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58" r:id="rId6"/>
    <p:sldId id="261" r:id="rId7"/>
    <p:sldId id="266" r:id="rId8"/>
    <p:sldId id="267" r:id="rId9"/>
    <p:sldId id="265" r:id="rId10"/>
    <p:sldId id="268" r:id="rId11"/>
    <p:sldId id="262" r:id="rId12"/>
    <p:sldId id="269" r:id="rId13"/>
    <p:sldId id="270" r:id="rId14"/>
    <p:sldId id="272" r:id="rId15"/>
    <p:sldId id="273" r:id="rId16"/>
    <p:sldId id="274" r:id="rId17"/>
    <p:sldId id="275" r:id="rId18"/>
    <p:sldId id="276" r:id="rId19"/>
    <p:sldId id="277" r:id="rId20"/>
    <p:sldId id="280" r:id="rId21"/>
    <p:sldId id="279" r:id="rId22"/>
    <p:sldId id="281" r:id="rId23"/>
    <p:sldId id="278" r:id="rId24"/>
    <p:sldId id="283" r:id="rId25"/>
    <p:sldId id="284" r:id="rId26"/>
    <p:sldId id="285" r:id="rId27"/>
    <p:sldId id="286" r:id="rId28"/>
    <p:sldId id="287" r:id="rId29"/>
    <p:sldId id="282"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4/13/2020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hyperlink" Target="https://de.wikipedia.org/wiki/%C3%89variste_Galoi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NBhRuSQCeh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mathe-online.at/mathint/diff1/i_ableitungen.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zib.de/weber/LimesGegenA.pdf" TargetMode="External"/><Relationship Id="rId5" Type="http://schemas.openxmlformats.org/officeDocument/2006/relationships/image" Target="../media/image8.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zib.de/weber/KonvergenzFolge.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hyperlink" Target="https://ojs.didaktik-der-mathematik.de/index.php/mgdm/article/download/79/68"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28.xml.rels><?xml version="1.0" encoding="UTF-8" standalone="yes"?>
<Relationships xmlns="http://schemas.openxmlformats.org/package/2006/relationships"><Relationship Id="rId3" Type="http://schemas.openxmlformats.org/officeDocument/2006/relationships/hyperlink" Target="https://ojs.didaktik-der-mathematik.de/index.php/mgdm/article/download/79/68" TargetMode="External"/><Relationship Id="rId2" Type="http://schemas.openxmlformats.org/officeDocument/2006/relationships/hyperlink" Target="https://www.youtube.com/watch?v=FeCNIXoPF5M"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geogebra.org/m/ndeEnvux" TargetMode="External"/><Relationship Id="rId5" Type="http://schemas.openxmlformats.org/officeDocument/2006/relationships/hyperlink" Target="https://www.youtube.com/watch?v=xGemDmrCqEk"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2F9AB-A879-4B9F-A30B-1103CEAEAD4F}"/>
              </a:ext>
            </a:extLst>
          </p:cNvPr>
          <p:cNvSpPr>
            <a:spLocks noGrp="1"/>
          </p:cNvSpPr>
          <p:nvPr>
            <p:ph type="ctrTitle"/>
          </p:nvPr>
        </p:nvSpPr>
        <p:spPr/>
        <p:txBody>
          <a:bodyPr/>
          <a:lstStyle/>
          <a:p>
            <a:r>
              <a:rPr lang="de-DE" dirty="0"/>
              <a:t>Mathematik I</a:t>
            </a:r>
          </a:p>
        </p:txBody>
      </p:sp>
      <p:sp>
        <p:nvSpPr>
          <p:cNvPr id="3" name="Untertitel 2">
            <a:extLst>
              <a:ext uri="{FF2B5EF4-FFF2-40B4-BE49-F238E27FC236}">
                <a16:creationId xmlns:a16="http://schemas.microsoft.com/office/drawing/2014/main" id="{F0D0EC23-B7A9-46DC-BEBB-5C678A2CD9C1}"/>
              </a:ext>
            </a:extLst>
          </p:cNvPr>
          <p:cNvSpPr>
            <a:spLocks noGrp="1"/>
          </p:cNvSpPr>
          <p:nvPr>
            <p:ph type="subTitle" idx="1"/>
          </p:nvPr>
        </p:nvSpPr>
        <p:spPr/>
        <p:txBody>
          <a:bodyPr/>
          <a:lstStyle/>
          <a:p>
            <a:r>
              <a:rPr lang="de-DE" dirty="0"/>
              <a:t>Differentialrechnung in einer Veränderlichen</a:t>
            </a:r>
          </a:p>
        </p:txBody>
      </p:sp>
    </p:spTree>
    <p:extLst>
      <p:ext uri="{BB962C8B-B14F-4D97-AF65-F5344CB8AC3E}">
        <p14:creationId xmlns:p14="http://schemas.microsoft.com/office/powerpoint/2010/main" val="257070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Äquivalente Formulierung</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normAutofit/>
              </a:bodyPr>
              <a:lstStyle/>
              <a:p>
                <a:pPr marL="0" indent="0">
                  <a:buNone/>
                </a:pPr>
                <a:r>
                  <a:rPr lang="de-DE" dirty="0"/>
                  <a:t>Das sind alles äquivalente Term-Umformungen. An keiner Stelle ist von „Steigung“ oder „Tangente“ die Rede. Die Gleichung ist auch </a:t>
                </a:r>
                <a:br>
                  <a:rPr lang="de-DE" dirty="0"/>
                </a:br>
                <a:r>
                  <a:rPr lang="de-DE" dirty="0"/>
                  <a:t>keine Näherung, sondern (noch) exakt: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r>
                        <a:rPr lang="de-DE" b="0" i="1" smtClean="0">
                          <a:latin typeface="Cambria Math" panose="02040503050406030204" pitchFamily="18" charset="0"/>
                        </a:rPr>
                        <m:t> =</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oMath>
                  </m:oMathPara>
                </a14:m>
                <a:endParaRPr lang="de-DE" b="0" i="1" dirty="0">
                  <a:latin typeface="Cambria Math" panose="02040503050406030204" pitchFamily="18" charset="0"/>
                </a:endParaRPr>
              </a:p>
              <a:p>
                <a:pPr marL="0" indent="0">
                  <a:buNone/>
                </a:pPr>
                <a:r>
                  <a:rPr lang="de-DE" dirty="0">
                    <a:latin typeface="Cambria Math" panose="02040503050406030204" pitchFamily="18" charset="0"/>
                  </a:rPr>
                  <a:t>wobei</a:t>
                </a:r>
                <a:endParaRPr lang="de-DE" b="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den>
                      </m:f>
                    </m:oMath>
                  </m:oMathPara>
                </a14:m>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p:spTree>
    <p:extLst>
      <p:ext uri="{BB962C8B-B14F-4D97-AF65-F5344CB8AC3E}">
        <p14:creationId xmlns:p14="http://schemas.microsoft.com/office/powerpoint/2010/main" val="224925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Newtons Idee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5411788" cy="3615267"/>
              </a:xfrm>
            </p:spPr>
            <p:txBody>
              <a:bodyPr/>
              <a:lstStyle/>
              <a:p>
                <a:pPr marL="0" indent="0">
                  <a:buNone/>
                </a:pPr>
                <a:r>
                  <a:rPr lang="de-DE" dirty="0"/>
                  <a:t>Wir suchen also eine Nullstelle der Funktion f(x).  Also ein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 </m:t>
                    </m:r>
                  </m:oMath>
                </a14:m>
                <a:r>
                  <a:rPr lang="de-DE" dirty="0"/>
                  <a:t>mit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r>
                      <a:rPr lang="de-DE" b="0" i="1" smtClean="0">
                        <a:latin typeface="Cambria Math" panose="02040503050406030204" pitchFamily="18" charset="0"/>
                      </a:rPr>
                      <m:t>=0. </m:t>
                    </m:r>
                  </m:oMath>
                </a14:m>
                <a:r>
                  <a:rPr lang="de-DE" dirty="0"/>
                  <a:t> Also gemäß  der vorangehenden Formeln: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m:t>
                      </m:r>
                      <m:r>
                        <a:rPr lang="de-DE" i="1">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e>
                      </m:d>
                    </m:oMath>
                  </m:oMathPara>
                </a14:m>
                <a:endParaRPr lang="de-DE" dirty="0"/>
              </a:p>
              <a:p>
                <a:pPr marL="0" indent="0">
                  <a:buNone/>
                </a:pPr>
                <a:endParaRPr lang="de-DE" dirty="0"/>
              </a:p>
              <a:p>
                <a:pPr marL="0" indent="0">
                  <a:buNone/>
                </a:pPr>
                <a:r>
                  <a:rPr lang="de-DE" dirty="0"/>
                  <a:t>Also nach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 </m:t>
                    </m:r>
                  </m:oMath>
                </a14:m>
                <a:r>
                  <a:rPr lang="de-DE" dirty="0"/>
                  <a:t>aufgelöst:</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e>
                          </m:d>
                        </m:den>
                      </m:f>
                    </m:oMath>
                  </m:oMathPara>
                </a14:m>
                <a:endParaRPr lang="de-DE" dirty="0"/>
              </a:p>
              <a:p>
                <a:pPr marL="0" indent="0">
                  <a:buNone/>
                </a:pPr>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5411788" cy="3615267"/>
              </a:xfrm>
              <a:blipFill>
                <a:blip r:embed="rId4"/>
                <a:stretch>
                  <a:fillRect l="-1126" t="-4553" r="-2027"/>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F0AB7DF4-3B86-44F5-9BB8-069E318042C0}"/>
              </a:ext>
            </a:extLst>
          </p:cNvPr>
          <p:cNvPicPr>
            <a:picLocks noChangeAspect="1"/>
          </p:cNvPicPr>
          <p:nvPr/>
        </p:nvPicPr>
        <p:blipFill>
          <a:blip r:embed="rId5"/>
          <a:stretch>
            <a:fillRect/>
          </a:stretch>
        </p:blipFill>
        <p:spPr>
          <a:xfrm>
            <a:off x="6743036" y="328471"/>
            <a:ext cx="4473051" cy="3354788"/>
          </a:xfrm>
          <a:prstGeom prst="rect">
            <a:avLst/>
          </a:prstGeom>
        </p:spPr>
      </p:pic>
      <p:cxnSp>
        <p:nvCxnSpPr>
          <p:cNvPr id="6" name="Gerader Verbinder 5">
            <a:extLst>
              <a:ext uri="{FF2B5EF4-FFF2-40B4-BE49-F238E27FC236}">
                <a16:creationId xmlns:a16="http://schemas.microsoft.com/office/drawing/2014/main" id="{F40E9726-95A7-46FB-8628-B2249E9A33CF}"/>
              </a:ext>
            </a:extLst>
          </p:cNvPr>
          <p:cNvCxnSpPr/>
          <p:nvPr/>
        </p:nvCxnSpPr>
        <p:spPr>
          <a:xfrm>
            <a:off x="7039993" y="2814219"/>
            <a:ext cx="397719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hteck 9">
                <a:extLst>
                  <a:ext uri="{FF2B5EF4-FFF2-40B4-BE49-F238E27FC236}">
                    <a16:creationId xmlns:a16="http://schemas.microsoft.com/office/drawing/2014/main" id="{81588329-21B9-46C5-84C9-8F66666BF014}"/>
                  </a:ext>
                </a:extLst>
              </p:cNvPr>
              <p:cNvSpPr/>
              <p:nvPr/>
            </p:nvSpPr>
            <p:spPr>
              <a:xfrm rot="16200000">
                <a:off x="5756627" y="1672711"/>
                <a:ext cx="1563505" cy="369332"/>
              </a:xfrm>
              <a:prstGeom prst="rect">
                <a:avLst/>
              </a:prstGeom>
            </p:spPr>
            <p:txBody>
              <a:bodyPr wrap="none">
                <a:spAutoFit/>
              </a:bodyPr>
              <a:lstStyle/>
              <a:p>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r>
                      <a:rPr lang="de-DE" i="1">
                        <a:latin typeface="Cambria Math" panose="02040503050406030204" pitchFamily="18" charset="0"/>
                      </a:rPr>
                      <m:t>−4 </m:t>
                    </m:r>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oMath>
                </a14:m>
                <a:r>
                  <a:rPr lang="de-DE" dirty="0"/>
                  <a:t> </a:t>
                </a:r>
              </a:p>
            </p:txBody>
          </p:sp>
        </mc:Choice>
        <mc:Fallback xmlns="">
          <p:sp>
            <p:nvSpPr>
              <p:cNvPr id="10" name="Rechteck 9">
                <a:extLst>
                  <a:ext uri="{FF2B5EF4-FFF2-40B4-BE49-F238E27FC236}">
                    <a16:creationId xmlns:a16="http://schemas.microsoft.com/office/drawing/2014/main" id="{81588329-21B9-46C5-84C9-8F66666BF014}"/>
                  </a:ext>
                </a:extLst>
              </p:cNvPr>
              <p:cNvSpPr>
                <a:spLocks noRot="1" noChangeAspect="1" noMove="1" noResize="1" noEditPoints="1" noAdjustHandles="1" noChangeArrowheads="1" noChangeShapeType="1" noTextEdit="1"/>
              </p:cNvSpPr>
              <p:nvPr/>
            </p:nvSpPr>
            <p:spPr>
              <a:xfrm rot="16200000">
                <a:off x="5756627" y="1672711"/>
                <a:ext cx="1563505" cy="369332"/>
              </a:xfrm>
              <a:prstGeom prst="rect">
                <a:avLst/>
              </a:prstGeom>
              <a:blipFill>
                <a:blip r:embed="rId6"/>
                <a:stretch>
                  <a:fillRect r="-16393"/>
                </a:stretch>
              </a:blipFill>
            </p:spPr>
            <p:txBody>
              <a:bodyPr/>
              <a:lstStyle/>
              <a:p>
                <a:r>
                  <a:rPr lang="de-DE">
                    <a:noFill/>
                  </a:rPr>
                  <a:t> </a:t>
                </a:r>
              </a:p>
            </p:txBody>
          </p:sp>
        </mc:Fallback>
      </mc:AlternateContent>
      <p:sp>
        <p:nvSpPr>
          <p:cNvPr id="5" name="Ellipse 4">
            <a:extLst>
              <a:ext uri="{FF2B5EF4-FFF2-40B4-BE49-F238E27FC236}">
                <a16:creationId xmlns:a16="http://schemas.microsoft.com/office/drawing/2014/main" id="{2E84E722-DF3B-43A8-BD49-64EA297527C4}"/>
              </a:ext>
            </a:extLst>
          </p:cNvPr>
          <p:cNvSpPr/>
          <p:nvPr/>
        </p:nvSpPr>
        <p:spPr>
          <a:xfrm>
            <a:off x="9712171" y="281421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9DF0998A-69B3-41B0-8223-8D651AC5E206}"/>
              </a:ext>
            </a:extLst>
          </p:cNvPr>
          <p:cNvSpPr/>
          <p:nvPr/>
        </p:nvSpPr>
        <p:spPr>
          <a:xfrm>
            <a:off x="10619173" y="27979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F777492E-CF19-485B-9651-806F23934F49}"/>
                  </a:ext>
                </a:extLst>
              </p:cNvPr>
              <p:cNvSpPr txBox="1"/>
              <p:nvPr/>
            </p:nvSpPr>
            <p:spPr>
              <a:xfrm>
                <a:off x="9591368" y="2421581"/>
                <a:ext cx="2873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𝑥</m:t>
                          </m:r>
                        </m:e>
                        <m:sub>
                          <m:r>
                            <a:rPr lang="de-DE" b="0" i="1" smtClean="0">
                              <a:solidFill>
                                <a:schemeClr val="bg1"/>
                              </a:solidFill>
                              <a:latin typeface="Cambria Math" panose="02040503050406030204" pitchFamily="18" charset="0"/>
                            </a:rPr>
                            <m:t>1</m:t>
                          </m:r>
                        </m:sub>
                      </m:sSub>
                    </m:oMath>
                  </m:oMathPara>
                </a14:m>
                <a:endParaRPr lang="de-DE" dirty="0"/>
              </a:p>
            </p:txBody>
          </p:sp>
        </mc:Choice>
        <mc:Fallback xmlns="">
          <p:sp>
            <p:nvSpPr>
              <p:cNvPr id="8" name="Textfeld 7">
                <a:extLst>
                  <a:ext uri="{FF2B5EF4-FFF2-40B4-BE49-F238E27FC236}">
                    <a16:creationId xmlns:a16="http://schemas.microsoft.com/office/drawing/2014/main" id="{F777492E-CF19-485B-9651-806F23934F49}"/>
                  </a:ext>
                </a:extLst>
              </p:cNvPr>
              <p:cNvSpPr txBox="1">
                <a:spLocks noRot="1" noChangeAspect="1" noMove="1" noResize="1" noEditPoints="1" noAdjustHandles="1" noChangeArrowheads="1" noChangeShapeType="1" noTextEdit="1"/>
              </p:cNvSpPr>
              <p:nvPr/>
            </p:nvSpPr>
            <p:spPr>
              <a:xfrm>
                <a:off x="9591368" y="2421581"/>
                <a:ext cx="287323" cy="276999"/>
              </a:xfrm>
              <a:prstGeom prst="rect">
                <a:avLst/>
              </a:prstGeom>
              <a:blipFill>
                <a:blip r:embed="rId7"/>
                <a:stretch>
                  <a:fillRect l="-10417" r="-4167" b="-1956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917EA210-3749-413C-827F-D15FE03B648B}"/>
                  </a:ext>
                </a:extLst>
              </p:cNvPr>
              <p:cNvSpPr txBox="1"/>
              <p:nvPr/>
            </p:nvSpPr>
            <p:spPr>
              <a:xfrm>
                <a:off x="10489494" y="2414181"/>
                <a:ext cx="2926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𝑥</m:t>
                          </m:r>
                        </m:e>
                        <m:sub>
                          <m:r>
                            <a:rPr lang="de-DE" b="0" i="1" smtClean="0">
                              <a:solidFill>
                                <a:schemeClr val="bg1"/>
                              </a:solidFill>
                              <a:latin typeface="Cambria Math" panose="02040503050406030204" pitchFamily="18" charset="0"/>
                            </a:rPr>
                            <m:t>0</m:t>
                          </m:r>
                        </m:sub>
                      </m:sSub>
                    </m:oMath>
                  </m:oMathPara>
                </a14:m>
                <a:endParaRPr lang="de-DE" dirty="0"/>
              </a:p>
            </p:txBody>
          </p:sp>
        </mc:Choice>
        <mc:Fallback xmlns="">
          <p:sp>
            <p:nvSpPr>
              <p:cNvPr id="14" name="Textfeld 13">
                <a:extLst>
                  <a:ext uri="{FF2B5EF4-FFF2-40B4-BE49-F238E27FC236}">
                    <a16:creationId xmlns:a16="http://schemas.microsoft.com/office/drawing/2014/main" id="{917EA210-3749-413C-827F-D15FE03B648B}"/>
                  </a:ext>
                </a:extLst>
              </p:cNvPr>
              <p:cNvSpPr txBox="1">
                <a:spLocks noRot="1" noChangeAspect="1" noMove="1" noResize="1" noEditPoints="1" noAdjustHandles="1" noChangeArrowheads="1" noChangeShapeType="1" noTextEdit="1"/>
              </p:cNvSpPr>
              <p:nvPr/>
            </p:nvSpPr>
            <p:spPr>
              <a:xfrm>
                <a:off x="10489494" y="2414181"/>
                <a:ext cx="292644" cy="276999"/>
              </a:xfrm>
              <a:prstGeom prst="rect">
                <a:avLst/>
              </a:prstGeom>
              <a:blipFill>
                <a:blip r:embed="rId8"/>
                <a:stretch>
                  <a:fillRect l="-10417" r="-4167" b="-22222"/>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91AEA5CC-4F16-49A4-B6FA-897A88ED0C2E}"/>
              </a:ext>
            </a:extLst>
          </p:cNvPr>
          <p:cNvCxnSpPr/>
          <p:nvPr/>
        </p:nvCxnSpPr>
        <p:spPr>
          <a:xfrm>
            <a:off x="9735029" y="2991775"/>
            <a:ext cx="900787"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6" name="Rechteck 15">
                <a:extLst>
                  <a:ext uri="{FF2B5EF4-FFF2-40B4-BE49-F238E27FC236}">
                    <a16:creationId xmlns:a16="http://schemas.microsoft.com/office/drawing/2014/main" id="{E748AC06-45B2-402E-838D-0166C104D803}"/>
                  </a:ext>
                </a:extLst>
              </p:cNvPr>
              <p:cNvSpPr/>
              <p:nvPr/>
            </p:nvSpPr>
            <p:spPr>
              <a:xfrm>
                <a:off x="9946767" y="2929859"/>
                <a:ext cx="5170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ea typeface="Cambria Math" panose="02040503050406030204" pitchFamily="18" charset="0"/>
                        </a:rPr>
                        <m:t>∆</m:t>
                      </m:r>
                      <m:r>
                        <a:rPr lang="de-DE" b="0" i="1" smtClean="0">
                          <a:solidFill>
                            <a:schemeClr val="bg1"/>
                          </a:solidFill>
                          <a:latin typeface="Cambria Math" panose="02040503050406030204" pitchFamily="18" charset="0"/>
                          <a:ea typeface="Cambria Math" panose="02040503050406030204" pitchFamily="18" charset="0"/>
                        </a:rPr>
                        <m:t>𝑥</m:t>
                      </m:r>
                    </m:oMath>
                  </m:oMathPara>
                </a14:m>
                <a:endParaRPr lang="de-DE" dirty="0"/>
              </a:p>
            </p:txBody>
          </p:sp>
        </mc:Choice>
        <mc:Fallback xmlns="">
          <p:sp>
            <p:nvSpPr>
              <p:cNvPr id="16" name="Rechteck 15">
                <a:extLst>
                  <a:ext uri="{FF2B5EF4-FFF2-40B4-BE49-F238E27FC236}">
                    <a16:creationId xmlns:a16="http://schemas.microsoft.com/office/drawing/2014/main" id="{E748AC06-45B2-402E-838D-0166C104D803}"/>
                  </a:ext>
                </a:extLst>
              </p:cNvPr>
              <p:cNvSpPr>
                <a:spLocks noRot="1" noChangeAspect="1" noMove="1" noResize="1" noEditPoints="1" noAdjustHandles="1" noChangeArrowheads="1" noChangeShapeType="1" noTextEdit="1"/>
              </p:cNvSpPr>
              <p:nvPr/>
            </p:nvSpPr>
            <p:spPr>
              <a:xfrm>
                <a:off x="9946767" y="2929859"/>
                <a:ext cx="517065" cy="369332"/>
              </a:xfrm>
              <a:prstGeom prst="rect">
                <a:avLst/>
              </a:prstGeom>
              <a:blipFill>
                <a:blip r:embed="rId9"/>
                <a:stretch>
                  <a:fillRect/>
                </a:stretch>
              </a:blipFill>
            </p:spPr>
            <p:txBody>
              <a:bodyPr/>
              <a:lstStyle/>
              <a:p>
                <a:r>
                  <a:rPr lang="de-DE">
                    <a:noFill/>
                  </a:rPr>
                  <a:t> </a:t>
                </a:r>
              </a:p>
            </p:txBody>
          </p:sp>
        </mc:Fallback>
      </mc:AlternateContent>
      <p:pic>
        <p:nvPicPr>
          <p:cNvPr id="22" name="Katze">
            <a:hlinkClick r:id="" action="ppaction://media"/>
            <a:extLst>
              <a:ext uri="{FF2B5EF4-FFF2-40B4-BE49-F238E27FC236}">
                <a16:creationId xmlns:a16="http://schemas.microsoft.com/office/drawing/2014/main" id="{819E164E-0364-420F-B9EA-A66A3F11FC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97489" y="2870843"/>
            <a:ext cx="487363" cy="487363"/>
          </a:xfrm>
          <a:prstGeom prst="rect">
            <a:avLst/>
          </a:prstGeom>
        </p:spPr>
      </p:pic>
    </p:spTree>
    <p:extLst>
      <p:ext uri="{BB962C8B-B14F-4D97-AF65-F5344CB8AC3E}">
        <p14:creationId xmlns:p14="http://schemas.microsoft.com/office/powerpoint/2010/main" val="37295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Nullstellen von Polynomen</a:t>
            </a:r>
          </a:p>
        </p:txBody>
      </p:sp>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1" y="685800"/>
            <a:ext cx="10315221" cy="3615267"/>
          </a:xfrm>
        </p:spPr>
        <p:txBody>
          <a:bodyPr/>
          <a:lstStyle/>
          <a:p>
            <a:pPr marL="0" indent="0">
              <a:buNone/>
            </a:pPr>
            <a:r>
              <a:rPr lang="de-DE" sz="1400" dirty="0"/>
              <a:t>Newton hat diese Idee verwendet, um Nullstellen von Polynomen zu finden. Für solche Polynome, für die es z.B. keine Lösungsformel (kein Ausdruck mit Wurzeln, der von den Koeffizienten des Polynoms abhängt) gab/gibt. </a:t>
            </a:r>
            <a:r>
              <a:rPr lang="de-DE" sz="1400" dirty="0" err="1"/>
              <a:t>Éveriste</a:t>
            </a:r>
            <a:r>
              <a:rPr lang="de-DE" sz="1400" dirty="0"/>
              <a:t> Galois hat ca. 150 Jahre nach Newtons Idee gezeigt, dass es für allgemeine Polynome ab Grad 5 solche Formeln nicht mehr gibt. (Übrigens im Alter von ca. 20 Jahren, denn älter als 20 ist </a:t>
            </a:r>
            <a:r>
              <a:rPr lang="de-DE" sz="1400" dirty="0">
                <a:hlinkClick r:id="rId2"/>
              </a:rPr>
              <a:t>Galois</a:t>
            </a:r>
            <a:r>
              <a:rPr lang="de-DE" sz="1400" dirty="0"/>
              <a:t> nicht geworden.)</a:t>
            </a:r>
          </a:p>
          <a:p>
            <a:pPr marL="0" indent="0">
              <a:buNone/>
            </a:pPr>
            <a:endParaRPr lang="de-DE" sz="1400" dirty="0"/>
          </a:p>
          <a:p>
            <a:pPr marL="0" indent="0">
              <a:buNone/>
            </a:pPr>
            <a:r>
              <a:rPr lang="de-DE" dirty="0"/>
              <a:t>Wir wollen hier aber mal mit Hilfe von Newtons Idee die Nullstelle von X²-3 ermitteln, für die es ja eine solche Formel noch gäbe: Lösung ist die Wurzel aus 3 … (Sie kennen bereits das Problem: Newton hatte keinen Taschenrechner)</a:t>
            </a:r>
          </a:p>
        </p:txBody>
      </p:sp>
    </p:spTree>
    <p:extLst>
      <p:ext uri="{BB962C8B-B14F-4D97-AF65-F5344CB8AC3E}">
        <p14:creationId xmlns:p14="http://schemas.microsoft.com/office/powerpoint/2010/main" val="310768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Historisches</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1" y="685800"/>
                <a:ext cx="11345032" cy="3615267"/>
              </a:xfrm>
            </p:spPr>
            <p:txBody>
              <a:bodyPr>
                <a:normAutofit fontScale="92500" lnSpcReduction="20000"/>
              </a:bodyPr>
              <a:lstStyle/>
              <a:p>
                <a:pPr marL="0" indent="0">
                  <a:buNone/>
                </a:pPr>
                <a:r>
                  <a:rPr lang="de-DE" dirty="0"/>
                  <a:t>Es ist also </a:t>
                </a:r>
                <a14:m>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²−3</m:t>
                    </m:r>
                  </m:oMath>
                </a14:m>
                <a:endParaRPr lang="de-DE" dirty="0"/>
              </a:p>
              <a:p>
                <a:pPr marL="0" indent="0">
                  <a:buNone/>
                </a:pPr>
                <a:r>
                  <a:rPr lang="de-DE" dirty="0"/>
                  <a:t>Damit kann man auch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e>
                    </m:d>
                  </m:oMath>
                </a14:m>
                <a:r>
                  <a:rPr lang="de-DE" dirty="0"/>
                  <a:t> ausrechnen (RECHNEN SIE SELBER NACH!): </a:t>
                </a:r>
              </a:p>
              <a:p>
                <a:pPr marL="0" indent="0">
                  <a:buNone/>
                </a:pPr>
                <a14:m>
                  <m:oMathPara xmlns:m="http://schemas.openxmlformats.org/officeDocument/2006/math">
                    <m:oMathParaPr>
                      <m:jc m:val="centerGroup"/>
                    </m:oMathParaPr>
                    <m:oMath xmlns:m="http://schemas.openxmlformats.org/officeDocument/2006/math">
                      <m:sSup>
                        <m:sSupPr>
                          <m:ctrlPr>
                            <a:rPr lang="de-DE" sz="1600" i="1">
                              <a:latin typeface="Cambria Math" panose="02040503050406030204" pitchFamily="18" charset="0"/>
                              <a:ea typeface="Cambria Math" panose="02040503050406030204" pitchFamily="18" charset="0"/>
                            </a:rPr>
                          </m:ctrlPr>
                        </m:sSupPr>
                        <m:e>
                          <m:r>
                            <a:rPr lang="de-DE" sz="1600" i="1">
                              <a:latin typeface="Cambria Math" panose="02040503050406030204" pitchFamily="18" charset="0"/>
                              <a:ea typeface="Cambria Math" panose="02040503050406030204" pitchFamily="18" charset="0"/>
                            </a:rPr>
                            <m:t>𝑓</m:t>
                          </m:r>
                        </m:e>
                        <m:sup>
                          <m:r>
                            <a:rPr lang="de-DE" sz="1600" i="1">
                              <a:latin typeface="Cambria Math" panose="02040503050406030204" pitchFamily="18" charset="0"/>
                              <a:ea typeface="Cambria Math" panose="02040503050406030204" pitchFamily="18" charset="0"/>
                            </a:rPr>
                            <m:t>′</m:t>
                          </m:r>
                        </m:sup>
                      </m:sSup>
                      <m:d>
                        <m:dPr>
                          <m:ctrlPr>
                            <a:rPr lang="de-DE" sz="1600" i="1">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i="1">
                              <a:latin typeface="Cambria Math" panose="02040503050406030204" pitchFamily="18" charset="0"/>
                              <a:ea typeface="Cambria Math" panose="02040503050406030204" pitchFamily="18" charset="0"/>
                            </a:rPr>
                            <m:t>; ∆</m:t>
                          </m:r>
                          <m:r>
                            <a:rPr lang="de-DE" sz="1600" i="1">
                              <a:latin typeface="Cambria Math" panose="02040503050406030204" pitchFamily="18" charset="0"/>
                              <a:ea typeface="Cambria Math" panose="02040503050406030204" pitchFamily="18" charset="0"/>
                            </a:rPr>
                            <m:t>𝑥</m:t>
                          </m:r>
                        </m:e>
                      </m:d>
                      <m:r>
                        <a:rPr lang="de-DE" sz="1600" b="0" i="0" smtClean="0">
                          <a:latin typeface="Cambria Math" panose="02040503050406030204" pitchFamily="18" charset="0"/>
                          <a:ea typeface="Cambria Math" panose="02040503050406030204" pitchFamily="18" charset="0"/>
                        </a:rPr>
                        <m:t>= </m:t>
                      </m:r>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𝑓</m:t>
                          </m:r>
                          <m:d>
                            <m:dPr>
                              <m:ctrlPr>
                                <a:rPr lang="de-DE" sz="1600" b="0" i="1" smtClean="0">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e>
                          </m:d>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𝑓</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num>
                        <m:den>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d>
                            <m:dPr>
                              <m:ctrlPr>
                                <a:rPr lang="de-DE" sz="1600" b="0" i="1" smtClean="0">
                                  <a:latin typeface="Cambria Math" panose="02040503050406030204" pitchFamily="18" charset="0"/>
                                  <a:ea typeface="Cambria Math" panose="02040503050406030204" pitchFamily="18" charset="0"/>
                                </a:rPr>
                              </m:ctrlPr>
                            </m:dPr>
                            <m:e>
                              <m:sSup>
                                <m:sSupPr>
                                  <m:ctrlPr>
                                    <a:rPr lang="de-DE" sz="1600" b="0" i="1" smtClean="0">
                                      <a:latin typeface="Cambria Math" panose="02040503050406030204" pitchFamily="18" charset="0"/>
                                      <a:ea typeface="Cambria Math" panose="02040503050406030204" pitchFamily="18" charset="0"/>
                                    </a:rPr>
                                  </m:ctrlPr>
                                </m:sSupPr>
                                <m:e>
                                  <m:d>
                                    <m:dPr>
                                      <m:ctrlPr>
                                        <a:rPr lang="de-DE" sz="1600" b="0" i="1" smtClean="0">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e>
                                  </m:d>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e>
                          </m:d>
                          <m:r>
                            <a:rPr lang="de-DE" sz="1600" b="0" i="1" smtClean="0">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num>
                        <m:den>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 ∆</m:t>
                          </m:r>
                          <m:r>
                            <a:rPr lang="de-DE" sz="1600" i="1">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r>
                                <a:rPr lang="de-DE" sz="1600" i="1">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num>
                        <m:den>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 ∆</m:t>
                          </m:r>
                          <m:r>
                            <a:rPr lang="de-DE" sz="1600" i="1">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²</m:t>
                          </m:r>
                        </m:num>
                        <m:den>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𝑥</m:t>
                      </m:r>
                    </m:oMath>
                  </m:oMathPara>
                </a14:m>
                <a:endParaRPr lang="de-DE" sz="1600" dirty="0">
                  <a:ea typeface="Cambria Math" panose="02040503050406030204" pitchFamily="18" charset="0"/>
                </a:endParaRPr>
              </a:p>
              <a:p>
                <a:pPr marL="0" indent="0">
                  <a:buNone/>
                </a:pP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oMath>
                </a14:m>
                <a:r>
                  <a:rPr lang="de-DE" dirty="0"/>
                  <a:t> soll klein sein. Jetzt kommt Leibniz ins Spiel. </a:t>
                </a:r>
              </a:p>
              <a:p>
                <a:pPr marL="0" indent="0">
                  <a:buNone/>
                </a:pPr>
                <a:endParaRPr lang="de-DE" dirty="0"/>
              </a:p>
              <a:p>
                <a:pPr marL="0" indent="0">
                  <a:buNone/>
                </a:pPr>
                <a:r>
                  <a:rPr lang="de-DE" sz="1600" dirty="0"/>
                  <a:t>Gottfried Wilhelm Leibniz war ein Zeitgenosse von Newton und ein „Universalgelehrter“ (Philosoph, Mathematiker, Jurist, Historiker). Unter den Eindrücken des beendeten 30jährigen Krieges (1618-1648) begann die Zeit der frühen Aufklärung (und Leibniz glaubte auch, dass mit Hilfe von Vernunft/Mathematik Frieden zwischen den Menschen zu schaffen sei). Wie Sie vielleicht schon daran gesehen haben, dass Napoleon Bonaparte schwere geometrische Sätze kannte und, dass ein junger Mann im Alter von 20 Jahren abgefahrene Theorien entwickelte, die bis heute wirken, war Mathematik in Zeiten der Aufklärung und auch nach der Französischen Revolution (bis ungefähr zum Beginn der Industrialisierung in Frankreich ca. 1860) „staatstragend“. Die meisten gelehrten und verwendeten Theorien stammen aus dieser Zeit.     </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1" y="685800"/>
                <a:ext cx="11345032" cy="3615267"/>
              </a:xfrm>
              <a:blipFill>
                <a:blip r:embed="rId2"/>
                <a:stretch>
                  <a:fillRect l="-484" r="-376"/>
                </a:stretch>
              </a:blipFill>
            </p:spPr>
            <p:txBody>
              <a:bodyPr/>
              <a:lstStyle/>
              <a:p>
                <a:r>
                  <a:rPr lang="de-DE">
                    <a:noFill/>
                  </a:rPr>
                  <a:t> </a:t>
                </a:r>
              </a:p>
            </p:txBody>
          </p:sp>
        </mc:Fallback>
      </mc:AlternateContent>
    </p:spTree>
    <p:extLst>
      <p:ext uri="{BB962C8B-B14F-4D97-AF65-F5344CB8AC3E}">
        <p14:creationId xmlns:p14="http://schemas.microsoft.com/office/powerpoint/2010/main" val="461299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Philosophie von Leibniz</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1" y="685800"/>
                <a:ext cx="11345032" cy="3615267"/>
              </a:xfrm>
            </p:spPr>
            <p:txBody>
              <a:bodyPr>
                <a:normAutofit fontScale="85000" lnSpcReduction="20000"/>
              </a:bodyPr>
              <a:lstStyle/>
              <a:p>
                <a:pPr marL="0" indent="0">
                  <a:buNone/>
                </a:pPr>
                <a:r>
                  <a:rPr lang="de-DE" dirty="0"/>
                  <a:t>Zurück zu </a:t>
                </a:r>
                <a14:m>
                  <m:oMath xmlns:m="http://schemas.openxmlformats.org/officeDocument/2006/math">
                    <m:r>
                      <a:rPr lang="de-DE" i="1" dirty="0" smtClean="0">
                        <a:latin typeface="Cambria Math" panose="02040503050406030204" pitchFamily="18" charset="0"/>
                      </a:rPr>
                      <m:t>𝑓</m:t>
                    </m:r>
                    <m:d>
                      <m:dPr>
                        <m:ctrlPr>
                          <a:rPr lang="de-DE" i="1" dirty="0" smtClean="0">
                            <a:latin typeface="Cambria Math" panose="02040503050406030204" pitchFamily="18" charset="0"/>
                          </a:rPr>
                        </m:ctrlPr>
                      </m:dPr>
                      <m:e>
                        <m:r>
                          <a:rPr lang="de-DE" i="1" dirty="0" smtClean="0">
                            <a:latin typeface="Cambria Math" panose="02040503050406030204" pitchFamily="18" charset="0"/>
                          </a:rPr>
                          <m:t>𝑥</m:t>
                        </m:r>
                      </m:e>
                    </m:d>
                    <m:r>
                      <a:rPr lang="de-DE" i="1" dirty="0" smtClean="0">
                        <a:latin typeface="Cambria Math" panose="02040503050406030204" pitchFamily="18" charset="0"/>
                      </a:rPr>
                      <m:t>=</m:t>
                    </m:r>
                    <m:sSup>
                      <m:sSupPr>
                        <m:ctrlPr>
                          <a:rPr lang="de-DE" i="1" dirty="0" smtClean="0">
                            <a:latin typeface="Cambria Math" panose="02040503050406030204" pitchFamily="18" charset="0"/>
                          </a:rPr>
                        </m:ctrlPr>
                      </m:sSupPr>
                      <m:e>
                        <m:r>
                          <a:rPr lang="de-DE" i="1" dirty="0" smtClean="0">
                            <a:latin typeface="Cambria Math" panose="02040503050406030204" pitchFamily="18" charset="0"/>
                          </a:rPr>
                          <m:t>𝑥</m:t>
                        </m:r>
                      </m:e>
                      <m:sup>
                        <m:r>
                          <a:rPr lang="de-DE" i="1" dirty="0" smtClean="0">
                            <a:latin typeface="Cambria Math" panose="02040503050406030204" pitchFamily="18" charset="0"/>
                          </a:rPr>
                          <m:t>2</m:t>
                        </m:r>
                      </m:sup>
                    </m:sSup>
                    <m:r>
                      <a:rPr lang="de-DE" i="1" dirty="0" smtClean="0">
                        <a:latin typeface="Cambria Math" panose="02040503050406030204" pitchFamily="18" charset="0"/>
                      </a:rPr>
                      <m:t>−</m:t>
                    </m:r>
                    <m:r>
                      <a:rPr lang="de-DE" b="0" i="1" dirty="0" smtClean="0">
                        <a:latin typeface="Cambria Math" panose="02040503050406030204" pitchFamily="18" charset="0"/>
                      </a:rPr>
                      <m:t>3</m:t>
                    </m:r>
                  </m:oMath>
                </a14:m>
                <a:endParaRPr lang="de-DE" i="1" dirty="0">
                  <a:latin typeface="Cambria Math" panose="02040503050406030204" pitchFamily="18" charset="0"/>
                </a:endParaRPr>
              </a:p>
              <a:p>
                <a:pPr marL="0" indent="0">
                  <a:buNone/>
                </a:pPr>
                <a:endParaRPr lang="de-DE" sz="16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de-DE" sz="1600" i="1">
                              <a:latin typeface="Cambria Math" panose="02040503050406030204" pitchFamily="18" charset="0"/>
                              <a:ea typeface="Cambria Math" panose="02040503050406030204" pitchFamily="18" charset="0"/>
                            </a:rPr>
                          </m:ctrlPr>
                        </m:sSupPr>
                        <m:e>
                          <m:r>
                            <a:rPr lang="de-DE" sz="1600" i="1">
                              <a:latin typeface="Cambria Math" panose="02040503050406030204" pitchFamily="18" charset="0"/>
                              <a:ea typeface="Cambria Math" panose="02040503050406030204" pitchFamily="18" charset="0"/>
                            </a:rPr>
                            <m:t>𝑓</m:t>
                          </m:r>
                        </m:e>
                        <m:sup>
                          <m:r>
                            <a:rPr lang="de-DE" sz="1600" i="1">
                              <a:latin typeface="Cambria Math" panose="02040503050406030204" pitchFamily="18" charset="0"/>
                              <a:ea typeface="Cambria Math" panose="02040503050406030204" pitchFamily="18" charset="0"/>
                            </a:rPr>
                            <m:t>′</m:t>
                          </m:r>
                        </m:sup>
                      </m:sSup>
                      <m:d>
                        <m:dPr>
                          <m:ctrlPr>
                            <a:rPr lang="de-DE" sz="1600" i="1">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i="1">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𝑑𝑥</m:t>
                          </m:r>
                        </m:e>
                      </m:d>
                      <m:r>
                        <a:rPr lang="de-DE" sz="1600" b="0" i="0" smtClean="0">
                          <a:latin typeface="Cambria Math" panose="02040503050406030204" pitchFamily="18" charset="0"/>
                          <a:ea typeface="Cambria Math" panose="02040503050406030204" pitchFamily="18" charset="0"/>
                        </a:rPr>
                        <m:t>= </m:t>
                      </m:r>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𝑓</m:t>
                          </m:r>
                          <m:d>
                            <m:dPr>
                              <m:ctrlPr>
                                <a:rPr lang="de-DE" sz="1600" b="0" i="1" smtClean="0">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𝑑𝑥</m:t>
                              </m:r>
                            </m:e>
                          </m:d>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𝑓</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num>
                        <m:den>
                          <m:r>
                            <a:rPr lang="de-DE" sz="1600" b="0" i="1" smtClean="0">
                              <a:latin typeface="Cambria Math" panose="02040503050406030204" pitchFamily="18" charset="0"/>
                              <a:ea typeface="Cambria Math" panose="02040503050406030204" pitchFamily="18" charset="0"/>
                            </a:rPr>
                            <m:t>𝑑𝑥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d>
                            <m:dPr>
                              <m:ctrlPr>
                                <a:rPr lang="de-DE" sz="1600" b="0" i="1" smtClean="0">
                                  <a:latin typeface="Cambria Math" panose="02040503050406030204" pitchFamily="18" charset="0"/>
                                  <a:ea typeface="Cambria Math" panose="02040503050406030204" pitchFamily="18" charset="0"/>
                                </a:rPr>
                              </m:ctrlPr>
                            </m:dPr>
                            <m:e>
                              <m:sSup>
                                <m:sSupPr>
                                  <m:ctrlPr>
                                    <a:rPr lang="de-DE" sz="1600" b="0" i="1" smtClean="0">
                                      <a:latin typeface="Cambria Math" panose="02040503050406030204" pitchFamily="18" charset="0"/>
                                      <a:ea typeface="Cambria Math" panose="02040503050406030204" pitchFamily="18" charset="0"/>
                                    </a:rPr>
                                  </m:ctrlPr>
                                </m:sSupPr>
                                <m:e>
                                  <m:d>
                                    <m:dPr>
                                      <m:ctrlPr>
                                        <a:rPr lang="de-DE" sz="1600" b="0" i="1" smtClean="0">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𝑑𝑥</m:t>
                                      </m:r>
                                    </m:e>
                                  </m:d>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e>
                          </m:d>
                          <m:r>
                            <a:rPr lang="de-DE" sz="1600" b="0" i="1" smtClean="0">
                              <a:latin typeface="Cambria Math" panose="02040503050406030204" pitchFamily="18" charset="0"/>
                              <a:ea typeface="Cambria Math" panose="02040503050406030204" pitchFamily="18" charset="0"/>
                            </a:rPr>
                            <m:t>−(</m:t>
                          </m:r>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num>
                        <m:den>
                          <m:r>
                            <a:rPr lang="de-DE" sz="1600" b="0" i="1" smtClean="0">
                              <a:latin typeface="Cambria Math" panose="02040503050406030204" pitchFamily="18" charset="0"/>
                              <a:ea typeface="Cambria Math" panose="02040503050406030204" pitchFamily="18" charset="0"/>
                            </a:rPr>
                            <m:t>𝑑𝑥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ea typeface="Cambria Math" panose="02040503050406030204" pitchFamily="18" charset="0"/>
                            </a:rPr>
                            <m:t>𝑑𝑥</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m:t>
                          </m:r>
                          <m:sSup>
                            <m:sSupPr>
                              <m:ctrlPr>
                                <a:rPr lang="de-DE" sz="1600" b="0" i="1" smtClean="0">
                                  <a:latin typeface="Cambria Math" panose="02040503050406030204" pitchFamily="18" charset="0"/>
                                  <a:ea typeface="Cambria Math" panose="02040503050406030204" pitchFamily="18" charset="0"/>
                                </a:rPr>
                              </m:ctrlPr>
                            </m:sSupPr>
                            <m:e>
                              <m:r>
                                <a:rPr lang="de-DE" sz="1600" i="1">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sSup>
                            <m:sSupPr>
                              <m:ctrlPr>
                                <a:rPr lang="de-DE" sz="1600" b="0" i="1" smtClean="0">
                                  <a:latin typeface="Cambria Math" panose="02040503050406030204" pitchFamily="18" charset="0"/>
                                  <a:ea typeface="Cambria Math" panose="02040503050406030204" pitchFamily="18" charset="0"/>
                                </a:rPr>
                              </m:ctrlPr>
                            </m:sSupPr>
                            <m:e>
                              <m:r>
                                <a:rPr lang="de-DE" sz="1600" b="0" i="1" smtClean="0">
                                  <a:latin typeface="Cambria Math" panose="02040503050406030204" pitchFamily="18" charset="0"/>
                                  <a:ea typeface="Cambria Math" panose="02040503050406030204" pitchFamily="18" charset="0"/>
                                </a:rPr>
                                <m:t>𝑥</m:t>
                              </m:r>
                            </m:e>
                            <m:sup>
                              <m:r>
                                <a:rPr lang="de-DE" sz="1600" b="0" i="1" smtClean="0">
                                  <a:latin typeface="Cambria Math" panose="02040503050406030204" pitchFamily="18" charset="0"/>
                                  <a:ea typeface="Cambria Math" panose="02040503050406030204" pitchFamily="18" charset="0"/>
                                </a:rPr>
                                <m:t>2</m:t>
                              </m:r>
                            </m:sup>
                          </m:sSup>
                          <m:r>
                            <a:rPr lang="de-DE" sz="1600" b="0" i="1" smtClean="0">
                              <a:latin typeface="Cambria Math" panose="02040503050406030204" pitchFamily="18" charset="0"/>
                              <a:ea typeface="Cambria Math" panose="02040503050406030204" pitchFamily="18" charset="0"/>
                            </a:rPr>
                            <m:t>+3</m:t>
                          </m:r>
                        </m:num>
                        <m:den>
                          <m:r>
                            <a:rPr lang="de-DE" sz="1600" b="0" i="1" smtClean="0">
                              <a:latin typeface="Cambria Math" panose="02040503050406030204" pitchFamily="18" charset="0"/>
                              <a:ea typeface="Cambria Math" panose="02040503050406030204" pitchFamily="18" charset="0"/>
                            </a:rPr>
                            <m:t>𝑑</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 </m:t>
                          </m:r>
                          <m:r>
                            <a:rPr lang="de-DE" sz="1600" b="0" i="1" smtClean="0">
                              <a:latin typeface="Cambria Math" panose="02040503050406030204" pitchFamily="18" charset="0"/>
                              <a:ea typeface="Cambria Math" panose="02040503050406030204" pitchFamily="18" charset="0"/>
                            </a:rPr>
                            <m:t>𝑑𝑥</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𝑑𝑥</m:t>
                          </m:r>
                          <m:r>
                            <a:rPr lang="de-DE" sz="1600" b="0" i="1" smtClean="0">
                              <a:latin typeface="Cambria Math" panose="02040503050406030204" pitchFamily="18" charset="0"/>
                              <a:ea typeface="Cambria Math" panose="02040503050406030204" pitchFamily="18" charset="0"/>
                            </a:rPr>
                            <m:t>²</m:t>
                          </m:r>
                        </m:num>
                        <m:den>
                          <m:r>
                            <a:rPr lang="de-DE" sz="1600" b="0" i="1" smtClean="0">
                              <a:latin typeface="Cambria Math" panose="02040503050406030204" pitchFamily="18" charset="0"/>
                              <a:ea typeface="Cambria Math" panose="02040503050406030204" pitchFamily="18" charset="0"/>
                            </a:rPr>
                            <m:t>𝑑</m:t>
                          </m:r>
                          <m:r>
                            <a:rPr lang="de-DE" sz="1600" i="1">
                              <a:latin typeface="Cambria Math" panose="02040503050406030204" pitchFamily="18" charset="0"/>
                              <a:ea typeface="Cambria Math" panose="02040503050406030204" pitchFamily="18" charset="0"/>
                            </a:rPr>
                            <m:t>𝑥</m:t>
                          </m:r>
                        </m:den>
                      </m:f>
                      <m:r>
                        <a:rPr lang="de-DE" sz="1600" b="0" i="1" smtClean="0">
                          <a:latin typeface="Cambria Math" panose="02040503050406030204" pitchFamily="18" charset="0"/>
                          <a:ea typeface="Cambria Math" panose="02040503050406030204" pitchFamily="18" charset="0"/>
                        </a:rPr>
                        <m:t>=2</m:t>
                      </m:r>
                      <m:r>
                        <a:rPr lang="de-DE" sz="1600" b="0" i="1" smtClean="0">
                          <a:latin typeface="Cambria Math" panose="02040503050406030204" pitchFamily="18" charset="0"/>
                          <a:ea typeface="Cambria Math" panose="02040503050406030204" pitchFamily="18" charset="0"/>
                        </a:rPr>
                        <m:t>𝑥</m:t>
                      </m:r>
                      <m:r>
                        <a:rPr lang="de-DE" sz="1600" b="0" i="1" smtClean="0">
                          <a:latin typeface="Cambria Math" panose="02040503050406030204" pitchFamily="18" charset="0"/>
                          <a:ea typeface="Cambria Math" panose="02040503050406030204" pitchFamily="18" charset="0"/>
                        </a:rPr>
                        <m:t>+</m:t>
                      </m:r>
                      <m:r>
                        <a:rPr lang="de-DE" sz="1600" b="0" i="1" smtClean="0">
                          <a:latin typeface="Cambria Math" panose="02040503050406030204" pitchFamily="18" charset="0"/>
                          <a:ea typeface="Cambria Math" panose="02040503050406030204" pitchFamily="18" charset="0"/>
                        </a:rPr>
                        <m:t>𝑑𝑥</m:t>
                      </m:r>
                    </m:oMath>
                  </m:oMathPara>
                </a14:m>
                <a:endParaRPr lang="de-DE" sz="1600" dirty="0">
                  <a:ea typeface="Cambria Math" panose="02040503050406030204" pitchFamily="18" charset="0"/>
                </a:endParaRPr>
              </a:p>
              <a:p>
                <a:pPr marL="0" indent="0">
                  <a:buNone/>
                </a:pPr>
                <a:r>
                  <a:rPr lang="de-DE" dirty="0">
                    <a:ea typeface="Cambria Math" panose="02040503050406030204" pitchFamily="18" charset="0"/>
                  </a:rPr>
                  <a:t>Leibniz und Newton nehmen nun an, dass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oMath>
                </a14:m>
                <a:r>
                  <a:rPr lang="de-DE" dirty="0">
                    <a:ea typeface="Cambria Math" panose="02040503050406030204" pitchFamily="18" charset="0"/>
                  </a:rPr>
                  <a:t> sehr, sehr, sehr klein ist. Leibniz drückt das durch das Symbol dx aus (also ein „kleines d“ anstelle eines „großen Delta“, ein Differential anstelle einer Differenz). Nun soll dx beliebig nahe an Null sein. Philosophie: dx ist also eine Zahl, die nicht Null ist, aber näher an Null als jede (von Null verschiedene) reelle Zahl. Damit lässt sich 2x+dx nicht mehr von 2x unterscheiden. Die Differenz ist einfach „zu klein“. Und schließlich steht hier:</a:t>
                </a:r>
              </a:p>
              <a:p>
                <a:pPr marL="0"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𝑓</m:t>
                      </m:r>
                      <m:d>
                        <m:dPr>
                          <m:ctrlPr>
                            <a:rPr lang="de-DE" i="1" dirty="0">
                              <a:latin typeface="Cambria Math" panose="02040503050406030204" pitchFamily="18" charset="0"/>
                            </a:rPr>
                          </m:ctrlPr>
                        </m:dPr>
                        <m:e>
                          <m:r>
                            <a:rPr lang="de-DE" i="1" dirty="0">
                              <a:latin typeface="Cambria Math" panose="02040503050406030204" pitchFamily="18" charset="0"/>
                            </a:rPr>
                            <m:t>𝑥</m:t>
                          </m:r>
                        </m:e>
                      </m:d>
                      <m:r>
                        <a:rPr lang="de-DE" i="1" dirty="0">
                          <a:latin typeface="Cambria Math" panose="02040503050406030204" pitchFamily="18" charset="0"/>
                        </a:rPr>
                        <m:t>=</m:t>
                      </m:r>
                      <m:sSup>
                        <m:sSupPr>
                          <m:ctrlPr>
                            <a:rPr lang="de-DE" i="1" dirty="0">
                              <a:latin typeface="Cambria Math" panose="02040503050406030204" pitchFamily="18" charset="0"/>
                            </a:rPr>
                          </m:ctrlPr>
                        </m:sSupPr>
                        <m:e>
                          <m:r>
                            <a:rPr lang="de-DE" i="1" dirty="0">
                              <a:latin typeface="Cambria Math" panose="02040503050406030204" pitchFamily="18" charset="0"/>
                            </a:rPr>
                            <m:t>𝑥</m:t>
                          </m:r>
                        </m:e>
                        <m:sup>
                          <m:r>
                            <a:rPr lang="de-DE" i="1" dirty="0">
                              <a:latin typeface="Cambria Math" panose="02040503050406030204" pitchFamily="18" charset="0"/>
                            </a:rPr>
                            <m:t>2</m:t>
                          </m:r>
                        </m:sup>
                      </m:sSup>
                      <m:r>
                        <a:rPr lang="de-DE" i="1" dirty="0">
                          <a:latin typeface="Cambria Math" panose="02040503050406030204" pitchFamily="18" charset="0"/>
                        </a:rPr>
                        <m:t>−3</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𝑥</m:t>
                          </m:r>
                        </m:e>
                      </m:d>
                      <m:r>
                        <a:rPr lang="de-DE" b="0" i="1" dirty="0" smtClean="0">
                          <a:latin typeface="Cambria Math" panose="02040503050406030204" pitchFamily="18" charset="0"/>
                        </a:rPr>
                        <m:t>=2</m:t>
                      </m:r>
                      <m:r>
                        <a:rPr lang="de-DE" b="0" i="1" dirty="0" smtClean="0">
                          <a:latin typeface="Cambria Math" panose="02040503050406030204" pitchFamily="18" charset="0"/>
                        </a:rPr>
                        <m:t>𝑥</m:t>
                      </m:r>
                    </m:oMath>
                  </m:oMathPara>
                </a14:m>
                <a:endParaRPr lang="de-DE" i="1" dirty="0">
                  <a:latin typeface="Cambria Math" panose="02040503050406030204" pitchFamily="18" charset="0"/>
                </a:endParaRPr>
              </a:p>
              <a:p>
                <a:pPr marL="0" indent="0">
                  <a:buNone/>
                </a:pPr>
                <a:r>
                  <a:rPr lang="de-DE" dirty="0">
                    <a:ea typeface="Cambria Math" panose="02040503050406030204" pitchFamily="18" charset="0"/>
                  </a:rPr>
                  <a:t>Newton sah in dieser Überlegung den Übergang zur „Momentangeschwindigkeit“, während Leibniz hierin die Lösung des Tangentenproblems (ganz im Sinne der graphischen Darstellung des Newton-Verfahrens) sah. Die Funktion f(x) hat im Punkt x die Steigung f‘(x).   Dieses </a:t>
                </a:r>
                <a:r>
                  <a:rPr lang="de-DE" dirty="0">
                    <a:ea typeface="Cambria Math" panose="02040503050406030204" pitchFamily="18" charset="0"/>
                    <a:hlinkClick r:id="rId2"/>
                  </a:rPr>
                  <a:t>YouTube-Video</a:t>
                </a:r>
                <a:r>
                  <a:rPr lang="de-DE" dirty="0">
                    <a:ea typeface="Cambria Math" panose="02040503050406030204" pitchFamily="18" charset="0"/>
                  </a:rPr>
                  <a:t> zeigt diese Philosophie. </a:t>
                </a:r>
                <a:r>
                  <a:rPr lang="de-DE" i="1" dirty="0">
                    <a:latin typeface="Cambria Math" panose="02040503050406030204" pitchFamily="18" charset="0"/>
                  </a:rPr>
                  <a:t>    </a:t>
                </a:r>
              </a:p>
              <a:p>
                <a:pPr marL="0" indent="0">
                  <a:buNone/>
                </a:pPr>
                <a:endParaRPr lang="de-DE" dirty="0">
                  <a:ea typeface="Cambria Math" panose="02040503050406030204" pitchFamily="18" charset="0"/>
                </a:endParaRP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1" y="685800"/>
                <a:ext cx="11345032" cy="3615267"/>
              </a:xfrm>
              <a:blipFill>
                <a:blip r:embed="rId3"/>
                <a:stretch>
                  <a:fillRect l="-322" t="-3035" r="-484"/>
                </a:stretch>
              </a:blipFill>
            </p:spPr>
            <p:txBody>
              <a:bodyPr/>
              <a:lstStyle/>
              <a:p>
                <a:r>
                  <a:rPr lang="de-DE">
                    <a:noFill/>
                  </a:rPr>
                  <a:t> </a:t>
                </a:r>
              </a:p>
            </p:txBody>
          </p:sp>
        </mc:Fallback>
      </mc:AlternateContent>
    </p:spTree>
    <p:extLst>
      <p:ext uri="{BB962C8B-B14F-4D97-AF65-F5344CB8AC3E}">
        <p14:creationId xmlns:p14="http://schemas.microsoft.com/office/powerpoint/2010/main" val="1553750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Beispiel: Newton-verfahren</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fontScale="92500" lnSpcReduction="10000"/>
              </a:bodyPr>
              <a:lstStyle/>
              <a:p>
                <a:pPr marL="0" indent="0">
                  <a:buNone/>
                </a:pPr>
                <a:r>
                  <a:rPr lang="de-DE" dirty="0"/>
                  <a:t>Setzen wir dieses Resultat also in Newtons Formel ein (es ergibt sich eine Näherungsformel): </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sSub>
                        <m:sSubPr>
                          <m:ctrlPr>
                            <a:rPr lang="de-DE" i="1" smtClean="0">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𝑥</m:t>
                          </m:r>
                        </m:e>
                        <m:sub>
                          <m:r>
                            <a:rPr lang="de-DE" i="1">
                              <a:solidFill>
                                <a:srgbClr val="FF0000"/>
                              </a:solidFill>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e>
                          </m:d>
                        </m:den>
                      </m:f>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r>
                                <a:rPr lang="de-DE" i="1" smtClean="0">
                                  <a:latin typeface="Cambria Math" panose="02040503050406030204" pitchFamily="18" charset="0"/>
                                  <a:ea typeface="Cambria Math" panose="02040503050406030204" pitchFamily="18" charset="0"/>
                                </a:rPr>
                                <m:t> </m:t>
                              </m:r>
                            </m:e>
                          </m:d>
                        </m:den>
                      </m:f>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 −</m:t>
                      </m:r>
                      <m:f>
                        <m:fPr>
                          <m:ctrlPr>
                            <a:rPr lang="de-DE" i="1">
                              <a:latin typeface="Cambria Math" panose="02040503050406030204" pitchFamily="18" charset="0"/>
                            </a:rPr>
                          </m:ctrlPr>
                        </m:fPr>
                        <m:num>
                          <m:sSubSup>
                            <m:sSubSupPr>
                              <m:ctrlPr>
                                <a:rPr lang="de-DE" b="0" i="1" smtClean="0">
                                  <a:latin typeface="Cambria Math" panose="02040503050406030204" pitchFamily="18" charset="0"/>
                                </a:rPr>
                              </m:ctrlPr>
                            </m:sSubSupPr>
                            <m:e>
                              <m:r>
                                <a:rPr lang="de-DE" i="1">
                                  <a:latin typeface="Cambria Math" panose="02040503050406030204" pitchFamily="18" charset="0"/>
                                </a:rPr>
                                <m:t>𝑥</m:t>
                              </m:r>
                            </m:e>
                            <m:sub>
                              <m:r>
                                <a:rPr lang="de-DE" i="1">
                                  <a:latin typeface="Cambria Math" panose="02040503050406030204" pitchFamily="18" charset="0"/>
                                </a:rPr>
                                <m:t>0</m:t>
                              </m:r>
                            </m:sub>
                            <m:sup>
                              <m:r>
                                <a:rPr lang="de-DE" b="0" i="1" smtClean="0">
                                  <a:latin typeface="Cambria Math" panose="02040503050406030204" pitchFamily="18" charset="0"/>
                                </a:rPr>
                                <m:t>2</m:t>
                              </m:r>
                            </m:sup>
                          </m:sSubSup>
                          <m:r>
                            <a:rPr lang="de-DE" b="0" i="1" smtClean="0">
                              <a:latin typeface="Cambria Math" panose="02040503050406030204" pitchFamily="18" charset="0"/>
                            </a:rPr>
                            <m:t>−3</m:t>
                          </m:r>
                        </m:num>
                        <m:den>
                          <m:r>
                            <a:rPr lang="de-DE" b="0" i="1" smtClean="0">
                              <a:latin typeface="Cambria Math" panose="02040503050406030204" pitchFamily="18" charset="0"/>
                              <a:ea typeface="Cambria Math" panose="02040503050406030204" pitchFamily="18" charset="0"/>
                            </a:rPr>
                            <m:t>2</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den>
                      </m:f>
                      <m:r>
                        <a:rPr lang="de-DE" b="0" i="1" smtClean="0">
                          <a:latin typeface="Cambria Math" panose="02040503050406030204" pitchFamily="18" charset="0"/>
                          <a:ea typeface="Cambria Math" panose="02040503050406030204" pitchFamily="18" charset="0"/>
                        </a:rPr>
                        <m:t>=</m:t>
                      </m:r>
                      <m:f>
                        <m:fPr>
                          <m:ctrlPr>
                            <a:rPr lang="de-DE" b="0" i="1" smtClean="0">
                              <a:solidFill>
                                <a:srgbClr val="FF0000"/>
                              </a:solidFill>
                              <a:latin typeface="Cambria Math" panose="02040503050406030204" pitchFamily="18" charset="0"/>
                              <a:ea typeface="Cambria Math" panose="02040503050406030204" pitchFamily="18" charset="0"/>
                            </a:rPr>
                          </m:ctrlPr>
                        </m:fPr>
                        <m:num>
                          <m:r>
                            <a:rPr lang="de-DE" b="0" i="1" smtClean="0">
                              <a:solidFill>
                                <a:srgbClr val="FF0000"/>
                              </a:solidFill>
                              <a:latin typeface="Cambria Math" panose="02040503050406030204" pitchFamily="18" charset="0"/>
                              <a:ea typeface="Cambria Math" panose="02040503050406030204" pitchFamily="18" charset="0"/>
                            </a:rPr>
                            <m:t>1</m:t>
                          </m:r>
                        </m:num>
                        <m:den>
                          <m:r>
                            <a:rPr lang="de-DE" b="0" i="1" smtClean="0">
                              <a:solidFill>
                                <a:srgbClr val="FF0000"/>
                              </a:solidFill>
                              <a:latin typeface="Cambria Math" panose="02040503050406030204" pitchFamily="18" charset="0"/>
                              <a:ea typeface="Cambria Math" panose="02040503050406030204" pitchFamily="18" charset="0"/>
                            </a:rPr>
                            <m:t>2</m:t>
                          </m:r>
                        </m:den>
                      </m:f>
                      <m:r>
                        <a:rPr lang="de-DE" b="0" i="1" smtClean="0">
                          <a:solidFill>
                            <a:srgbClr val="FF0000"/>
                          </a:solidFill>
                          <a:latin typeface="Cambria Math" panose="02040503050406030204" pitchFamily="18" charset="0"/>
                          <a:ea typeface="Cambria Math" panose="02040503050406030204" pitchFamily="18" charset="0"/>
                        </a:rPr>
                        <m:t>(</m:t>
                      </m:r>
                      <m:f>
                        <m:fPr>
                          <m:ctrlPr>
                            <a:rPr lang="de-DE" b="0" i="1" smtClean="0">
                              <a:solidFill>
                                <a:srgbClr val="FF0000"/>
                              </a:solidFill>
                              <a:latin typeface="Cambria Math" panose="02040503050406030204" pitchFamily="18" charset="0"/>
                              <a:ea typeface="Cambria Math" panose="02040503050406030204" pitchFamily="18" charset="0"/>
                            </a:rPr>
                          </m:ctrlPr>
                        </m:fPr>
                        <m:num>
                          <m:r>
                            <a:rPr lang="de-DE" b="0" i="1" smtClean="0">
                              <a:solidFill>
                                <a:srgbClr val="FF0000"/>
                              </a:solidFill>
                              <a:latin typeface="Cambria Math" panose="02040503050406030204" pitchFamily="18" charset="0"/>
                              <a:ea typeface="Cambria Math" panose="02040503050406030204" pitchFamily="18" charset="0"/>
                            </a:rPr>
                            <m:t>3</m:t>
                          </m:r>
                        </m:num>
                        <m:den>
                          <m:sSub>
                            <m:sSubPr>
                              <m:ctrlPr>
                                <a:rPr lang="de-DE" i="1">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𝑥</m:t>
                              </m:r>
                            </m:e>
                            <m:sub>
                              <m:r>
                                <a:rPr lang="de-DE" i="1">
                                  <a:solidFill>
                                    <a:srgbClr val="FF0000"/>
                                  </a:solidFill>
                                  <a:latin typeface="Cambria Math" panose="02040503050406030204" pitchFamily="18" charset="0"/>
                                </a:rPr>
                                <m:t>0</m:t>
                              </m:r>
                            </m:sub>
                          </m:sSub>
                        </m:den>
                      </m:f>
                      <m:r>
                        <a:rPr lang="de-DE" b="0" i="1" smtClean="0">
                          <a:solidFill>
                            <a:srgbClr val="FF0000"/>
                          </a:solidFill>
                          <a:latin typeface="Cambria Math" panose="02040503050406030204" pitchFamily="18" charset="0"/>
                          <a:ea typeface="Cambria Math" panose="02040503050406030204" pitchFamily="18" charset="0"/>
                        </a:rPr>
                        <m:t>+</m:t>
                      </m:r>
                      <m:sSub>
                        <m:sSubPr>
                          <m:ctrlPr>
                            <a:rPr lang="de-DE" i="1">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𝑥</m:t>
                          </m:r>
                        </m:e>
                        <m:sub>
                          <m:r>
                            <a:rPr lang="de-DE" i="1">
                              <a:solidFill>
                                <a:srgbClr val="FF0000"/>
                              </a:solidFill>
                              <a:latin typeface="Cambria Math" panose="02040503050406030204" pitchFamily="18" charset="0"/>
                            </a:rPr>
                            <m:t>0</m:t>
                          </m:r>
                        </m:sub>
                      </m:sSub>
                      <m:r>
                        <a:rPr lang="de-DE" b="0" i="1" smtClean="0">
                          <a:solidFill>
                            <a:srgbClr val="FF0000"/>
                          </a:solidFill>
                          <a:latin typeface="Cambria Math" panose="02040503050406030204" pitchFamily="18" charset="0"/>
                          <a:ea typeface="Cambria Math" panose="02040503050406030204" pitchFamily="18" charset="0"/>
                        </a:rPr>
                        <m:t>)</m:t>
                      </m:r>
                    </m:oMath>
                  </m:oMathPara>
                </a14:m>
                <a:endParaRPr lang="de-DE" dirty="0">
                  <a:solidFill>
                    <a:srgbClr val="FF0000"/>
                  </a:solidFill>
                </a:endParaRPr>
              </a:p>
              <a:p>
                <a:pPr marL="0" indent="0">
                  <a:buNone/>
                </a:pPr>
                <a:endParaRPr lang="de-DE" dirty="0"/>
              </a:p>
              <a:p>
                <a:pPr marL="0" indent="0">
                  <a:buNone/>
                </a:pPr>
                <a:r>
                  <a:rPr lang="de-DE" dirty="0"/>
                  <a:t>Na… Kommt Ihnen diese Formel nicht bekannt vor??</a:t>
                </a:r>
              </a:p>
              <a:p>
                <a:pPr marL="0" indent="0">
                  <a:buNone/>
                </a:pPr>
                <a:r>
                  <a:rPr lang="de-DE" dirty="0"/>
                  <a:t>Tatsächlich steht hier das Babylonische Wurzelziehen. Das Newton-Verfahren angewendet auf die Funktion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𝑘</m:t>
                        </m:r>
                      </m:sup>
                    </m:sSup>
                    <m:r>
                      <a:rPr lang="de-DE" b="0" i="1" smtClean="0">
                        <a:latin typeface="Cambria Math" panose="02040503050406030204" pitchFamily="18" charset="0"/>
                      </a:rPr>
                      <m:t>−</m:t>
                    </m:r>
                    <m:r>
                      <a:rPr lang="de-DE" b="0" i="1" smtClean="0">
                        <a:latin typeface="Cambria Math" panose="02040503050406030204" pitchFamily="18" charset="0"/>
                      </a:rPr>
                      <m:t>𝑧</m:t>
                    </m:r>
                  </m:oMath>
                </a14:m>
                <a:r>
                  <a:rPr lang="de-DE" dirty="0"/>
                  <a:t> ergibt tatsächlich die Iterationsvorschrift für das Babylonische Wurzelziehen von </a:t>
                </a:r>
                <a14:m>
                  <m:oMath xmlns:m="http://schemas.openxmlformats.org/officeDocument/2006/math">
                    <m:rad>
                      <m:radPr>
                        <m:ctrlPr>
                          <a:rPr lang="de-DE" i="1" smtClean="0">
                            <a:latin typeface="Cambria Math" panose="02040503050406030204" pitchFamily="18" charset="0"/>
                          </a:rPr>
                        </m:ctrlPr>
                      </m:radPr>
                      <m:deg>
                        <m:r>
                          <m:rPr>
                            <m:brk m:alnAt="7"/>
                          </m:rPr>
                          <a:rPr lang="de-DE" b="0" i="1" smtClean="0">
                            <a:latin typeface="Cambria Math" panose="02040503050406030204" pitchFamily="18" charset="0"/>
                          </a:rPr>
                          <m:t>𝑘</m:t>
                        </m:r>
                      </m:deg>
                      <m:e>
                        <m:r>
                          <a:rPr lang="de-DE" b="0" i="1" smtClean="0">
                            <a:latin typeface="Cambria Math" panose="02040503050406030204" pitchFamily="18" charset="0"/>
                          </a:rPr>
                          <m:t>𝑧</m:t>
                        </m:r>
                      </m:e>
                    </m:rad>
                    <m:r>
                      <a:rPr lang="de-DE" b="0" i="1" smtClean="0">
                        <a:latin typeface="Cambria Math" panose="02040503050406030204" pitchFamily="18" charset="0"/>
                      </a:rPr>
                      <m:t>.</m:t>
                    </m:r>
                  </m:oMath>
                </a14:m>
                <a:endParaRPr lang="de-DE" dirty="0"/>
              </a:p>
              <a:p>
                <a:pPr marL="0" indent="0">
                  <a:buNone/>
                </a:pPr>
                <a:endParaRPr lang="de-DE" dirty="0"/>
              </a:p>
            </p:txBody>
          </p:sp>
        </mc:Choice>
        <mc:Fallback>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2"/>
                <a:stretch>
                  <a:fillRect l="-522" t="-4722"/>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2B83D829-2BDC-4C51-B217-18917FF783BA}"/>
              </a:ext>
            </a:extLst>
          </p:cNvPr>
          <p:cNvCxnSpPr>
            <a:cxnSpLocks/>
          </p:cNvCxnSpPr>
          <p:nvPr/>
        </p:nvCxnSpPr>
        <p:spPr>
          <a:xfrm>
            <a:off x="4882718" y="1402672"/>
            <a:ext cx="0" cy="417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DB6FE3FB-F06A-4588-B14B-AF318EE0DA92}"/>
              </a:ext>
            </a:extLst>
          </p:cNvPr>
          <p:cNvSpPr txBox="1"/>
          <p:nvPr/>
        </p:nvSpPr>
        <p:spPr>
          <a:xfrm>
            <a:off x="4226929" y="1033340"/>
            <a:ext cx="1311578" cy="369332"/>
          </a:xfrm>
          <a:prstGeom prst="rect">
            <a:avLst/>
          </a:prstGeom>
          <a:noFill/>
        </p:spPr>
        <p:txBody>
          <a:bodyPr wrap="none" rtlCol="0">
            <a:spAutoFit/>
          </a:bodyPr>
          <a:lstStyle/>
          <a:p>
            <a:r>
              <a:rPr lang="de-DE" dirty="0">
                <a:solidFill>
                  <a:schemeClr val="tx1">
                    <a:lumMod val="75000"/>
                  </a:schemeClr>
                </a:solidFill>
              </a:rPr>
              <a:t>Näherung</a:t>
            </a:r>
          </a:p>
        </p:txBody>
      </p:sp>
    </p:spTree>
    <p:extLst>
      <p:ext uri="{BB962C8B-B14F-4D97-AF65-F5344CB8AC3E}">
        <p14:creationId xmlns:p14="http://schemas.microsoft.com/office/powerpoint/2010/main" val="426243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 EINER FUNKTION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lnSpcReduction="10000"/>
              </a:bodyPr>
              <a:lstStyle/>
              <a:p>
                <a:pPr marL="0" indent="0">
                  <a:buNone/>
                </a:pPr>
                <a:r>
                  <a:rPr lang="de-DE" dirty="0"/>
                  <a:t>Die </a:t>
                </a:r>
                <a:r>
                  <a:rPr lang="de-DE" i="1" dirty="0"/>
                  <a:t>Ableitung einer Funktion</a:t>
                </a:r>
                <a:r>
                  <a:rPr lang="de-DE" dirty="0"/>
                  <a:t> (Differentialquotient) ist also laut Leibniz gegeben als</a:t>
                </a:r>
              </a:p>
              <a:p>
                <a:pPr marL="0" indent="0">
                  <a:buNone/>
                </a:pPr>
                <a:endParaRPr lang="de-DE" dirty="0"/>
              </a:p>
              <a:p>
                <a:pPr marL="0" indent="0">
                  <a:buNone/>
                </a:pPr>
                <a14:m>
                  <m:oMathPara xmlns:m="http://schemas.openxmlformats.org/officeDocument/2006/math">
                    <m:oMathParaPr>
                      <m:jc m:val="left"/>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𝑑𝑥</m:t>
                              </m:r>
                            </m:e>
                          </m:d>
                          <m:r>
                            <a:rPr lang="de-DE" b="0" i="1" smtClean="0">
                              <a:latin typeface="Cambria Math" panose="02040503050406030204" pitchFamily="18" charset="0"/>
                            </a:rPr>
                            <m:t>−</m:t>
                          </m:r>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𝑑𝑓</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oMath>
                  </m:oMathPara>
                </a14:m>
                <a:endParaRPr lang="de-DE" dirty="0"/>
              </a:p>
              <a:p>
                <a:pPr marL="0" indent="0">
                  <a:buNone/>
                </a:pPr>
                <a:endParaRPr lang="de-DE" dirty="0"/>
              </a:p>
              <a:p>
                <a:pPr marL="0" indent="0">
                  <a:buNone/>
                </a:pPr>
                <a:r>
                  <a:rPr lang="de-DE" dirty="0"/>
                  <a:t>wobei man sich dx als „fast“ Null vorstellen muss…</a:t>
                </a:r>
              </a:p>
              <a:p>
                <a:pPr marL="0" indent="0">
                  <a:buNone/>
                </a:pPr>
                <a:r>
                  <a:rPr lang="de-DE" dirty="0"/>
                  <a:t>also eigentlich gar nicht mehr „zeichenbar“. </a:t>
                </a:r>
              </a:p>
              <a:p>
                <a:pPr marL="0" indent="0">
                  <a:buNone/>
                </a:pPr>
                <a:r>
                  <a:rPr lang="de-DE" dirty="0"/>
                  <a:t>Die Ableitung gibt an, wie stark sich f(x) verändert</a:t>
                </a:r>
              </a:p>
              <a:p>
                <a:pPr marL="0" indent="0">
                  <a:buNone/>
                </a:pPr>
                <a:r>
                  <a:rPr lang="de-DE" dirty="0"/>
                  <a:t>(</a:t>
                </a:r>
                <a:r>
                  <a:rPr lang="de-DE" dirty="0" err="1"/>
                  <a:t>df</a:t>
                </a:r>
                <a:r>
                  <a:rPr lang="de-DE" dirty="0"/>
                  <a:t>), wenn man x verändert (dx).   </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2"/>
                <a:stretch>
                  <a:fillRect l="-580" t="-337" b="-1349"/>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52C758C2-0289-4943-B33B-6D4AD6B2F4DB}"/>
              </a:ext>
            </a:extLst>
          </p:cNvPr>
          <p:cNvPicPr>
            <a:picLocks noChangeAspect="1"/>
          </p:cNvPicPr>
          <p:nvPr/>
        </p:nvPicPr>
        <p:blipFill>
          <a:blip r:embed="rId3"/>
          <a:stretch>
            <a:fillRect/>
          </a:stretch>
        </p:blipFill>
        <p:spPr>
          <a:xfrm>
            <a:off x="7389843" y="2716806"/>
            <a:ext cx="4473051" cy="3354788"/>
          </a:xfrm>
          <a:prstGeom prst="rect">
            <a:avLst/>
          </a:prstGeom>
        </p:spPr>
      </p:pic>
      <p:cxnSp>
        <p:nvCxnSpPr>
          <p:cNvPr id="6" name="Gerader Verbinder 5">
            <a:extLst>
              <a:ext uri="{FF2B5EF4-FFF2-40B4-BE49-F238E27FC236}">
                <a16:creationId xmlns:a16="http://schemas.microsoft.com/office/drawing/2014/main" id="{12B58176-EDA7-42B1-9227-0FBDA91B4F99}"/>
              </a:ext>
            </a:extLst>
          </p:cNvPr>
          <p:cNvCxnSpPr/>
          <p:nvPr/>
        </p:nvCxnSpPr>
        <p:spPr>
          <a:xfrm>
            <a:off x="10653204" y="4935984"/>
            <a:ext cx="532660" cy="0"/>
          </a:xfrm>
          <a:prstGeom prst="line">
            <a:avLst/>
          </a:prstGeom>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AA55930A-DD70-4BE5-867D-CC8F85ECA432}"/>
              </a:ext>
            </a:extLst>
          </p:cNvPr>
          <p:cNvCxnSpPr/>
          <p:nvPr/>
        </p:nvCxnSpPr>
        <p:spPr>
          <a:xfrm flipV="1">
            <a:off x="11185864" y="4101483"/>
            <a:ext cx="0" cy="825624"/>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A143EF45-950D-4E5C-B53E-AC880BBEA855}"/>
                  </a:ext>
                </a:extLst>
              </p:cNvPr>
              <p:cNvSpPr txBox="1"/>
              <p:nvPr/>
            </p:nvSpPr>
            <p:spPr>
              <a:xfrm>
                <a:off x="11262042" y="4345719"/>
                <a:ext cx="22224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bg1"/>
                          </a:solidFill>
                          <a:latin typeface="Cambria Math" panose="02040503050406030204" pitchFamily="18" charset="0"/>
                        </a:rPr>
                        <m:t>𝑑𝑓</m:t>
                      </m:r>
                    </m:oMath>
                  </m:oMathPara>
                </a14:m>
                <a:endParaRPr lang="de-DE" dirty="0"/>
              </a:p>
            </p:txBody>
          </p:sp>
        </mc:Choice>
        <mc:Fallback xmlns="">
          <p:sp>
            <p:nvSpPr>
              <p:cNvPr id="9" name="Textfeld 8">
                <a:extLst>
                  <a:ext uri="{FF2B5EF4-FFF2-40B4-BE49-F238E27FC236}">
                    <a16:creationId xmlns:a16="http://schemas.microsoft.com/office/drawing/2014/main" id="{A143EF45-950D-4E5C-B53E-AC880BBEA855}"/>
                  </a:ext>
                </a:extLst>
              </p:cNvPr>
              <p:cNvSpPr txBox="1">
                <a:spLocks noRot="1" noChangeAspect="1" noMove="1" noResize="1" noEditPoints="1" noAdjustHandles="1" noChangeArrowheads="1" noChangeShapeType="1" noTextEdit="1"/>
              </p:cNvSpPr>
              <p:nvPr/>
            </p:nvSpPr>
            <p:spPr>
              <a:xfrm>
                <a:off x="11262042" y="4345719"/>
                <a:ext cx="222240" cy="184666"/>
              </a:xfrm>
              <a:prstGeom prst="rect">
                <a:avLst/>
              </a:prstGeom>
              <a:blipFill>
                <a:blip r:embed="rId4"/>
                <a:stretch>
                  <a:fillRect l="-21622" r="-18919" b="-3666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601F5C73-78BC-4EAB-97F0-24CDA5800F73}"/>
                  </a:ext>
                </a:extLst>
              </p:cNvPr>
              <p:cNvSpPr txBox="1"/>
              <p:nvPr/>
            </p:nvSpPr>
            <p:spPr>
              <a:xfrm>
                <a:off x="10809792" y="5001664"/>
                <a:ext cx="2194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200" b="0" i="1" smtClean="0">
                          <a:solidFill>
                            <a:schemeClr val="bg1"/>
                          </a:solidFill>
                          <a:latin typeface="Cambria Math" panose="02040503050406030204" pitchFamily="18" charset="0"/>
                        </a:rPr>
                        <m:t>𝑑𝑥</m:t>
                      </m:r>
                    </m:oMath>
                  </m:oMathPara>
                </a14:m>
                <a:endParaRPr lang="de-DE" dirty="0"/>
              </a:p>
            </p:txBody>
          </p:sp>
        </mc:Choice>
        <mc:Fallback xmlns="">
          <p:sp>
            <p:nvSpPr>
              <p:cNvPr id="10" name="Textfeld 9">
                <a:extLst>
                  <a:ext uri="{FF2B5EF4-FFF2-40B4-BE49-F238E27FC236}">
                    <a16:creationId xmlns:a16="http://schemas.microsoft.com/office/drawing/2014/main" id="{601F5C73-78BC-4EAB-97F0-24CDA5800F73}"/>
                  </a:ext>
                </a:extLst>
              </p:cNvPr>
              <p:cNvSpPr txBox="1">
                <a:spLocks noRot="1" noChangeAspect="1" noMove="1" noResize="1" noEditPoints="1" noAdjustHandles="1" noChangeArrowheads="1" noChangeShapeType="1" noTextEdit="1"/>
              </p:cNvSpPr>
              <p:nvPr/>
            </p:nvSpPr>
            <p:spPr>
              <a:xfrm>
                <a:off x="10809792" y="5001664"/>
                <a:ext cx="219484" cy="184666"/>
              </a:xfrm>
              <a:prstGeom prst="rect">
                <a:avLst/>
              </a:prstGeom>
              <a:blipFill>
                <a:blip r:embed="rId5"/>
                <a:stretch>
                  <a:fillRect l="-13889" r="-13889" b="-9677"/>
                </a:stretch>
              </a:blipFill>
            </p:spPr>
            <p:txBody>
              <a:bodyPr/>
              <a:lstStyle/>
              <a:p>
                <a:r>
                  <a:rPr lang="de-DE">
                    <a:noFill/>
                  </a:rPr>
                  <a:t> </a:t>
                </a:r>
              </a:p>
            </p:txBody>
          </p:sp>
        </mc:Fallback>
      </mc:AlternateContent>
      <p:cxnSp>
        <p:nvCxnSpPr>
          <p:cNvPr id="12" name="Gerader Verbinder 11">
            <a:extLst>
              <a:ext uri="{FF2B5EF4-FFF2-40B4-BE49-F238E27FC236}">
                <a16:creationId xmlns:a16="http://schemas.microsoft.com/office/drawing/2014/main" id="{01093CA2-D9DA-49D5-A57F-5FDA3EF0D97A}"/>
              </a:ext>
            </a:extLst>
          </p:cNvPr>
          <p:cNvCxnSpPr>
            <a:cxnSpLocks/>
          </p:cNvCxnSpPr>
          <p:nvPr/>
        </p:nvCxnSpPr>
        <p:spPr>
          <a:xfrm>
            <a:off x="10653204" y="4935984"/>
            <a:ext cx="0" cy="8433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CC206398-A88C-40F9-9731-681EE46E7CB7}"/>
              </a:ext>
            </a:extLst>
          </p:cNvPr>
          <p:cNvCxnSpPr>
            <a:cxnSpLocks/>
          </p:cNvCxnSpPr>
          <p:nvPr/>
        </p:nvCxnSpPr>
        <p:spPr>
          <a:xfrm>
            <a:off x="11187345" y="4946339"/>
            <a:ext cx="0" cy="8433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5D02D0E-4A79-49F5-99BB-C4C14102D71A}"/>
              </a:ext>
            </a:extLst>
          </p:cNvPr>
          <p:cNvCxnSpPr>
            <a:cxnSpLocks/>
          </p:cNvCxnSpPr>
          <p:nvPr/>
        </p:nvCxnSpPr>
        <p:spPr>
          <a:xfrm flipH="1">
            <a:off x="7696940" y="4101483"/>
            <a:ext cx="34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4D1C6A3E-1475-4667-816C-0242BD200343}"/>
              </a:ext>
            </a:extLst>
          </p:cNvPr>
          <p:cNvCxnSpPr>
            <a:cxnSpLocks/>
          </p:cNvCxnSpPr>
          <p:nvPr/>
        </p:nvCxnSpPr>
        <p:spPr>
          <a:xfrm flipH="1" flipV="1">
            <a:off x="7696940" y="4935984"/>
            <a:ext cx="2957744" cy="148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hteck 20">
                <a:extLst>
                  <a:ext uri="{FF2B5EF4-FFF2-40B4-BE49-F238E27FC236}">
                    <a16:creationId xmlns:a16="http://schemas.microsoft.com/office/drawing/2014/main" id="{E232C9C0-91BD-4487-8673-997545A2FFE7}"/>
                  </a:ext>
                </a:extLst>
              </p:cNvPr>
              <p:cNvSpPr/>
              <p:nvPr/>
            </p:nvSpPr>
            <p:spPr>
              <a:xfrm>
                <a:off x="10919534" y="5754388"/>
                <a:ext cx="67435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bg1"/>
                          </a:solidFill>
                          <a:latin typeface="Cambria Math" panose="02040503050406030204" pitchFamily="18" charset="0"/>
                        </a:rPr>
                        <m:t>𝑥</m:t>
                      </m:r>
                      <m:r>
                        <a:rPr lang="de-DE" sz="1200" i="1" smtClean="0">
                          <a:solidFill>
                            <a:schemeClr val="bg1"/>
                          </a:solidFill>
                          <a:latin typeface="Cambria Math" panose="02040503050406030204" pitchFamily="18" charset="0"/>
                        </a:rPr>
                        <m:t>+</m:t>
                      </m:r>
                      <m:r>
                        <a:rPr lang="de-DE" sz="1200" i="1" smtClean="0">
                          <a:solidFill>
                            <a:schemeClr val="bg1"/>
                          </a:solidFill>
                          <a:latin typeface="Cambria Math" panose="02040503050406030204" pitchFamily="18" charset="0"/>
                        </a:rPr>
                        <m:t>𝑑𝑥</m:t>
                      </m:r>
                    </m:oMath>
                  </m:oMathPara>
                </a14:m>
                <a:endParaRPr lang="de-DE" sz="1200" dirty="0">
                  <a:solidFill>
                    <a:schemeClr val="bg1"/>
                  </a:solidFill>
                </a:endParaRPr>
              </a:p>
            </p:txBody>
          </p:sp>
        </mc:Choice>
        <mc:Fallback xmlns="">
          <p:sp>
            <p:nvSpPr>
              <p:cNvPr id="21" name="Rechteck 20">
                <a:extLst>
                  <a:ext uri="{FF2B5EF4-FFF2-40B4-BE49-F238E27FC236}">
                    <a16:creationId xmlns:a16="http://schemas.microsoft.com/office/drawing/2014/main" id="{E232C9C0-91BD-4487-8673-997545A2FFE7}"/>
                  </a:ext>
                </a:extLst>
              </p:cNvPr>
              <p:cNvSpPr>
                <a:spLocks noRot="1" noChangeAspect="1" noMove="1" noResize="1" noEditPoints="1" noAdjustHandles="1" noChangeArrowheads="1" noChangeShapeType="1" noTextEdit="1"/>
              </p:cNvSpPr>
              <p:nvPr/>
            </p:nvSpPr>
            <p:spPr>
              <a:xfrm>
                <a:off x="10919534" y="5754388"/>
                <a:ext cx="674351" cy="276999"/>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Rechteck 21">
                <a:extLst>
                  <a:ext uri="{FF2B5EF4-FFF2-40B4-BE49-F238E27FC236}">
                    <a16:creationId xmlns:a16="http://schemas.microsoft.com/office/drawing/2014/main" id="{4E8FDC00-0983-4DE6-BD2C-521D3C91996A}"/>
                  </a:ext>
                </a:extLst>
              </p:cNvPr>
              <p:cNvSpPr/>
              <p:nvPr/>
            </p:nvSpPr>
            <p:spPr>
              <a:xfrm>
                <a:off x="10511513" y="5861676"/>
                <a:ext cx="31438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i="1" smtClean="0">
                          <a:solidFill>
                            <a:schemeClr val="bg1"/>
                          </a:solidFill>
                          <a:latin typeface="Cambria Math" panose="02040503050406030204" pitchFamily="18" charset="0"/>
                        </a:rPr>
                        <m:t>𝑥</m:t>
                      </m:r>
                    </m:oMath>
                  </m:oMathPara>
                </a14:m>
                <a:endParaRPr lang="de-DE" sz="1200" dirty="0">
                  <a:solidFill>
                    <a:schemeClr val="bg1"/>
                  </a:solidFill>
                </a:endParaRPr>
              </a:p>
            </p:txBody>
          </p:sp>
        </mc:Choice>
        <mc:Fallback xmlns="">
          <p:sp>
            <p:nvSpPr>
              <p:cNvPr id="22" name="Rechteck 21">
                <a:extLst>
                  <a:ext uri="{FF2B5EF4-FFF2-40B4-BE49-F238E27FC236}">
                    <a16:creationId xmlns:a16="http://schemas.microsoft.com/office/drawing/2014/main" id="{4E8FDC00-0983-4DE6-BD2C-521D3C91996A}"/>
                  </a:ext>
                </a:extLst>
              </p:cNvPr>
              <p:cNvSpPr>
                <a:spLocks noRot="1" noChangeAspect="1" noMove="1" noResize="1" noEditPoints="1" noAdjustHandles="1" noChangeArrowheads="1" noChangeShapeType="1" noTextEdit="1"/>
              </p:cNvSpPr>
              <p:nvPr/>
            </p:nvSpPr>
            <p:spPr>
              <a:xfrm>
                <a:off x="10511513" y="5861676"/>
                <a:ext cx="314381" cy="276999"/>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4D8E9D4B-F9A4-42A9-9DA2-AF62D3EEA637}"/>
                  </a:ext>
                </a:extLst>
              </p:cNvPr>
              <p:cNvSpPr/>
              <p:nvPr/>
            </p:nvSpPr>
            <p:spPr>
              <a:xfrm>
                <a:off x="6905570" y="3955586"/>
                <a:ext cx="791370" cy="276999"/>
              </a:xfrm>
              <a:prstGeom prst="rect">
                <a:avLst/>
              </a:prstGeom>
            </p:spPr>
            <p:txBody>
              <a:bodyPr wrap="none">
                <a:spAutoFit/>
              </a:bodyPr>
              <a:lstStyle/>
              <a:p>
                <a:r>
                  <a:rPr lang="de-DE" sz="1200" dirty="0">
                    <a:solidFill>
                      <a:schemeClr val="bg1"/>
                    </a:solidFill>
                  </a:rPr>
                  <a:t>f(</a:t>
                </a:r>
                <a14:m>
                  <m:oMath xmlns:m="http://schemas.openxmlformats.org/officeDocument/2006/math">
                    <m:r>
                      <a:rPr lang="de-DE" sz="1200" i="1" smtClean="0">
                        <a:solidFill>
                          <a:schemeClr val="bg1"/>
                        </a:solidFill>
                        <a:latin typeface="Cambria Math" panose="02040503050406030204" pitchFamily="18" charset="0"/>
                      </a:rPr>
                      <m:t>𝑥</m:t>
                    </m:r>
                    <m:r>
                      <a:rPr lang="de-DE" sz="1200" i="1" smtClean="0">
                        <a:solidFill>
                          <a:schemeClr val="bg1"/>
                        </a:solidFill>
                        <a:latin typeface="Cambria Math" panose="02040503050406030204" pitchFamily="18" charset="0"/>
                      </a:rPr>
                      <m:t>+</m:t>
                    </m:r>
                    <m:r>
                      <a:rPr lang="de-DE" sz="1200" i="1" smtClean="0">
                        <a:solidFill>
                          <a:schemeClr val="bg1"/>
                        </a:solidFill>
                        <a:latin typeface="Cambria Math" panose="02040503050406030204" pitchFamily="18" charset="0"/>
                      </a:rPr>
                      <m:t>𝑑𝑥</m:t>
                    </m:r>
                  </m:oMath>
                </a14:m>
                <a:r>
                  <a:rPr lang="de-DE" sz="1200" dirty="0">
                    <a:solidFill>
                      <a:schemeClr val="bg1"/>
                    </a:solidFill>
                  </a:rPr>
                  <a:t>)</a:t>
                </a:r>
              </a:p>
            </p:txBody>
          </p:sp>
        </mc:Choice>
        <mc:Fallback xmlns="">
          <p:sp>
            <p:nvSpPr>
              <p:cNvPr id="23" name="Rechteck 22">
                <a:extLst>
                  <a:ext uri="{FF2B5EF4-FFF2-40B4-BE49-F238E27FC236}">
                    <a16:creationId xmlns:a16="http://schemas.microsoft.com/office/drawing/2014/main" id="{4D8E9D4B-F9A4-42A9-9DA2-AF62D3EEA637}"/>
                  </a:ext>
                </a:extLst>
              </p:cNvPr>
              <p:cNvSpPr>
                <a:spLocks noRot="1" noChangeAspect="1" noMove="1" noResize="1" noEditPoints="1" noAdjustHandles="1" noChangeArrowheads="1" noChangeShapeType="1" noTextEdit="1"/>
              </p:cNvSpPr>
              <p:nvPr/>
            </p:nvSpPr>
            <p:spPr>
              <a:xfrm>
                <a:off x="6905570" y="3955586"/>
                <a:ext cx="791370" cy="276999"/>
              </a:xfrm>
              <a:prstGeom prst="rect">
                <a:avLst/>
              </a:prstGeom>
              <a:blipFill>
                <a:blip r:embed="rId8"/>
                <a:stretch>
                  <a:fillRect l="-769" t="-2222"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Rechteck 23">
                <a:extLst>
                  <a:ext uri="{FF2B5EF4-FFF2-40B4-BE49-F238E27FC236}">
                    <a16:creationId xmlns:a16="http://schemas.microsoft.com/office/drawing/2014/main" id="{2E2ECB8F-562F-4D17-82C9-F6777881E8A3}"/>
                  </a:ext>
                </a:extLst>
              </p:cNvPr>
              <p:cNvSpPr/>
              <p:nvPr/>
            </p:nvSpPr>
            <p:spPr>
              <a:xfrm>
                <a:off x="7288921" y="4750728"/>
                <a:ext cx="447430" cy="276999"/>
              </a:xfrm>
              <a:prstGeom prst="rect">
                <a:avLst/>
              </a:prstGeom>
            </p:spPr>
            <p:txBody>
              <a:bodyPr wrap="none">
                <a:spAutoFit/>
              </a:bodyPr>
              <a:lstStyle/>
              <a:p>
                <a:r>
                  <a:rPr lang="de-DE" sz="1200" b="0" dirty="0">
                    <a:solidFill>
                      <a:schemeClr val="bg1"/>
                    </a:solidFill>
                  </a:rPr>
                  <a:t>f</a:t>
                </a:r>
                <a14:m>
                  <m:oMath xmlns:m="http://schemas.openxmlformats.org/officeDocument/2006/math">
                    <m:r>
                      <a:rPr lang="de-DE" sz="1200" b="0" i="1" smtClean="0">
                        <a:solidFill>
                          <a:schemeClr val="bg1"/>
                        </a:solidFill>
                        <a:latin typeface="Cambria Math" panose="02040503050406030204" pitchFamily="18" charset="0"/>
                      </a:rPr>
                      <m:t>(</m:t>
                    </m:r>
                    <m:r>
                      <a:rPr lang="de-DE" sz="1200" i="1" smtClean="0">
                        <a:solidFill>
                          <a:schemeClr val="bg1"/>
                        </a:solidFill>
                        <a:latin typeface="Cambria Math" panose="02040503050406030204" pitchFamily="18" charset="0"/>
                      </a:rPr>
                      <m:t>𝑥</m:t>
                    </m:r>
                    <m:r>
                      <a:rPr lang="de-DE" sz="1200" b="0" i="1" smtClean="0">
                        <a:solidFill>
                          <a:schemeClr val="bg1"/>
                        </a:solidFill>
                        <a:latin typeface="Cambria Math" panose="02040503050406030204" pitchFamily="18" charset="0"/>
                      </a:rPr>
                      <m:t>)</m:t>
                    </m:r>
                  </m:oMath>
                </a14:m>
                <a:endParaRPr lang="de-DE" sz="1200" dirty="0">
                  <a:solidFill>
                    <a:schemeClr val="bg1"/>
                  </a:solidFill>
                </a:endParaRPr>
              </a:p>
            </p:txBody>
          </p:sp>
        </mc:Choice>
        <mc:Fallback xmlns="">
          <p:sp>
            <p:nvSpPr>
              <p:cNvPr id="24" name="Rechteck 23">
                <a:extLst>
                  <a:ext uri="{FF2B5EF4-FFF2-40B4-BE49-F238E27FC236}">
                    <a16:creationId xmlns:a16="http://schemas.microsoft.com/office/drawing/2014/main" id="{2E2ECB8F-562F-4D17-82C9-F6777881E8A3}"/>
                  </a:ext>
                </a:extLst>
              </p:cNvPr>
              <p:cNvSpPr>
                <a:spLocks noRot="1" noChangeAspect="1" noMove="1" noResize="1" noEditPoints="1" noAdjustHandles="1" noChangeArrowheads="1" noChangeShapeType="1" noTextEdit="1"/>
              </p:cNvSpPr>
              <p:nvPr/>
            </p:nvSpPr>
            <p:spPr>
              <a:xfrm>
                <a:off x="7288921" y="4750728"/>
                <a:ext cx="447430" cy="276999"/>
              </a:xfrm>
              <a:prstGeom prst="rect">
                <a:avLst/>
              </a:prstGeom>
              <a:blipFill>
                <a:blip r:embed="rId9"/>
                <a:stretch>
                  <a:fillRect l="-1370" b="-1521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hteck 24">
                <a:extLst>
                  <a:ext uri="{FF2B5EF4-FFF2-40B4-BE49-F238E27FC236}">
                    <a16:creationId xmlns:a16="http://schemas.microsoft.com/office/drawing/2014/main" id="{DCB18047-9D99-4F7A-BB14-3692FA80A179}"/>
                  </a:ext>
                </a:extLst>
              </p:cNvPr>
              <p:cNvSpPr/>
              <p:nvPr/>
            </p:nvSpPr>
            <p:spPr>
              <a:xfrm>
                <a:off x="9162939" y="3221939"/>
                <a:ext cx="1348574" cy="6164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de-DE" i="1" smtClean="0">
                              <a:solidFill>
                                <a:schemeClr val="bg1"/>
                              </a:solidFill>
                              <a:latin typeface="Cambria Math" panose="02040503050406030204" pitchFamily="18" charset="0"/>
                            </a:rPr>
                          </m:ctrlPr>
                        </m:sSupPr>
                        <m:e>
                          <m:r>
                            <a:rPr lang="de-DE" i="1">
                              <a:solidFill>
                                <a:schemeClr val="bg1"/>
                              </a:solidFill>
                              <a:latin typeface="Cambria Math" panose="02040503050406030204" pitchFamily="18" charset="0"/>
                            </a:rPr>
                            <m:t>𝑓</m:t>
                          </m:r>
                        </m:e>
                        <m:sup>
                          <m:r>
                            <a:rPr lang="de-DE" i="1">
                              <a:solidFill>
                                <a:schemeClr val="bg1"/>
                              </a:solidFill>
                              <a:latin typeface="Cambria Math" panose="02040503050406030204" pitchFamily="18" charset="0"/>
                            </a:rPr>
                            <m:t>′</m:t>
                          </m:r>
                        </m:sup>
                      </m:sSup>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𝑥</m:t>
                          </m:r>
                        </m:e>
                      </m:d>
                      <m:r>
                        <a:rPr lang="de-DE" i="1">
                          <a:solidFill>
                            <a:schemeClr val="bg1"/>
                          </a:solidFill>
                          <a:latin typeface="Cambria Math" panose="02040503050406030204" pitchFamily="18" charset="0"/>
                        </a:rPr>
                        <m:t>=</m:t>
                      </m:r>
                      <m:f>
                        <m:fPr>
                          <m:ctrlPr>
                            <a:rPr lang="de-DE" i="1" smtClean="0">
                              <a:solidFill>
                                <a:schemeClr val="bg1"/>
                              </a:solidFill>
                              <a:latin typeface="Cambria Math" panose="02040503050406030204" pitchFamily="18" charset="0"/>
                            </a:rPr>
                          </m:ctrlPr>
                        </m:fPr>
                        <m:num>
                          <m:r>
                            <a:rPr lang="de-DE" b="0" i="1" smtClean="0">
                              <a:solidFill>
                                <a:schemeClr val="bg1"/>
                              </a:solidFill>
                              <a:latin typeface="Cambria Math" panose="02040503050406030204" pitchFamily="18" charset="0"/>
                            </a:rPr>
                            <m:t>𝑑𝑓</m:t>
                          </m:r>
                        </m:num>
                        <m:den>
                          <m:r>
                            <a:rPr lang="de-DE" b="0" i="1" smtClean="0">
                              <a:solidFill>
                                <a:schemeClr val="bg1"/>
                              </a:solidFill>
                              <a:latin typeface="Cambria Math" panose="02040503050406030204" pitchFamily="18" charset="0"/>
                            </a:rPr>
                            <m:t>𝑑𝑥</m:t>
                          </m:r>
                        </m:den>
                      </m:f>
                    </m:oMath>
                  </m:oMathPara>
                </a14:m>
                <a:endParaRPr lang="de-DE" dirty="0"/>
              </a:p>
            </p:txBody>
          </p:sp>
        </mc:Choice>
        <mc:Fallback xmlns="">
          <p:sp>
            <p:nvSpPr>
              <p:cNvPr id="25" name="Rechteck 24">
                <a:extLst>
                  <a:ext uri="{FF2B5EF4-FFF2-40B4-BE49-F238E27FC236}">
                    <a16:creationId xmlns:a16="http://schemas.microsoft.com/office/drawing/2014/main" id="{DCB18047-9D99-4F7A-BB14-3692FA80A179}"/>
                  </a:ext>
                </a:extLst>
              </p:cNvPr>
              <p:cNvSpPr>
                <a:spLocks noRot="1" noChangeAspect="1" noMove="1" noResize="1" noEditPoints="1" noAdjustHandles="1" noChangeArrowheads="1" noChangeShapeType="1" noTextEdit="1"/>
              </p:cNvSpPr>
              <p:nvPr/>
            </p:nvSpPr>
            <p:spPr>
              <a:xfrm>
                <a:off x="9162939" y="3221939"/>
                <a:ext cx="1348574" cy="616451"/>
              </a:xfrm>
              <a:prstGeom prst="rect">
                <a:avLst/>
              </a:prstGeom>
              <a:blipFill>
                <a:blip r:embed="rId10"/>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93965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 EINER FUNKTION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fontScale="85000" lnSpcReduction="20000"/>
              </a:bodyPr>
              <a:lstStyle/>
              <a:p>
                <a:pPr marL="0" indent="0">
                  <a:buNone/>
                </a:pPr>
                <a:r>
                  <a:rPr lang="de-DE" dirty="0"/>
                  <a:t>Mit Hilfe von Leibniz und Newtons Ideen lassen sich viele Ableitungen von Funktionen ausrechnen. Zum Beispiel die Ableitung von </a:t>
                </a:r>
                <a14:m>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³</m:t>
                    </m:r>
                  </m:oMath>
                </a14:m>
                <a:endParaRPr lang="de-DE" dirty="0"/>
              </a:p>
              <a:p>
                <a:pPr marL="0" indent="0">
                  <a:buNone/>
                </a:pPr>
                <a:endParaRPr lang="de-DE" dirty="0"/>
              </a:p>
              <a:p>
                <a:pPr marL="0" indent="0">
                  <a:buNone/>
                </a:pPr>
                <a14:m>
                  <m:oMathPara xmlns:m="http://schemas.openxmlformats.org/officeDocument/2006/math">
                    <m:oMathParaPr>
                      <m:jc m:val="left"/>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𝑑𝑓</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𝑑𝑥</m:t>
                              </m:r>
                            </m:e>
                          </m:d>
                          <m:r>
                            <a:rPr lang="de-DE" b="0" i="1" smtClean="0">
                              <a:latin typeface="Cambria Math" panose="02040503050406030204" pitchFamily="18" charset="0"/>
                            </a:rPr>
                            <m:t>−</m:t>
                          </m:r>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𝑑𝑥</m:t>
                                  </m:r>
                                </m:e>
                              </m:d>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³</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+3</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𝑑𝑥</m:t>
                          </m:r>
                          <m:r>
                            <a:rPr lang="de-DE" b="0" i="1" smtClean="0">
                              <a:latin typeface="Cambria Math" panose="02040503050406030204" pitchFamily="18" charset="0"/>
                            </a:rPr>
                            <m:t>+3</m:t>
                          </m:r>
                          <m:r>
                            <a:rPr lang="de-DE" b="0" i="1" smtClean="0">
                              <a:latin typeface="Cambria Math" panose="02040503050406030204" pitchFamily="18" charset="0"/>
                            </a:rPr>
                            <m:t>𝑥</m:t>
                          </m:r>
                          <m:r>
                            <a:rPr lang="de-DE" b="0" i="1" smtClean="0">
                              <a:latin typeface="Cambria Math" panose="02040503050406030204" pitchFamily="18" charset="0"/>
                            </a:rPr>
                            <m:t> </m:t>
                          </m:r>
                          <m:r>
                            <a:rPr lang="de-DE" b="0" i="1" smtClean="0">
                              <a:latin typeface="Cambria Math" panose="02040503050406030204" pitchFamily="18" charset="0"/>
                            </a:rPr>
                            <m:t>𝑑</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𝑑</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³</m:t>
                          </m:r>
                        </m:num>
                        <m:den>
                          <m:r>
                            <a:rPr lang="de-DE" b="0" i="1" smtClean="0">
                              <a:latin typeface="Cambria Math" panose="02040503050406030204" pitchFamily="18" charset="0"/>
                            </a:rPr>
                            <m:t>𝑑𝑥</m:t>
                          </m:r>
                        </m:den>
                      </m:f>
                    </m:oMath>
                  </m:oMathPara>
                </a14:m>
                <a:endParaRPr lang="de-DE" b="0" i="1" dirty="0">
                  <a:latin typeface="Cambria Math" panose="02040503050406030204" pitchFamily="18" charset="0"/>
                </a:endParaRPr>
              </a:p>
              <a:p>
                <a:pPr marL="0" indent="0">
                  <a:buNone/>
                </a:pPr>
                <a:endParaRPr lang="de-DE" b="0"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=3</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+3</m:t>
                      </m:r>
                      <m:r>
                        <a:rPr lang="de-DE" b="0" i="1" smtClean="0">
                          <a:latin typeface="Cambria Math" panose="02040503050406030204" pitchFamily="18" charset="0"/>
                        </a:rPr>
                        <m:t>𝑥</m:t>
                      </m:r>
                      <m:r>
                        <a:rPr lang="de-DE" b="0" i="1" smtClean="0">
                          <a:latin typeface="Cambria Math" panose="02040503050406030204" pitchFamily="18" charset="0"/>
                        </a:rPr>
                        <m:t> </m:t>
                      </m:r>
                      <m:r>
                        <a:rPr lang="de-DE" b="0" i="1" smtClean="0">
                          <a:latin typeface="Cambria Math" panose="02040503050406030204" pitchFamily="18" charset="0"/>
                        </a:rPr>
                        <m:t>𝑑𝑥</m:t>
                      </m:r>
                      <m:r>
                        <a:rPr lang="de-DE" b="0" i="1" smtClean="0">
                          <a:latin typeface="Cambria Math" panose="02040503050406030204" pitchFamily="18" charset="0"/>
                        </a:rPr>
                        <m:t>+</m:t>
                      </m:r>
                      <m:r>
                        <a:rPr lang="de-DE" b="0" i="1" smtClean="0">
                          <a:latin typeface="Cambria Math" panose="02040503050406030204" pitchFamily="18" charset="0"/>
                        </a:rPr>
                        <m:t>𝑑</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=3</m:t>
                      </m:r>
                      <m:r>
                        <a:rPr lang="de-DE" b="0" i="1" smtClean="0">
                          <a:latin typeface="Cambria Math" panose="02040503050406030204" pitchFamily="18" charset="0"/>
                        </a:rPr>
                        <m:t>𝑥</m:t>
                      </m:r>
                      <m:r>
                        <a:rPr lang="de-DE" b="0" i="1" smtClean="0">
                          <a:latin typeface="Cambria Math" panose="02040503050406030204" pitchFamily="18" charset="0"/>
                        </a:rPr>
                        <m:t>²</m:t>
                      </m:r>
                    </m:oMath>
                  </m:oMathPara>
                </a14:m>
                <a:endParaRPr lang="de-DE" dirty="0"/>
              </a:p>
              <a:p>
                <a:pPr marL="0" indent="0">
                  <a:buNone/>
                </a:pPr>
                <a:endParaRPr lang="de-DE" dirty="0"/>
              </a:p>
              <a:p>
                <a:pPr marL="0" indent="0">
                  <a:buNone/>
                </a:pPr>
                <a:r>
                  <a:rPr lang="de-DE" dirty="0"/>
                  <a:t>Allgemein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𝑘</m:t>
                        </m:r>
                      </m:sup>
                    </m:sSup>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𝑥</m:t>
                        </m:r>
                      </m:e>
                      <m:sup>
                        <m: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p>
                    </m:sSup>
                  </m:oMath>
                </a14:m>
                <a:r>
                  <a:rPr lang="de-DE" dirty="0"/>
                  <a:t>, wobei das k eine reelle Zahl sein darf.</a:t>
                </a:r>
              </a:p>
              <a:p>
                <a:pPr marL="0" indent="0">
                  <a:buNone/>
                </a:pPr>
                <a:r>
                  <a:rPr lang="de-DE" dirty="0"/>
                  <a:t>Daraus ergeben sich eine Reihe von Ableitungsregeln für z.B. Stamm-Brüche (k ist negativ) oder Wurzeln  (k ist rational). Sehen Sie sich z.B. den Abschnitt „Potenzfunktionen“ in </a:t>
                </a:r>
                <a:r>
                  <a:rPr lang="de-DE" dirty="0">
                    <a:hlinkClick r:id="rId2"/>
                  </a:rPr>
                  <a:t>dieser Ableitungstabelle</a:t>
                </a:r>
                <a:r>
                  <a:rPr lang="de-DE" dirty="0"/>
                  <a:t> an.</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3"/>
                <a:stretch>
                  <a:fillRect l="-348" t="-843" b="-1180"/>
                </a:stretch>
              </a:blipFill>
            </p:spPr>
            <p:txBody>
              <a:bodyPr/>
              <a:lstStyle/>
              <a:p>
                <a:r>
                  <a:rPr lang="de-DE">
                    <a:noFill/>
                  </a:rPr>
                  <a:t> </a:t>
                </a:r>
              </a:p>
            </p:txBody>
          </p:sp>
        </mc:Fallback>
      </mc:AlternateContent>
    </p:spTree>
    <p:extLst>
      <p:ext uri="{BB962C8B-B14F-4D97-AF65-F5344CB8AC3E}">
        <p14:creationId xmlns:p14="http://schemas.microsoft.com/office/powerpoint/2010/main" val="36333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a:bodyPr>
              <a:lstStyle/>
              <a:p>
                <a:pPr marL="0" indent="0">
                  <a:buNone/>
                </a:pPr>
                <a:r>
                  <a:rPr lang="de-DE" dirty="0"/>
                  <a:t>Auch andere Ableitungsregeln ergeben sich aus diesem Ansatz. Diese und die folgenden sind zu merken:</a:t>
                </a:r>
              </a:p>
              <a:p>
                <a:pPr marL="0" indent="0">
                  <a:buNone/>
                </a:pPr>
                <a:r>
                  <a:rPr lang="de-DE" dirty="0"/>
                  <a:t>Die Ableitung von </a:t>
                </a:r>
                <a14:m>
                  <m:oMath xmlns:m="http://schemas.openxmlformats.org/officeDocument/2006/math">
                    <m:r>
                      <a:rPr lang="de-DE" i="1">
                        <a:latin typeface="Cambria Math" panose="02040503050406030204" pitchFamily="18" charset="0"/>
                      </a:rPr>
                      <m:t>𝑐</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oMath>
                </a14:m>
                <a:r>
                  <a:rPr lang="de-DE" dirty="0"/>
                  <a:t> ist </a:t>
                </a:r>
                <a14:m>
                  <m:oMath xmlns:m="http://schemas.openxmlformats.org/officeDocument/2006/math">
                    <m:r>
                      <a:rPr lang="de-DE" i="1">
                        <a:latin typeface="Cambria Math" panose="02040503050406030204" pitchFamily="18" charset="0"/>
                      </a:rPr>
                      <m:t>𝑐</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oMath>
                </a14:m>
                <a:r>
                  <a:rPr lang="de-DE" dirty="0"/>
                  <a:t>    (Konstanter Faktor-Regel)</a:t>
                </a:r>
              </a:p>
              <a:p>
                <a:pPr marL="0" indent="0">
                  <a:buNone/>
                </a:pPr>
                <a:r>
                  <a:rPr lang="de-DE" dirty="0"/>
                  <a:t>Die Ableitung von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  ist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𝑔</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oMath>
                </a14:m>
                <a:r>
                  <a:rPr lang="de-DE" b="0" dirty="0"/>
                  <a:t> (Summenregel)</a:t>
                </a:r>
              </a:p>
              <a:p>
                <a:pPr marL="0" indent="0">
                  <a:buNone/>
                </a:pPr>
                <a:r>
                  <a:rPr lang="de-DE" dirty="0"/>
                  <a:t>Die Ableitung von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a14:m>
                <a:r>
                  <a:rPr lang="de-DE" dirty="0"/>
                  <a:t> ist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𝑔</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oMath>
                </a14:m>
                <a:r>
                  <a:rPr lang="de-DE" dirty="0"/>
                  <a:t>  (Produktregel)</a:t>
                </a:r>
                <a:endParaRPr lang="de-DE" b="0"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2"/>
                <a:stretch>
                  <a:fillRect l="-580"/>
                </a:stretch>
              </a:blipFill>
            </p:spPr>
            <p:txBody>
              <a:bodyPr/>
              <a:lstStyle/>
              <a:p>
                <a:r>
                  <a:rPr lang="de-DE">
                    <a:noFill/>
                  </a:rPr>
                  <a:t> </a:t>
                </a:r>
              </a:p>
            </p:txBody>
          </p:sp>
        </mc:Fallback>
      </mc:AlternateContent>
    </p:spTree>
    <p:extLst>
      <p:ext uri="{BB962C8B-B14F-4D97-AF65-F5344CB8AC3E}">
        <p14:creationId xmlns:p14="http://schemas.microsoft.com/office/powerpoint/2010/main" val="272993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a:bodyPr>
              <a:lstStyle/>
              <a:p>
                <a:pPr marL="0" indent="0">
                  <a:buNone/>
                </a:pPr>
                <a:r>
                  <a:rPr lang="de-DE" dirty="0"/>
                  <a:t>Diese Regeln kann man verwenden, um z.B. die Ableitung von f(x)=3x³-5x²+1 auszurechnen:</a:t>
                </a:r>
              </a:p>
              <a:p>
                <a:pPr marL="0"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d>
                        <m:dPr>
                          <m:ctrlPr>
                            <a:rPr lang="de-DE" i="1" dirty="0" smtClean="0">
                              <a:latin typeface="Cambria Math" panose="02040503050406030204" pitchFamily="18" charset="0"/>
                            </a:rPr>
                          </m:ctrlPr>
                        </m:dPr>
                        <m:e>
                          <m:r>
                            <a:rPr lang="de-DE" i="1" dirty="0" smtClean="0">
                              <a:latin typeface="Cambria Math" panose="02040503050406030204" pitchFamily="18" charset="0"/>
                            </a:rPr>
                            <m:t>𝑥</m:t>
                          </m:r>
                        </m:e>
                      </m:d>
                      <m:r>
                        <a:rPr lang="de-DE" i="1" dirty="0" smtClean="0">
                          <a:latin typeface="Cambria Math" panose="02040503050406030204" pitchFamily="18" charset="0"/>
                        </a:rPr>
                        <m:t>= 3</m:t>
                      </m:r>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3</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𝑥</m:t>
                          </m:r>
                        </m:e>
                        <m:sup>
                          <m:r>
                            <a:rPr lang="de-DE" b="0" i="1" dirty="0" smtClean="0">
                              <a:latin typeface="Cambria Math" panose="02040503050406030204" pitchFamily="18" charset="0"/>
                              <a:ea typeface="Cambria Math" panose="02040503050406030204" pitchFamily="18" charset="0"/>
                            </a:rPr>
                            <m:t>2</m:t>
                          </m:r>
                        </m:sup>
                      </m:sSup>
                      <m:r>
                        <a:rPr lang="de-DE" b="0" i="1" dirty="0" smtClean="0">
                          <a:latin typeface="Cambria Math" panose="02040503050406030204" pitchFamily="18" charset="0"/>
                          <a:ea typeface="Cambria Math" panose="02040503050406030204" pitchFamily="18" charset="0"/>
                        </a:rPr>
                        <m:t>−5∙2</m:t>
                      </m:r>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+0=9</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𝑥</m:t>
                          </m:r>
                        </m:e>
                        <m:sup>
                          <m:r>
                            <a:rPr lang="de-DE" b="0" i="1" dirty="0" smtClean="0">
                              <a:latin typeface="Cambria Math" panose="02040503050406030204" pitchFamily="18" charset="0"/>
                              <a:ea typeface="Cambria Math" panose="02040503050406030204" pitchFamily="18" charset="0"/>
                            </a:rPr>
                            <m:t>2</m:t>
                          </m:r>
                        </m:sup>
                      </m:sSup>
                      <m:r>
                        <a:rPr lang="de-DE" b="0" i="1" dirty="0" smtClean="0">
                          <a:latin typeface="Cambria Math" panose="02040503050406030204" pitchFamily="18" charset="0"/>
                          <a:ea typeface="Cambria Math" panose="02040503050406030204" pitchFamily="18" charset="0"/>
                        </a:rPr>
                        <m:t>−10</m:t>
                      </m:r>
                      <m:r>
                        <a:rPr lang="de-DE" b="0" i="1" dirty="0" smtClean="0">
                          <a:latin typeface="Cambria Math" panose="02040503050406030204" pitchFamily="18" charset="0"/>
                          <a:ea typeface="Cambria Math" panose="02040503050406030204" pitchFamily="18" charset="0"/>
                        </a:rPr>
                        <m:t>𝑥</m:t>
                      </m:r>
                    </m:oMath>
                  </m:oMathPara>
                </a14:m>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4"/>
                <a:stretch>
                  <a:fillRect l="-580"/>
                </a:stretch>
              </a:blipFill>
            </p:spPr>
            <p:txBody>
              <a:bodyPr/>
              <a:lstStyle/>
              <a:p>
                <a:r>
                  <a:rPr lang="de-DE">
                    <a:noFill/>
                  </a:rPr>
                  <a:t> </a:t>
                </a:r>
              </a:p>
            </p:txBody>
          </p:sp>
        </mc:Fallback>
      </mc:AlternateContent>
      <p:pic>
        <p:nvPicPr>
          <p:cNvPr id="4" name="Polynomableitung">
            <a:hlinkClick r:id="" action="ppaction://media"/>
            <a:extLst>
              <a:ext uri="{FF2B5EF4-FFF2-40B4-BE49-F238E27FC236}">
                <a16:creationId xmlns:a16="http://schemas.microsoft.com/office/drawing/2014/main" id="{E9BD665C-1B00-4C77-A485-708E14EE7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7171" y="2941637"/>
            <a:ext cx="487363" cy="487363"/>
          </a:xfrm>
          <a:prstGeom prst="rect">
            <a:avLst/>
          </a:prstGeom>
        </p:spPr>
      </p:pic>
    </p:spTree>
    <p:extLst>
      <p:ext uri="{BB962C8B-B14F-4D97-AF65-F5344CB8AC3E}">
        <p14:creationId xmlns:p14="http://schemas.microsoft.com/office/powerpoint/2010/main" val="292189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Motivation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lstStyle/>
              <a:p>
                <a:pPr marL="0" indent="0">
                  <a:buNone/>
                </a:pPr>
                <a:r>
                  <a:rPr lang="de-DE" dirty="0"/>
                  <a:t>Aufgabe: Bestimmen Sie eine Lösung der Gleichung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r>
                      <a:rPr lang="de-DE" b="0" i="1" smtClean="0">
                        <a:latin typeface="Cambria Math" panose="02040503050406030204" pitchFamily="18" charset="0"/>
                      </a:rPr>
                      <m:t>=4</m:t>
                    </m:r>
                    <m:r>
                      <a:rPr lang="de-DE" b="0" i="0"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a:t>
                </a:r>
              </a:p>
              <a:p>
                <a:pPr marL="0" indent="0">
                  <a:buNone/>
                </a:pPr>
                <a:endParaRPr lang="de-DE" dirty="0"/>
              </a:p>
              <a:p>
                <a:pPr marL="0" indent="0">
                  <a:buNone/>
                </a:pPr>
                <a:r>
                  <a:rPr lang="de-DE" dirty="0"/>
                  <a:t>Schwierig? … Ein „schlauer“ Taschenrechner ist jetzt erlaubt. </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p:spTree>
    <p:extLst>
      <p:ext uri="{BB962C8B-B14F-4D97-AF65-F5344CB8AC3E}">
        <p14:creationId xmlns:p14="http://schemas.microsoft.com/office/powerpoint/2010/main" val="2384700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lnSpcReduction="10000"/>
              </a:bodyPr>
              <a:lstStyle/>
              <a:p>
                <a:pPr marL="0" indent="0">
                  <a:buNone/>
                </a:pPr>
                <a:r>
                  <a:rPr lang="de-DE" dirty="0"/>
                  <a:t>Schwierig wird es jetzt bei der Funktion </a:t>
                </a:r>
                <a14:m>
                  <m:oMath xmlns:m="http://schemas.openxmlformats.org/officeDocument/2006/math">
                    <m:r>
                      <m:rPr>
                        <m:sty m:val="p"/>
                      </m:rPr>
                      <a:rPr lang="de-DE" b="0" i="0" dirty="0" smtClean="0">
                        <a:latin typeface="Cambria Math" panose="02040503050406030204" pitchFamily="18" charset="0"/>
                      </a:rPr>
                      <m:t>f</m:t>
                    </m:r>
                    <m:r>
                      <a:rPr lang="de-DE" i="1" dirty="0">
                        <a:latin typeface="Cambria Math" panose="02040503050406030204" pitchFamily="18" charset="0"/>
                      </a:rPr>
                      <m:t>(</m:t>
                    </m:r>
                    <m:r>
                      <a:rPr lang="de-DE" i="1" dirty="0">
                        <a:latin typeface="Cambria Math" panose="02040503050406030204" pitchFamily="18" charset="0"/>
                      </a:rPr>
                      <m:t>𝑥</m:t>
                    </m:r>
                    <m:r>
                      <a:rPr lang="de-DE" i="1" dirty="0">
                        <a:latin typeface="Cambria Math" panose="02040503050406030204" pitchFamily="18" charset="0"/>
                      </a:rPr>
                      <m:t>)=</m:t>
                    </m:r>
                    <m:rad>
                      <m:radPr>
                        <m:degHide m:val="on"/>
                        <m:ctrlPr>
                          <a:rPr lang="de-DE" i="1" dirty="0">
                            <a:latin typeface="Cambria Math" panose="02040503050406030204" pitchFamily="18" charset="0"/>
                          </a:rPr>
                        </m:ctrlPr>
                      </m:radPr>
                      <m:deg/>
                      <m:e>
                        <m:sSup>
                          <m:sSupPr>
                            <m:ctrlPr>
                              <a:rPr lang="de-DE" i="1" dirty="0">
                                <a:latin typeface="Cambria Math" panose="02040503050406030204" pitchFamily="18" charset="0"/>
                              </a:rPr>
                            </m:ctrlPr>
                          </m:sSupPr>
                          <m:e>
                            <m:r>
                              <a:rPr lang="de-DE" i="1" dirty="0">
                                <a:latin typeface="Cambria Math" panose="02040503050406030204" pitchFamily="18" charset="0"/>
                              </a:rPr>
                              <m:t>𝑥</m:t>
                            </m:r>
                          </m:e>
                          <m:sup>
                            <m:r>
                              <a:rPr lang="de-DE" i="1" dirty="0">
                                <a:latin typeface="Cambria Math" panose="02040503050406030204" pitchFamily="18" charset="0"/>
                              </a:rPr>
                              <m:t>3</m:t>
                            </m:r>
                          </m:sup>
                        </m:sSup>
                        <m:r>
                          <a:rPr lang="de-DE" i="1" dirty="0">
                            <a:latin typeface="Cambria Math" panose="02040503050406030204" pitchFamily="18" charset="0"/>
                          </a:rPr>
                          <m:t>+2</m:t>
                        </m:r>
                      </m:e>
                    </m:rad>
                  </m:oMath>
                </a14:m>
                <a:r>
                  <a:rPr lang="de-DE" dirty="0"/>
                  <a:t>. Wir kennen die Ableitung von x³+2 und auch die Ableitung der Wurzelfunktion jeweils als Potenzfunktionen. Diese Funktion </a:t>
                </a:r>
                <a14:m>
                  <m:oMath xmlns:m="http://schemas.openxmlformats.org/officeDocument/2006/math">
                    <m:rad>
                      <m:radPr>
                        <m:degHide m:val="on"/>
                        <m:ctrlPr>
                          <a:rPr lang="de-DE" i="1" dirty="0">
                            <a:latin typeface="Cambria Math" panose="02040503050406030204" pitchFamily="18" charset="0"/>
                          </a:rPr>
                        </m:ctrlPr>
                      </m:radPr>
                      <m:deg/>
                      <m:e>
                        <m:sSup>
                          <m:sSupPr>
                            <m:ctrlPr>
                              <a:rPr lang="de-DE" i="1" dirty="0">
                                <a:latin typeface="Cambria Math" panose="02040503050406030204" pitchFamily="18" charset="0"/>
                              </a:rPr>
                            </m:ctrlPr>
                          </m:sSupPr>
                          <m:e>
                            <m:r>
                              <a:rPr lang="de-DE" i="1" dirty="0">
                                <a:latin typeface="Cambria Math" panose="02040503050406030204" pitchFamily="18" charset="0"/>
                              </a:rPr>
                              <m:t>𝑥</m:t>
                            </m:r>
                          </m:e>
                          <m:sup>
                            <m:r>
                              <a:rPr lang="de-DE" i="1" dirty="0">
                                <a:latin typeface="Cambria Math" panose="02040503050406030204" pitchFamily="18" charset="0"/>
                              </a:rPr>
                              <m:t>3</m:t>
                            </m:r>
                          </m:sup>
                        </m:sSup>
                        <m:r>
                          <a:rPr lang="de-DE" i="1" dirty="0">
                            <a:latin typeface="Cambria Math" panose="02040503050406030204" pitchFamily="18" charset="0"/>
                          </a:rPr>
                          <m:t>+2</m:t>
                        </m:r>
                      </m:e>
                    </m:rad>
                    <m:r>
                      <a:rPr lang="de-DE" i="1" dirty="0">
                        <a:latin typeface="Cambria Math" panose="02040503050406030204" pitchFamily="18" charset="0"/>
                      </a:rPr>
                      <m:t> </m:t>
                    </m:r>
                  </m:oMath>
                </a14:m>
                <a:r>
                  <a:rPr lang="de-DE" dirty="0"/>
                  <a:t> ist jedoch das </a:t>
                </a:r>
                <a:r>
                  <a:rPr lang="de-DE" dirty="0" err="1"/>
                  <a:t>Hintereinanderausführen</a:t>
                </a:r>
                <a:r>
                  <a:rPr lang="de-DE" dirty="0"/>
                  <a:t> dieser beiden Operationen. Zunächst rechnet man </a:t>
                </a:r>
                <a14:m>
                  <m:oMath xmlns:m="http://schemas.openxmlformats.org/officeDocument/2006/math">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+2</m:t>
                    </m:r>
                  </m:oMath>
                </a14:m>
                <a:r>
                  <a:rPr lang="de-DE" dirty="0"/>
                  <a:t> aus und dann wendet man auf h(x) die Funktion g an… das Ziehen einer Wurzel. Insgesamt: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d>
                    <m:r>
                      <a:rPr lang="de-DE" b="0" i="1" smtClean="0">
                        <a:latin typeface="Cambria Math" panose="02040503050406030204" pitchFamily="18" charset="0"/>
                      </a:rPr>
                      <m:t>. </m:t>
                    </m:r>
                  </m:oMath>
                </a14:m>
                <a:r>
                  <a:rPr lang="de-DE" dirty="0"/>
                  <a:t>Wie leitet man so eine verkettete Funktion ab? (Kettenregel)</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𝑑𝑓</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solidFill>
                                    <a:schemeClr val="accent3">
                                      <a:lumMod val="50000"/>
                                    </a:schemeClr>
                                  </a:solidFill>
                                  <a:latin typeface="Cambria Math" panose="02040503050406030204" pitchFamily="18" charset="0"/>
                                </a:rPr>
                                <m:t>h</m:t>
                              </m:r>
                              <m:d>
                                <m:dPr>
                                  <m:ctrlPr>
                                    <a:rPr lang="de-DE" b="0" i="1" smtClean="0">
                                      <a:solidFill>
                                        <a:schemeClr val="accent3">
                                          <a:lumMod val="50000"/>
                                        </a:schemeClr>
                                      </a:solidFill>
                                      <a:latin typeface="Cambria Math" panose="02040503050406030204" pitchFamily="18" charset="0"/>
                                    </a:rPr>
                                  </m:ctrlPr>
                                </m:dPr>
                                <m:e>
                                  <m:r>
                                    <a:rPr lang="de-DE" b="0" i="1" smtClean="0">
                                      <a:solidFill>
                                        <a:schemeClr val="accent3">
                                          <a:lumMod val="50000"/>
                                        </a:schemeClr>
                                      </a:solidFill>
                                      <a:latin typeface="Cambria Math" panose="02040503050406030204" pitchFamily="18" charset="0"/>
                                    </a:rPr>
                                    <m:t>𝑥</m:t>
                                  </m:r>
                                  <m:r>
                                    <a:rPr lang="de-DE" b="0" i="1" smtClean="0">
                                      <a:solidFill>
                                        <a:schemeClr val="accent3">
                                          <a:lumMod val="50000"/>
                                        </a:schemeClr>
                                      </a:solidFill>
                                      <a:latin typeface="Cambria Math" panose="02040503050406030204" pitchFamily="18" charset="0"/>
                                    </a:rPr>
                                    <m:t>+</m:t>
                                  </m:r>
                                  <m:r>
                                    <a:rPr lang="de-DE" b="0" i="1" smtClean="0">
                                      <a:solidFill>
                                        <a:schemeClr val="accent3">
                                          <a:lumMod val="50000"/>
                                        </a:schemeClr>
                                      </a:solidFill>
                                      <a:latin typeface="Cambria Math" panose="02040503050406030204" pitchFamily="18" charset="0"/>
                                    </a:rPr>
                                    <m:t>𝑑𝑥</m:t>
                                  </m:r>
                                </m:e>
                              </m:d>
                            </m:e>
                          </m:d>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solidFill>
                                    <a:schemeClr val="accent3">
                                      <a:lumMod val="50000"/>
                                    </a:schemeClr>
                                  </a:solidFill>
                                  <a:latin typeface="Cambria Math" panose="02040503050406030204" pitchFamily="18" charset="0"/>
                                </a:rPr>
                                <m:t>h</m:t>
                              </m:r>
                              <m:d>
                                <m:dPr>
                                  <m:ctrlPr>
                                    <a:rPr lang="de-DE" b="0" i="1" smtClean="0">
                                      <a:solidFill>
                                        <a:schemeClr val="accent3">
                                          <a:lumMod val="50000"/>
                                        </a:schemeClr>
                                      </a:solidFill>
                                      <a:latin typeface="Cambria Math" panose="02040503050406030204" pitchFamily="18" charset="0"/>
                                    </a:rPr>
                                  </m:ctrlPr>
                                </m:dPr>
                                <m:e>
                                  <m:r>
                                    <a:rPr lang="de-DE" b="0" i="1" smtClean="0">
                                      <a:solidFill>
                                        <a:schemeClr val="accent3">
                                          <a:lumMod val="50000"/>
                                        </a:schemeClr>
                                      </a:solidFill>
                                      <a:latin typeface="Cambria Math" panose="02040503050406030204" pitchFamily="18" charset="0"/>
                                    </a:rPr>
                                    <m:t>𝑥</m:t>
                                  </m:r>
                                </m:e>
                              </m:d>
                              <m:r>
                                <a:rPr lang="de-DE" b="0" i="1" smtClean="0">
                                  <a:solidFill>
                                    <a:schemeClr val="accent3">
                                      <a:lumMod val="50000"/>
                                    </a:schemeClr>
                                  </a:solidFill>
                                  <a:latin typeface="Cambria Math" panose="02040503050406030204" pitchFamily="18" charset="0"/>
                                </a:rPr>
                                <m:t>+</m:t>
                              </m:r>
                              <m:r>
                                <a:rPr lang="de-DE" b="0" i="1" smtClean="0">
                                  <a:solidFill>
                                    <a:schemeClr val="accent3">
                                      <a:lumMod val="50000"/>
                                    </a:schemeClr>
                                  </a:solidFill>
                                  <a:latin typeface="Cambria Math" panose="02040503050406030204" pitchFamily="18" charset="0"/>
                                </a:rPr>
                                <m:t>𝑑h</m:t>
                              </m:r>
                            </m:e>
                          </m:d>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num>
                        <m:den>
                          <m:r>
                            <a:rPr lang="de-DE" b="0" i="1" smtClean="0">
                              <a:solidFill>
                                <a:schemeClr val="accent6">
                                  <a:lumMod val="75000"/>
                                </a:schemeClr>
                              </a:solidFill>
                              <a:latin typeface="Cambria Math" panose="02040503050406030204" pitchFamily="18" charset="0"/>
                            </a:rPr>
                            <m:t>𝑑h</m:t>
                          </m:r>
                        </m:den>
                      </m:f>
                      <m:f>
                        <m:fPr>
                          <m:ctrlPr>
                            <a:rPr lang="de-DE" b="0" i="1" smtClean="0">
                              <a:latin typeface="Cambria Math" panose="02040503050406030204" pitchFamily="18" charset="0"/>
                            </a:rPr>
                          </m:ctrlPr>
                        </m:fPr>
                        <m:num>
                          <m:r>
                            <a:rPr lang="de-DE" b="0" i="1" smtClean="0">
                              <a:solidFill>
                                <a:schemeClr val="accent6">
                                  <a:lumMod val="75000"/>
                                </a:schemeClr>
                              </a:solidFill>
                              <a:latin typeface="Cambria Math" panose="02040503050406030204" pitchFamily="18" charset="0"/>
                            </a:rPr>
                            <m:t>𝑑h</m:t>
                          </m:r>
                        </m:num>
                        <m:den>
                          <m:r>
                            <a:rPr lang="de-DE" b="0" i="1" smtClean="0">
                              <a:latin typeface="Cambria Math" panose="02040503050406030204" pitchFamily="18" charset="0"/>
                            </a:rPr>
                            <m:t>𝑑𝑥</m:t>
                          </m:r>
                        </m:den>
                      </m:f>
                      <m:r>
                        <a:rPr lang="de-DE" b="0" i="1" smtClean="0">
                          <a:latin typeface="Cambria Math" panose="02040503050406030204" pitchFamily="18" charset="0"/>
                        </a:rPr>
                        <m:t>=</m:t>
                      </m:r>
                      <m:f>
                        <m:fPr>
                          <m:ctrlPr>
                            <a:rPr lang="de-DE" i="1" dirty="0" smtClean="0">
                              <a:latin typeface="Cambria Math" panose="02040503050406030204" pitchFamily="18" charset="0"/>
                            </a:rPr>
                          </m:ctrlPr>
                        </m:fPr>
                        <m:num>
                          <m:r>
                            <a:rPr lang="de-DE" b="0" i="1" dirty="0" smtClean="0">
                              <a:latin typeface="Cambria Math" panose="02040503050406030204" pitchFamily="18" charset="0"/>
                            </a:rPr>
                            <m:t>𝑑𝑔</m:t>
                          </m:r>
                        </m:num>
                        <m:den>
                          <m:r>
                            <a:rPr lang="de-DE" b="0" i="1" dirty="0" smtClean="0">
                              <a:latin typeface="Cambria Math" panose="02040503050406030204" pitchFamily="18" charset="0"/>
                            </a:rPr>
                            <m:t>𝑑h</m:t>
                          </m:r>
                        </m:den>
                      </m:f>
                      <m:r>
                        <a:rPr lang="de-DE" i="1" dirty="0" smtClean="0">
                          <a:latin typeface="Cambria Math" panose="02040503050406030204" pitchFamily="18" charset="0"/>
                          <a:ea typeface="Cambria Math" panose="02040503050406030204" pitchFamily="18" charset="0"/>
                        </a:rPr>
                        <m:t>∙</m:t>
                      </m:r>
                      <m:f>
                        <m:fPr>
                          <m:ctrlPr>
                            <a:rPr lang="de-DE" i="1" dirty="0" smtClean="0">
                              <a:latin typeface="Cambria Math" panose="02040503050406030204" pitchFamily="18" charset="0"/>
                            </a:rPr>
                          </m:ctrlPr>
                        </m:fPr>
                        <m:num>
                          <m:r>
                            <a:rPr lang="de-DE" b="0" i="1" dirty="0" smtClean="0">
                              <a:latin typeface="Cambria Math" panose="02040503050406030204" pitchFamily="18" charset="0"/>
                            </a:rPr>
                            <m:t>𝑑h</m:t>
                          </m:r>
                        </m:num>
                        <m:den>
                          <m:r>
                            <a:rPr lang="de-DE" b="0" i="1" dirty="0" smtClean="0">
                              <a:latin typeface="Cambria Math" panose="02040503050406030204" pitchFamily="18" charset="0"/>
                            </a:rPr>
                            <m:t>𝑑𝑥</m:t>
                          </m:r>
                        </m:den>
                      </m:f>
                      <m:r>
                        <a:rPr lang="de-DE" b="0" i="1" smtClean="0">
                          <a:latin typeface="Cambria Math" panose="02040503050406030204" pitchFamily="18" charset="0"/>
                        </a:rPr>
                        <m:t>,</m:t>
                      </m:r>
                    </m:oMath>
                  </m:oMathPara>
                </a14:m>
                <a:endParaRPr lang="de-DE" dirty="0"/>
              </a:p>
              <a:p>
                <a:pPr marL="0" indent="0">
                  <a:buNone/>
                </a:pPr>
                <a:r>
                  <a:rPr lang="de-DE" dirty="0"/>
                  <a:t>denn </a:t>
                </a:r>
                <a14:m>
                  <m:oMath xmlns:m="http://schemas.openxmlformats.org/officeDocument/2006/math">
                    <m:r>
                      <a:rPr lang="de-DE" b="0" i="1" smtClean="0">
                        <a:latin typeface="Cambria Math" panose="02040503050406030204" pitchFamily="18" charset="0"/>
                      </a:rPr>
                      <m:t>𝑑h</m:t>
                    </m:r>
                    <m:r>
                      <a:rPr lang="de-DE" b="0" i="1" smtClean="0">
                        <a:latin typeface="Cambria Math" panose="02040503050406030204" pitchFamily="18" charset="0"/>
                      </a:rPr>
                      <m:t>=</m:t>
                    </m:r>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𝑑𝑥</m:t>
                        </m:r>
                      </m:e>
                    </m:d>
                    <m:r>
                      <a:rPr lang="de-DE" b="0" i="1" smtClean="0">
                        <a:latin typeface="Cambria Math" panose="02040503050406030204" pitchFamily="18" charset="0"/>
                      </a:rPr>
                      <m:t>−</m:t>
                    </m:r>
                    <m:r>
                      <a:rPr lang="de-DE" b="0" i="1" smtClean="0">
                        <a:latin typeface="Cambria Math" panose="02040503050406030204" pitchFamily="18" charset="0"/>
                      </a:rPr>
                      <m:t>h</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4"/>
                <a:stretch>
                  <a:fillRect l="-580"/>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6818216B-DF46-43D4-AA57-F9728126A140}"/>
              </a:ext>
            </a:extLst>
          </p:cNvPr>
          <p:cNvCxnSpPr/>
          <p:nvPr/>
        </p:nvCxnSpPr>
        <p:spPr>
          <a:xfrm flipH="1" flipV="1">
            <a:off x="5228948" y="3808520"/>
            <a:ext cx="1278384" cy="807868"/>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pic>
        <p:nvPicPr>
          <p:cNvPr id="6" name="Herleitung Kettenregel">
            <a:hlinkClick r:id="" action="ppaction://media"/>
            <a:extLst>
              <a:ext uri="{FF2B5EF4-FFF2-40B4-BE49-F238E27FC236}">
                <a16:creationId xmlns:a16="http://schemas.microsoft.com/office/drawing/2014/main" id="{22FA9D4B-C17B-41B2-9AB4-D8843BB55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48761" y="4487332"/>
            <a:ext cx="487363" cy="487363"/>
          </a:xfrm>
          <a:prstGeom prst="rect">
            <a:avLst/>
          </a:prstGeom>
        </p:spPr>
      </p:pic>
    </p:spTree>
    <p:extLst>
      <p:ext uri="{BB962C8B-B14F-4D97-AF65-F5344CB8AC3E}">
        <p14:creationId xmlns:p14="http://schemas.microsoft.com/office/powerpoint/2010/main" val="35115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a:bodyPr>
              <a:lstStyle/>
              <a:p>
                <a:pPr marL="0" indent="0">
                  <a:buNone/>
                </a:pPr>
                <a:r>
                  <a:rPr lang="de-DE" dirty="0"/>
                  <a:t>Das kann man anwenden, um </a:t>
                </a:r>
                <a:r>
                  <a:rPr lang="de-DE" dirty="0" err="1"/>
                  <a:t>z.B</a:t>
                </a:r>
                <a:r>
                  <a:rPr lang="de-DE" dirty="0"/>
                  <a:t> folgende Ableitung zu rechnen: </a:t>
                </a:r>
                <a14:m>
                  <m:oMath xmlns:m="http://schemas.openxmlformats.org/officeDocument/2006/math">
                    <m:r>
                      <m:rPr>
                        <m:sty m:val="p"/>
                      </m:rPr>
                      <a:rPr lang="de-DE" b="0" i="0" dirty="0" smtClean="0">
                        <a:latin typeface="Cambria Math" panose="02040503050406030204" pitchFamily="18" charset="0"/>
                      </a:rPr>
                      <m:t>f</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rad>
                      <m:radPr>
                        <m:degHide m:val="on"/>
                        <m:ctrlPr>
                          <a:rPr lang="de-DE" i="1" dirty="0" smtClean="0">
                            <a:latin typeface="Cambria Math" panose="02040503050406030204" pitchFamily="18" charset="0"/>
                          </a:rPr>
                        </m:ctrlPr>
                      </m:radPr>
                      <m:deg/>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3</m:t>
                            </m:r>
                          </m:sup>
                        </m:sSup>
                        <m:r>
                          <a:rPr lang="de-DE" b="0" i="1" dirty="0" smtClean="0">
                            <a:latin typeface="Cambria Math" panose="02040503050406030204" pitchFamily="18" charset="0"/>
                          </a:rPr>
                          <m:t>+2</m:t>
                        </m:r>
                      </m:e>
                    </m:rad>
                  </m:oMath>
                </a14:m>
                <a:r>
                  <a:rPr lang="de-DE" dirty="0"/>
                  <a:t>,</a:t>
                </a:r>
              </a:p>
              <a:p>
                <a:pPr marL="0" indent="0">
                  <a:buNone/>
                </a:pPr>
                <a:r>
                  <a:rPr lang="de-DE" dirty="0"/>
                  <a:t>die sich darstellen lässt als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h</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oMath>
                </a14:m>
                <a:r>
                  <a:rPr lang="de-DE" dirty="0"/>
                  <a:t>, wobei </a:t>
                </a:r>
                <a14:m>
                  <m:oMath xmlns:m="http://schemas.openxmlformats.org/officeDocument/2006/math">
                    <m:r>
                      <m:rPr>
                        <m:sty m:val="p"/>
                      </m:rPr>
                      <a:rPr lang="de-DE" i="1" dirty="0" smtClean="0">
                        <a:latin typeface="Cambria Math" panose="02040503050406030204" pitchFamily="18" charset="0"/>
                      </a:rPr>
                      <m:t>h</m:t>
                    </m:r>
                    <m:r>
                      <a:rPr lang="de-DE" b="0" i="1" dirty="0" smtClean="0">
                        <a:latin typeface="Cambria Math" panose="02040503050406030204" pitchFamily="18" charset="0"/>
                      </a:rPr>
                      <m:t>(</m:t>
                    </m:r>
                    <m:r>
                      <a:rPr lang="de-DE" b="0" i="1" dirty="0" smtClean="0">
                        <a:latin typeface="Cambria Math" panose="02040503050406030204" pitchFamily="18" charset="0"/>
                      </a:rPr>
                      <m:t>𝑥</m:t>
                    </m:r>
                    <m:r>
                      <a:rPr lang="de-DE" b="0" i="1" dirty="0"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+2</m:t>
                    </m:r>
                  </m:oMath>
                </a14:m>
                <a:r>
                  <a:rPr lang="de-DE" dirty="0"/>
                  <a:t> und </a:t>
                </a:r>
                <a14:m>
                  <m:oMath xmlns:m="http://schemas.openxmlformats.org/officeDocument/2006/math">
                    <m:r>
                      <a:rPr lang="de-DE" b="0" i="1" dirty="0" smtClean="0">
                        <a:latin typeface="Cambria Math" panose="02040503050406030204" pitchFamily="18" charset="0"/>
                      </a:rPr>
                      <m:t>𝑔</m:t>
                    </m:r>
                    <m:d>
                      <m:dPr>
                        <m:ctrlPr>
                          <a:rPr lang="de-DE" b="0" i="1" dirty="0">
                            <a:latin typeface="Cambria Math" panose="02040503050406030204" pitchFamily="18" charset="0"/>
                          </a:rPr>
                        </m:ctrlPr>
                      </m:dPr>
                      <m:e>
                        <m:r>
                          <a:rPr lang="de-DE" b="0" i="1" dirty="0" smtClean="0">
                            <a:latin typeface="Cambria Math" panose="02040503050406030204" pitchFamily="18" charset="0"/>
                          </a:rPr>
                          <m:t>h</m:t>
                        </m:r>
                      </m:e>
                    </m:d>
                    <m:r>
                      <a:rPr lang="de-DE" i="1" dirty="0">
                        <a:latin typeface="Cambria Math" panose="02040503050406030204" pitchFamily="18" charset="0"/>
                      </a:rPr>
                      <m:t>=</m:t>
                    </m:r>
                    <m:rad>
                      <m:radPr>
                        <m:degHide m:val="on"/>
                        <m:ctrlPr>
                          <a:rPr lang="de-DE" i="1" dirty="0" smtClean="0">
                            <a:latin typeface="Cambria Math" panose="02040503050406030204" pitchFamily="18" charset="0"/>
                          </a:rPr>
                        </m:ctrlPr>
                      </m:radPr>
                      <m:deg/>
                      <m:e>
                        <m:r>
                          <a:rPr lang="de-DE" b="0" i="1" dirty="0" smtClean="0">
                            <a:latin typeface="Cambria Math" panose="02040503050406030204" pitchFamily="18" charset="0"/>
                          </a:rPr>
                          <m:t>h</m:t>
                        </m:r>
                      </m:e>
                    </m:rad>
                    <m:r>
                      <a:rPr lang="de-DE" b="0" i="1" dirty="0" smtClean="0">
                        <a:latin typeface="Cambria Math" panose="02040503050406030204" pitchFamily="18" charset="0"/>
                      </a:rPr>
                      <m:t>=</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h</m:t>
                        </m:r>
                      </m:e>
                      <m:sup>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2</m:t>
                            </m:r>
                          </m:den>
                        </m:f>
                      </m:sup>
                    </m:sSup>
                  </m:oMath>
                </a14:m>
                <a:r>
                  <a:rPr lang="de-DE" dirty="0"/>
                  <a: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d>
                        <m:dPr>
                          <m:ctrlPr>
                            <a:rPr lang="de-DE" i="1" dirty="0" smtClean="0">
                              <a:latin typeface="Cambria Math" panose="02040503050406030204" pitchFamily="18" charset="0"/>
                            </a:rPr>
                          </m:ctrlPr>
                        </m:dPr>
                        <m:e>
                          <m:r>
                            <a:rPr lang="de-DE" i="1" dirty="0" smtClean="0">
                              <a:latin typeface="Cambria Math" panose="02040503050406030204" pitchFamily="18" charset="0"/>
                            </a:rPr>
                            <m:t>𝑥</m:t>
                          </m:r>
                        </m:e>
                      </m:d>
                      <m:r>
                        <a:rPr lang="de-DE" i="1" dirty="0" smtClean="0">
                          <a:latin typeface="Cambria Math" panose="02040503050406030204" pitchFamily="18" charset="0"/>
                        </a:rPr>
                        <m:t>=</m:t>
                      </m:r>
                      <m:f>
                        <m:fPr>
                          <m:ctrlPr>
                            <a:rPr lang="de-DE" i="1" dirty="0" smtClean="0">
                              <a:latin typeface="Cambria Math" panose="02040503050406030204" pitchFamily="18" charset="0"/>
                            </a:rPr>
                          </m:ctrlPr>
                        </m:fPr>
                        <m:num>
                          <m:r>
                            <a:rPr lang="de-DE" b="0" i="1" dirty="0" smtClean="0">
                              <a:latin typeface="Cambria Math" panose="02040503050406030204" pitchFamily="18" charset="0"/>
                            </a:rPr>
                            <m:t>𝑑𝑔</m:t>
                          </m:r>
                        </m:num>
                        <m:den>
                          <m:r>
                            <a:rPr lang="de-DE" b="0" i="1" dirty="0" smtClean="0">
                              <a:latin typeface="Cambria Math" panose="02040503050406030204" pitchFamily="18" charset="0"/>
                            </a:rPr>
                            <m:t>𝑑h</m:t>
                          </m:r>
                        </m:den>
                      </m:f>
                      <m:r>
                        <a:rPr lang="de-DE" i="1" dirty="0" smtClean="0">
                          <a:latin typeface="Cambria Math" panose="02040503050406030204" pitchFamily="18" charset="0"/>
                          <a:ea typeface="Cambria Math" panose="02040503050406030204" pitchFamily="18" charset="0"/>
                        </a:rPr>
                        <m:t>∙</m:t>
                      </m:r>
                      <m:f>
                        <m:fPr>
                          <m:ctrlPr>
                            <a:rPr lang="de-DE" i="1" dirty="0" smtClean="0">
                              <a:latin typeface="Cambria Math" panose="02040503050406030204" pitchFamily="18" charset="0"/>
                            </a:rPr>
                          </m:ctrlPr>
                        </m:fPr>
                        <m:num>
                          <m:r>
                            <a:rPr lang="de-DE" b="0" i="1" dirty="0" smtClean="0">
                              <a:latin typeface="Cambria Math" panose="02040503050406030204" pitchFamily="18" charset="0"/>
                            </a:rPr>
                            <m:t>𝑑h</m:t>
                          </m:r>
                        </m:num>
                        <m:den>
                          <m:r>
                            <a:rPr lang="de-DE" b="0" i="1" dirty="0" smtClean="0">
                              <a:latin typeface="Cambria Math" panose="02040503050406030204" pitchFamily="18" charset="0"/>
                            </a:rPr>
                            <m:t>𝑑𝑥</m:t>
                          </m:r>
                        </m:den>
                      </m:f>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2</m:t>
                          </m:r>
                        </m:den>
                      </m:f>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2</m:t>
                              </m:r>
                            </m:den>
                          </m:f>
                        </m:sup>
                      </m:sSup>
                      <m:r>
                        <a:rPr lang="de-DE" b="0" i="1" dirty="0" smtClean="0">
                          <a:latin typeface="Cambria Math" panose="02040503050406030204" pitchFamily="18" charset="0"/>
                          <a:ea typeface="Cambria Math" panose="02040503050406030204" pitchFamily="18" charset="0"/>
                        </a:rPr>
                        <m:t> ∙</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h</m:t>
                          </m:r>
                        </m:e>
                        <m:sup>
                          <m:r>
                            <a:rPr lang="de-DE" b="0" i="1" dirty="0" smtClean="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2</m:t>
                          </m:r>
                        </m:den>
                      </m:f>
                      <m:r>
                        <a:rPr lang="de-DE" b="0" i="1" dirty="0" smtClean="0">
                          <a:latin typeface="Cambria Math" panose="02040503050406030204" pitchFamily="18" charset="0"/>
                          <a:ea typeface="Cambria Math" panose="02040503050406030204" pitchFamily="18" charset="0"/>
                        </a:rPr>
                        <m:t>∙</m:t>
                      </m:r>
                      <m:f>
                        <m:fPr>
                          <m:ctrlPr>
                            <a:rPr lang="de-DE" b="0" i="1" dirty="0" smtClean="0">
                              <a:latin typeface="Cambria Math" panose="02040503050406030204" pitchFamily="18" charset="0"/>
                              <a:ea typeface="Cambria Math" panose="02040503050406030204" pitchFamily="18" charset="0"/>
                            </a:rPr>
                          </m:ctrlPr>
                        </m:fPr>
                        <m:num>
                          <m:r>
                            <a:rPr lang="de-DE" b="0" i="1" dirty="0" smtClean="0">
                              <a:latin typeface="Cambria Math" panose="02040503050406030204" pitchFamily="18" charset="0"/>
                              <a:ea typeface="Cambria Math" panose="02040503050406030204" pitchFamily="18" charset="0"/>
                            </a:rPr>
                            <m:t>1</m:t>
                          </m:r>
                        </m:num>
                        <m:den>
                          <m:rad>
                            <m:radPr>
                              <m:degHide m:val="on"/>
                              <m:ctrlPr>
                                <a:rPr lang="de-DE" b="0" i="1" dirty="0" smtClean="0">
                                  <a:latin typeface="Cambria Math" panose="02040503050406030204" pitchFamily="18" charset="0"/>
                                  <a:ea typeface="Cambria Math" panose="02040503050406030204" pitchFamily="18" charset="0"/>
                                </a:rPr>
                              </m:ctrlPr>
                            </m:radPr>
                            <m:deg/>
                            <m:e>
                              <m:r>
                                <a:rPr lang="de-DE" b="0" i="1" dirty="0" smtClean="0">
                                  <a:latin typeface="Cambria Math" panose="02040503050406030204" pitchFamily="18" charset="0"/>
                                  <a:ea typeface="Cambria Math" panose="02040503050406030204" pitchFamily="18" charset="0"/>
                                </a:rPr>
                                <m:t>h</m:t>
                              </m:r>
                            </m:e>
                          </m:rad>
                        </m:den>
                      </m:f>
                      <m:r>
                        <a:rPr lang="de-DE" b="0" i="1" dirty="0" smtClean="0">
                          <a:latin typeface="Cambria Math" panose="02040503050406030204" pitchFamily="18" charset="0"/>
                          <a:ea typeface="Cambria Math" panose="02040503050406030204" pitchFamily="18" charset="0"/>
                        </a:rPr>
                        <m:t>∙</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h</m:t>
                          </m:r>
                        </m:e>
                        <m:sup>
                          <m:r>
                            <a:rPr lang="de-DE" b="0" i="1" dirty="0" smtClean="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2</m:t>
                          </m:r>
                        </m:den>
                      </m:f>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ad>
                            <m:radPr>
                              <m:degHide m:val="on"/>
                              <m:ctrlPr>
                                <a:rPr lang="de-DE" i="1" dirty="0">
                                  <a:latin typeface="Cambria Math" panose="02040503050406030204" pitchFamily="18" charset="0"/>
                                  <a:ea typeface="Cambria Math" panose="02040503050406030204" pitchFamily="18" charset="0"/>
                                </a:rPr>
                              </m:ctrlPr>
                            </m:radPr>
                            <m:deg/>
                            <m:e>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 ³+2</m:t>
                              </m:r>
                            </m:e>
                          </m:rad>
                        </m:den>
                      </m:f>
                      <m:r>
                        <a:rPr lang="de-DE"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3</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𝑥</m:t>
                          </m:r>
                        </m:e>
                        <m:sup>
                          <m:r>
                            <a:rPr lang="de-DE" b="0" i="1" dirty="0" smtClean="0">
                              <a:latin typeface="Cambria Math" panose="02040503050406030204" pitchFamily="18" charset="0"/>
                              <a:ea typeface="Cambria Math" panose="02040503050406030204" pitchFamily="18" charset="0"/>
                            </a:rPr>
                            <m:t>2</m:t>
                          </m:r>
                        </m:sup>
                      </m:sSup>
                      <m:r>
                        <a:rPr lang="de-DE" b="0" i="1" dirty="0" smtClean="0">
                          <a:latin typeface="Cambria Math" panose="02040503050406030204" pitchFamily="18" charset="0"/>
                          <a:ea typeface="Cambria Math" panose="02040503050406030204" pitchFamily="18" charset="0"/>
                        </a:rPr>
                        <m:t>,</m:t>
                      </m:r>
                    </m:oMath>
                  </m:oMathPara>
                </a14:m>
                <a:endParaRPr lang="de-DE" dirty="0"/>
              </a:p>
              <a:p>
                <a:pPr marL="0" indent="0">
                  <a:buNone/>
                </a:pPr>
                <a:r>
                  <a:rPr lang="de-DE" dirty="0"/>
                  <a:t>wobei </a:t>
                </a:r>
                <a14:m>
                  <m:oMath xmlns:m="http://schemas.openxmlformats.org/officeDocument/2006/math">
                    <m:sSup>
                      <m:sSupPr>
                        <m:ctrlPr>
                          <a:rPr lang="de-DE" i="1" dirty="0">
                            <a:latin typeface="Cambria Math" panose="02040503050406030204" pitchFamily="18" charset="0"/>
                          </a:rPr>
                        </m:ctrlPr>
                      </m:sSupPr>
                      <m:e>
                        <m:r>
                          <a:rPr lang="de-DE" i="1" dirty="0">
                            <a:latin typeface="Cambria Math" panose="02040503050406030204" pitchFamily="18" charset="0"/>
                          </a:rPr>
                          <m:t>h</m:t>
                        </m:r>
                      </m:e>
                      <m:sup>
                        <m:r>
                          <a:rPr lang="de-DE" i="1" dirty="0">
                            <a:latin typeface="Cambria Math" panose="02040503050406030204" pitchFamily="18" charset="0"/>
                          </a:rPr>
                          <m:t>−</m:t>
                        </m:r>
                        <m:f>
                          <m:fPr>
                            <m:ctrlPr>
                              <a:rPr lang="de-DE" i="1" dirty="0">
                                <a:latin typeface="Cambria Math" panose="02040503050406030204" pitchFamily="18" charset="0"/>
                              </a:rPr>
                            </m:ctrlPr>
                          </m:fPr>
                          <m:num>
                            <m:r>
                              <a:rPr lang="de-DE" i="1" dirty="0">
                                <a:latin typeface="Cambria Math" panose="02040503050406030204" pitchFamily="18" charset="0"/>
                              </a:rPr>
                              <m:t>1</m:t>
                            </m:r>
                          </m:num>
                          <m:den>
                            <m:r>
                              <a:rPr lang="de-DE" i="1" dirty="0">
                                <a:latin typeface="Cambria Math" panose="02040503050406030204" pitchFamily="18" charset="0"/>
                              </a:rPr>
                              <m:t>2</m:t>
                            </m:r>
                          </m:den>
                        </m:f>
                      </m:sup>
                    </m:sSup>
                    <m:r>
                      <a:rPr lang="de-DE" i="1" dirty="0">
                        <a:latin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ad>
                          <m:radPr>
                            <m:degHide m:val="on"/>
                            <m:ctrlPr>
                              <a:rPr lang="de-DE" i="1" dirty="0">
                                <a:latin typeface="Cambria Math" panose="02040503050406030204" pitchFamily="18" charset="0"/>
                                <a:ea typeface="Cambria Math" panose="02040503050406030204" pitchFamily="18" charset="0"/>
                              </a:rPr>
                            </m:ctrlPr>
                          </m:radPr>
                          <m:deg/>
                          <m:e>
                            <m:r>
                              <a:rPr lang="de-DE" i="1" dirty="0">
                                <a:latin typeface="Cambria Math" panose="02040503050406030204" pitchFamily="18" charset="0"/>
                                <a:ea typeface="Cambria Math" panose="02040503050406030204" pitchFamily="18" charset="0"/>
                              </a:rPr>
                              <m:t>h</m:t>
                            </m:r>
                          </m:e>
                        </m:rad>
                      </m:den>
                    </m:f>
                  </m:oMath>
                </a14:m>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4"/>
                <a:stretch>
                  <a:fillRect l="-580"/>
                </a:stretch>
              </a:blipFill>
            </p:spPr>
            <p:txBody>
              <a:bodyPr/>
              <a:lstStyle/>
              <a:p>
                <a:r>
                  <a:rPr lang="de-DE">
                    <a:noFill/>
                  </a:rPr>
                  <a:t> </a:t>
                </a:r>
              </a:p>
            </p:txBody>
          </p:sp>
        </mc:Fallback>
      </mc:AlternateContent>
      <p:pic>
        <p:nvPicPr>
          <p:cNvPr id="4" name="Kettenregel">
            <a:hlinkClick r:id="" action="ppaction://media"/>
            <a:extLst>
              <a:ext uri="{FF2B5EF4-FFF2-40B4-BE49-F238E27FC236}">
                <a16:creationId xmlns:a16="http://schemas.microsoft.com/office/drawing/2014/main" id="{9B55AA27-29FC-405C-BFE7-E42D34B3E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93210" y="2493433"/>
            <a:ext cx="487363" cy="487363"/>
          </a:xfrm>
          <a:prstGeom prst="rect">
            <a:avLst/>
          </a:prstGeom>
        </p:spPr>
      </p:pic>
    </p:spTree>
    <p:extLst>
      <p:ext uri="{BB962C8B-B14F-4D97-AF65-F5344CB8AC3E}">
        <p14:creationId xmlns:p14="http://schemas.microsoft.com/office/powerpoint/2010/main" val="34188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9CF46-0536-447D-A184-76B718D8E650}"/>
              </a:ext>
            </a:extLst>
          </p:cNvPr>
          <p:cNvSpPr>
            <a:spLocks noGrp="1"/>
          </p:cNvSpPr>
          <p:nvPr>
            <p:ph type="title"/>
          </p:nvPr>
        </p:nvSpPr>
        <p:spPr/>
        <p:txBody>
          <a:bodyPr/>
          <a:lstStyle/>
          <a:p>
            <a:r>
              <a:rPr lang="de-DE" dirty="0"/>
              <a:t>Ableitungsregeln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02194011-8667-4A7E-8862-0357173204C5}"/>
                  </a:ext>
                </a:extLst>
              </p:cNvPr>
              <p:cNvSpPr>
                <a:spLocks noGrp="1"/>
              </p:cNvSpPr>
              <p:nvPr>
                <p:ph idx="1"/>
              </p:nvPr>
            </p:nvSpPr>
            <p:spPr>
              <a:xfrm>
                <a:off x="684211" y="685800"/>
                <a:ext cx="10572673" cy="3615267"/>
              </a:xfrm>
            </p:spPr>
            <p:txBody>
              <a:bodyPr/>
              <a:lstStyle/>
              <a:p>
                <a:pPr marL="0" indent="0">
                  <a:buNone/>
                </a:pPr>
                <a:r>
                  <a:rPr lang="de-DE" dirty="0"/>
                  <a:t>Die Ableitung von einem Bruch  </a:t>
                </a:r>
                <a14:m>
                  <m:oMath xmlns:m="http://schemas.openxmlformats.org/officeDocument/2006/math">
                    <m:f>
                      <m:fPr>
                        <m:ctrlPr>
                          <a:rPr lang="de-DE" i="1">
                            <a:latin typeface="Cambria Math" panose="02040503050406030204" pitchFamily="18" charset="0"/>
                          </a:rPr>
                        </m:ctrlPr>
                      </m:fPr>
                      <m:num>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den>
                    </m:f>
                  </m:oMath>
                </a14:m>
                <a:r>
                  <a:rPr lang="de-DE" dirty="0"/>
                  <a:t> kann man über die Produktregel und die Kettenregel ausrechnen:</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f>
                        <m:fPr>
                          <m:ctrlPr>
                            <a:rPr lang="de-DE" i="1" smtClean="0">
                              <a:latin typeface="Cambria Math" panose="02040503050406030204" pitchFamily="18" charset="0"/>
                            </a:rPr>
                          </m:ctrlPr>
                        </m:fPr>
                        <m:num>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num>
                        <m:den>
                          <m:r>
                            <a:rPr lang="de-DE" b="0" i="1" smtClean="0">
                              <a:latin typeface="Cambria Math" panose="02040503050406030204" pitchFamily="18" charset="0"/>
                            </a:rPr>
                            <m:t>𝑔</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den>
                      </m:f>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−1</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e>
                        <m:sup>
                          <m:r>
                            <a:rPr lang="de-DE" b="0" i="1" smtClean="0">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i="1">
                          <a:latin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𝑥</m:t>
                          </m:r>
                        </m:e>
                      </m:d>
                    </m:oMath>
                  </m:oMathPara>
                </a14:m>
                <a:endParaRPr lang="de-DE" dirty="0"/>
              </a:p>
              <a:p>
                <a:pPr marL="0" indent="0">
                  <a:buNone/>
                </a:pPr>
                <a:r>
                  <a:rPr lang="de-DE" dirty="0"/>
                  <a:t>Daher ergibt die Ableitung eines Bruches  </a:t>
                </a:r>
                <a14:m>
                  <m:oMath xmlns:m="http://schemas.openxmlformats.org/officeDocument/2006/math">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𝑔</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𝑔</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b="0" i="1" smtClean="0">
                            <a:latin typeface="Cambria Math" panose="02040503050406030204" pitchFamily="18" charset="0"/>
                          </a:rPr>
                          <m:t>𝑔</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)²</m:t>
                        </m:r>
                      </m:den>
                    </m:f>
                  </m:oMath>
                </a14:m>
                <a:r>
                  <a:rPr lang="de-DE" dirty="0"/>
                  <a:t>   (Quotientenregel)</a:t>
                </a:r>
              </a:p>
              <a:p>
                <a:endParaRPr lang="de-DE" dirty="0"/>
              </a:p>
            </p:txBody>
          </p:sp>
        </mc:Choice>
        <mc:Fallback xmlns="">
          <p:sp>
            <p:nvSpPr>
              <p:cNvPr id="3" name="Inhaltsplatzhalter 2">
                <a:extLst>
                  <a:ext uri="{FF2B5EF4-FFF2-40B4-BE49-F238E27FC236}">
                    <a16:creationId xmlns:a16="http://schemas.microsoft.com/office/drawing/2014/main" id="{02194011-8667-4A7E-8862-0357173204C5}"/>
                  </a:ext>
                </a:extLst>
              </p:cNvPr>
              <p:cNvSpPr>
                <a:spLocks noGrp="1" noRot="1" noChangeAspect="1" noMove="1" noResize="1" noEditPoints="1" noAdjustHandles="1" noChangeArrowheads="1" noChangeShapeType="1" noTextEdit="1"/>
              </p:cNvSpPr>
              <p:nvPr>
                <p:ph idx="1"/>
              </p:nvPr>
            </p:nvSpPr>
            <p:spPr>
              <a:xfrm>
                <a:off x="684211" y="685800"/>
                <a:ext cx="10572673" cy="3615267"/>
              </a:xfrm>
              <a:blipFill>
                <a:blip r:embed="rId4"/>
                <a:stretch>
                  <a:fillRect l="-576"/>
                </a:stretch>
              </a:blipFill>
            </p:spPr>
            <p:txBody>
              <a:bodyPr/>
              <a:lstStyle/>
              <a:p>
                <a:r>
                  <a:rPr lang="de-DE">
                    <a:noFill/>
                  </a:rPr>
                  <a:t> </a:t>
                </a:r>
              </a:p>
            </p:txBody>
          </p:sp>
        </mc:Fallback>
      </mc:AlternateContent>
      <p:pic>
        <p:nvPicPr>
          <p:cNvPr id="4" name="Herl. Quotientenr.">
            <a:hlinkClick r:id="" action="ppaction://media"/>
            <a:extLst>
              <a:ext uri="{FF2B5EF4-FFF2-40B4-BE49-F238E27FC236}">
                <a16:creationId xmlns:a16="http://schemas.microsoft.com/office/drawing/2014/main" id="{4EBE7FE5-FCFA-438A-B4DA-75182BA9D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74930" y="3548509"/>
            <a:ext cx="487363" cy="487363"/>
          </a:xfrm>
          <a:prstGeom prst="rect">
            <a:avLst/>
          </a:prstGeom>
        </p:spPr>
      </p:pic>
    </p:spTree>
    <p:extLst>
      <p:ext uri="{BB962C8B-B14F-4D97-AF65-F5344CB8AC3E}">
        <p14:creationId xmlns:p14="http://schemas.microsoft.com/office/powerpoint/2010/main" val="35561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a:bodyPr>
              <a:lstStyle/>
              <a:p>
                <a:pPr marL="0" indent="0">
                  <a:buNone/>
                </a:pPr>
                <a:r>
                  <a:rPr lang="de-DE" dirty="0"/>
                  <a:t>Mit der Quotientenregel gehen auch Ausdrücke, wie z.B. </a:t>
                </a:r>
                <a14:m>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m:t>
                    </m:r>
                    <m:f>
                      <m:fPr>
                        <m:ctrlPr>
                          <a:rPr lang="de-DE" i="1" dirty="0" smtClean="0">
                            <a:latin typeface="Cambria Math" panose="02040503050406030204" pitchFamily="18" charset="0"/>
                          </a:rPr>
                        </m:ctrlPr>
                      </m:fPr>
                      <m:num>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+5</m:t>
                        </m:r>
                      </m:num>
                      <m:den>
                        <m:r>
                          <a:rPr lang="de-DE" b="0" i="1" dirty="0" smtClean="0">
                            <a:latin typeface="Cambria Math" panose="02040503050406030204" pitchFamily="18" charset="0"/>
                          </a:rPr>
                          <m:t>𝑥</m:t>
                        </m:r>
                        <m:r>
                          <a:rPr lang="de-DE" b="0" i="1" dirty="0" smtClean="0">
                            <a:latin typeface="Cambria Math" panose="02040503050406030204" pitchFamily="18" charset="0"/>
                          </a:rPr>
                          <m:t>−1</m:t>
                        </m:r>
                      </m:den>
                    </m:f>
                  </m:oMath>
                </a14:m>
                <a:r>
                  <a:rPr lang="de-DE" dirty="0"/>
                  <a: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d>
                        <m:dPr>
                          <m:ctrlPr>
                            <a:rPr lang="de-DE" i="1" dirty="0" smtClean="0">
                              <a:latin typeface="Cambria Math" panose="02040503050406030204" pitchFamily="18" charset="0"/>
                            </a:rPr>
                          </m:ctrlPr>
                        </m:dPr>
                        <m:e>
                          <m:r>
                            <a:rPr lang="de-DE" i="1" dirty="0" smtClean="0">
                              <a:latin typeface="Cambria Math" panose="02040503050406030204" pitchFamily="18" charset="0"/>
                            </a:rPr>
                            <m:t>𝑥</m:t>
                          </m:r>
                        </m:e>
                      </m:d>
                      <m:r>
                        <a:rPr lang="de-DE" i="1" dirty="0" smtClean="0">
                          <a:latin typeface="Cambria Math" panose="02040503050406030204" pitchFamily="18" charset="0"/>
                        </a:rPr>
                        <m:t>=</m:t>
                      </m:r>
                      <m:f>
                        <m:fPr>
                          <m:ctrlPr>
                            <a:rPr lang="de-DE" i="1" dirty="0" smtClean="0">
                              <a:latin typeface="Cambria Math" panose="02040503050406030204" pitchFamily="18" charset="0"/>
                            </a:rPr>
                          </m:ctrlPr>
                        </m:fPr>
                        <m:num>
                          <m:r>
                            <a:rPr lang="de-DE" b="0" i="1" dirty="0" smtClean="0">
                              <a:latin typeface="Cambria Math" panose="02040503050406030204" pitchFamily="18" charset="0"/>
                            </a:rPr>
                            <m:t>2</m:t>
                          </m:r>
                          <m:r>
                            <a:rPr lang="de-DE" b="0" i="1" dirty="0" smtClean="0">
                              <a:latin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−1</m:t>
                              </m:r>
                            </m:e>
                          </m:d>
                          <m:r>
                            <a:rPr lang="de-DE" b="0" i="1" dirty="0" smtClean="0">
                              <a:latin typeface="Cambria Math" panose="02040503050406030204" pitchFamily="18" charset="0"/>
                              <a:ea typeface="Cambria Math" panose="02040503050406030204" pitchFamily="18" charset="0"/>
                            </a:rPr>
                            <m:t>−1∙(</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𝑥</m:t>
                              </m:r>
                            </m:e>
                            <m:sup>
                              <m:r>
                                <a:rPr lang="de-DE" b="0" i="1" dirty="0" smtClean="0">
                                  <a:latin typeface="Cambria Math" panose="02040503050406030204" pitchFamily="18" charset="0"/>
                                  <a:ea typeface="Cambria Math" panose="02040503050406030204" pitchFamily="18" charset="0"/>
                                </a:rPr>
                                <m:t>2</m:t>
                              </m:r>
                            </m:sup>
                          </m:sSup>
                          <m:r>
                            <a:rPr lang="de-DE" b="0" i="1" dirty="0" smtClean="0">
                              <a:latin typeface="Cambria Math" panose="02040503050406030204" pitchFamily="18" charset="0"/>
                              <a:ea typeface="Cambria Math" panose="02040503050406030204" pitchFamily="18" charset="0"/>
                            </a:rPr>
                            <m:t>+5)</m:t>
                          </m:r>
                        </m:num>
                        <m:den>
                          <m:r>
                            <a:rPr lang="de-DE" b="0" i="1" dirty="0" smtClean="0">
                              <a:latin typeface="Cambria Math" panose="02040503050406030204" pitchFamily="18" charset="0"/>
                            </a:rPr>
                            <m:t>(</m:t>
                          </m:r>
                          <m:r>
                            <a:rPr lang="de-DE" b="0" i="1" dirty="0" smtClean="0">
                              <a:latin typeface="Cambria Math" panose="02040503050406030204" pitchFamily="18" charset="0"/>
                            </a:rPr>
                            <m:t>𝑥</m:t>
                          </m:r>
                          <m:r>
                            <a:rPr lang="de-DE" b="0" i="1" dirty="0" smtClean="0">
                              <a:latin typeface="Cambria Math" panose="02040503050406030204" pitchFamily="18" charset="0"/>
                            </a:rPr>
                            <m:t>−1)²</m:t>
                          </m:r>
                        </m:den>
                      </m:f>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−2</m:t>
                          </m:r>
                          <m:r>
                            <a:rPr lang="de-DE" b="0" i="1" dirty="0" smtClean="0">
                              <a:latin typeface="Cambria Math" panose="02040503050406030204" pitchFamily="18" charset="0"/>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−5</m:t>
                          </m:r>
                        </m:num>
                        <m:den>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−2</m:t>
                          </m:r>
                          <m:r>
                            <a:rPr lang="de-DE" b="0" i="1" dirty="0" smtClean="0">
                              <a:latin typeface="Cambria Math" panose="02040503050406030204" pitchFamily="18" charset="0"/>
                            </a:rPr>
                            <m:t>𝑥</m:t>
                          </m:r>
                          <m:r>
                            <a:rPr lang="de-DE" b="0" i="1" dirty="0" smtClean="0">
                              <a:latin typeface="Cambria Math" panose="02040503050406030204" pitchFamily="18" charset="0"/>
                            </a:rPr>
                            <m:t>+1</m:t>
                          </m:r>
                        </m:den>
                      </m:f>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−2</m:t>
                          </m:r>
                          <m:r>
                            <a:rPr lang="de-DE" b="0" i="1" dirty="0" smtClean="0">
                              <a:latin typeface="Cambria Math" panose="02040503050406030204" pitchFamily="18" charset="0"/>
                            </a:rPr>
                            <m:t>𝑥</m:t>
                          </m:r>
                          <m:r>
                            <a:rPr lang="de-DE" b="0" i="1" dirty="0" smtClean="0">
                              <a:latin typeface="Cambria Math" panose="02040503050406030204" pitchFamily="18" charset="0"/>
                            </a:rPr>
                            <m:t>−5</m:t>
                          </m:r>
                        </m:num>
                        <m:den>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𝑥</m:t>
                              </m:r>
                            </m:e>
                            <m:sup>
                              <m:r>
                                <a:rPr lang="de-DE" b="0" i="1" dirty="0" smtClean="0">
                                  <a:latin typeface="Cambria Math" panose="02040503050406030204" pitchFamily="18" charset="0"/>
                                </a:rPr>
                                <m:t>2</m:t>
                              </m:r>
                            </m:sup>
                          </m:sSup>
                          <m:r>
                            <a:rPr lang="de-DE" b="0" i="1" dirty="0" smtClean="0">
                              <a:latin typeface="Cambria Math" panose="02040503050406030204" pitchFamily="18" charset="0"/>
                            </a:rPr>
                            <m:t>−2</m:t>
                          </m:r>
                          <m:r>
                            <a:rPr lang="de-DE" b="0" i="1" dirty="0" smtClean="0">
                              <a:latin typeface="Cambria Math" panose="02040503050406030204" pitchFamily="18" charset="0"/>
                            </a:rPr>
                            <m:t>𝑥</m:t>
                          </m:r>
                          <m:r>
                            <a:rPr lang="de-DE" b="0" i="1" dirty="0" smtClean="0">
                              <a:latin typeface="Cambria Math" panose="02040503050406030204" pitchFamily="18" charset="0"/>
                            </a:rPr>
                            <m:t>+1</m:t>
                          </m:r>
                        </m:den>
                      </m:f>
                    </m:oMath>
                  </m:oMathPara>
                </a14:m>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2"/>
                <a:stretch>
                  <a:fillRect l="-580"/>
                </a:stretch>
              </a:blipFill>
            </p:spPr>
            <p:txBody>
              <a:bodyPr/>
              <a:lstStyle/>
              <a:p>
                <a:r>
                  <a:rPr lang="de-DE">
                    <a:noFill/>
                  </a:rPr>
                  <a:t> </a:t>
                </a:r>
              </a:p>
            </p:txBody>
          </p:sp>
        </mc:Fallback>
      </mc:AlternateContent>
    </p:spTree>
    <p:extLst>
      <p:ext uri="{BB962C8B-B14F-4D97-AF65-F5344CB8AC3E}">
        <p14:creationId xmlns:p14="http://schemas.microsoft.com/office/powerpoint/2010/main" val="129445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FF481-46F4-43F8-89BB-9AEDB00765C6}"/>
              </a:ext>
            </a:extLst>
          </p:cNvPr>
          <p:cNvSpPr>
            <a:spLocks noGrp="1"/>
          </p:cNvSpPr>
          <p:nvPr>
            <p:ph type="title"/>
          </p:nvPr>
        </p:nvSpPr>
        <p:spPr/>
        <p:txBody>
          <a:bodyPr/>
          <a:lstStyle/>
          <a:p>
            <a:r>
              <a:rPr lang="de-DE" dirty="0"/>
              <a:t>Von Leibniz zu Cauchy</a:t>
            </a:r>
          </a:p>
        </p:txBody>
      </p:sp>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2E824938-E310-4268-AB8B-254F460AE650}"/>
                  </a:ext>
                </a:extLst>
              </p:cNvPr>
              <p:cNvSpPr/>
              <p:nvPr/>
            </p:nvSpPr>
            <p:spPr>
              <a:xfrm>
                <a:off x="926237" y="926327"/>
                <a:ext cx="6096000" cy="3142912"/>
              </a:xfrm>
              <a:prstGeom prst="rect">
                <a:avLst/>
              </a:prstGeom>
            </p:spPr>
            <p:txBody>
              <a:bodyPr>
                <a:spAutoFit/>
              </a:bodyPr>
              <a:lstStyle/>
              <a:p>
                <a:endParaRPr lang="de-DE" dirty="0"/>
              </a:p>
              <a:p>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 </m:t>
                      </m:r>
                    </m:oMath>
                  </m:oMathPara>
                </a14:m>
                <a:endParaRPr lang="de-DE" b="0"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𝑑𝑓</m:t>
                          </m:r>
                        </m:num>
                        <m:den>
                          <m:r>
                            <a:rPr lang="de-DE" i="1">
                              <a:latin typeface="Cambria Math" panose="02040503050406030204" pitchFamily="18" charset="0"/>
                            </a:rPr>
                            <m:t>𝑑𝑥</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𝑑𝑥</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oMath>
                  </m:oMathPara>
                </a14:m>
                <a:endParaRPr lang="de-DE"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𝑑𝑥</m:t>
                          </m:r>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oMath>
                  </m:oMathPara>
                </a14:m>
                <a:endParaRPr lang="de-DE" i="1" dirty="0">
                  <a:latin typeface="Cambria Math" panose="02040503050406030204" pitchFamily="18" charset="0"/>
                </a:endParaRPr>
              </a:p>
              <a:p>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𝑑𝑥</m:t>
                      </m:r>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²</m:t>
                      </m:r>
                    </m:oMath>
                  </m:oMathPara>
                </a14:m>
                <a:endParaRPr lang="de-DE" dirty="0"/>
              </a:p>
              <a:p>
                <a:endParaRPr lang="de-DE" dirty="0"/>
              </a:p>
            </p:txBody>
          </p:sp>
        </mc:Choice>
        <mc:Fallback>
          <p:sp>
            <p:nvSpPr>
              <p:cNvPr id="4" name="Rechteck 3">
                <a:extLst>
                  <a:ext uri="{FF2B5EF4-FFF2-40B4-BE49-F238E27FC236}">
                    <a16:creationId xmlns:a16="http://schemas.microsoft.com/office/drawing/2014/main" id="{2E824938-E310-4268-AB8B-254F460AE650}"/>
                  </a:ext>
                </a:extLst>
              </p:cNvPr>
              <p:cNvSpPr>
                <a:spLocks noRot="1" noChangeAspect="1" noMove="1" noResize="1" noEditPoints="1" noAdjustHandles="1" noChangeArrowheads="1" noChangeShapeType="1" noTextEdit="1"/>
              </p:cNvSpPr>
              <p:nvPr/>
            </p:nvSpPr>
            <p:spPr>
              <a:xfrm>
                <a:off x="926237" y="926327"/>
                <a:ext cx="6096000" cy="3142912"/>
              </a:xfrm>
              <a:prstGeom prst="rect">
                <a:avLst/>
              </a:prstGeom>
              <a:blipFill>
                <a:blip r:embed="rId4"/>
                <a:stretch>
                  <a:fillRect l="-300"/>
                </a:stretch>
              </a:blipFill>
            </p:spPr>
            <p:txBody>
              <a:bodyPr/>
              <a:lstStyle/>
              <a:p>
                <a:r>
                  <a:rPr lang="de-DE">
                    <a:noFill/>
                  </a:rPr>
                  <a:t> </a:t>
                </a:r>
              </a:p>
            </p:txBody>
          </p:sp>
        </mc:Fallback>
      </mc:AlternateContent>
      <p:cxnSp>
        <p:nvCxnSpPr>
          <p:cNvPr id="6" name="Gerade Verbindung mit Pfeil 5">
            <a:extLst>
              <a:ext uri="{FF2B5EF4-FFF2-40B4-BE49-F238E27FC236}">
                <a16:creationId xmlns:a16="http://schemas.microsoft.com/office/drawing/2014/main" id="{D393E1A8-AEEF-4E22-8FDA-0B4DF2325C0C}"/>
              </a:ext>
            </a:extLst>
          </p:cNvPr>
          <p:cNvCxnSpPr/>
          <p:nvPr/>
        </p:nvCxnSpPr>
        <p:spPr>
          <a:xfrm flipH="1" flipV="1">
            <a:off x="3329126" y="3790765"/>
            <a:ext cx="71022" cy="27847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Textfeld 6">
            <a:extLst>
              <a:ext uri="{FF2B5EF4-FFF2-40B4-BE49-F238E27FC236}">
                <a16:creationId xmlns:a16="http://schemas.microsoft.com/office/drawing/2014/main" id="{039DB4BF-F077-427A-9BC1-EE303E15384D}"/>
              </a:ext>
            </a:extLst>
          </p:cNvPr>
          <p:cNvSpPr txBox="1"/>
          <p:nvPr/>
        </p:nvSpPr>
        <p:spPr>
          <a:xfrm>
            <a:off x="3293616" y="4069239"/>
            <a:ext cx="377026" cy="369332"/>
          </a:xfrm>
          <a:prstGeom prst="rect">
            <a:avLst/>
          </a:prstGeom>
          <a:noFill/>
        </p:spPr>
        <p:txBody>
          <a:bodyPr wrap="none" rtlCol="0">
            <a:spAutoFit/>
          </a:bodyPr>
          <a:lstStyle/>
          <a:p>
            <a:r>
              <a:rPr lang="de-DE" dirty="0">
                <a:solidFill>
                  <a:schemeClr val="accent5"/>
                </a:solidFill>
              </a:rPr>
              <a:t>1.</a:t>
            </a:r>
          </a:p>
        </p:txBody>
      </p:sp>
      <p:cxnSp>
        <p:nvCxnSpPr>
          <p:cNvPr id="8" name="Gerade Verbindung mit Pfeil 7">
            <a:extLst>
              <a:ext uri="{FF2B5EF4-FFF2-40B4-BE49-F238E27FC236}">
                <a16:creationId xmlns:a16="http://schemas.microsoft.com/office/drawing/2014/main" id="{182D484C-0BEE-4139-9467-0B1C7FC52CB8}"/>
              </a:ext>
            </a:extLst>
          </p:cNvPr>
          <p:cNvCxnSpPr/>
          <p:nvPr/>
        </p:nvCxnSpPr>
        <p:spPr>
          <a:xfrm flipH="1" flipV="1">
            <a:off x="5283694" y="2496102"/>
            <a:ext cx="71022" cy="27847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Textfeld 8">
            <a:extLst>
              <a:ext uri="{FF2B5EF4-FFF2-40B4-BE49-F238E27FC236}">
                <a16:creationId xmlns:a16="http://schemas.microsoft.com/office/drawing/2014/main" id="{859AB5F1-CFB5-4E58-AD1D-84B4EF0DD4FB}"/>
              </a:ext>
            </a:extLst>
          </p:cNvPr>
          <p:cNvSpPr txBox="1"/>
          <p:nvPr/>
        </p:nvSpPr>
        <p:spPr>
          <a:xfrm>
            <a:off x="5248184" y="2774576"/>
            <a:ext cx="377026" cy="369332"/>
          </a:xfrm>
          <a:prstGeom prst="rect">
            <a:avLst/>
          </a:prstGeom>
          <a:noFill/>
        </p:spPr>
        <p:txBody>
          <a:bodyPr wrap="none" rtlCol="0">
            <a:spAutoFit/>
          </a:bodyPr>
          <a:lstStyle/>
          <a:p>
            <a:r>
              <a:rPr lang="de-DE" dirty="0">
                <a:solidFill>
                  <a:schemeClr val="accent5"/>
                </a:solidFill>
              </a:rPr>
              <a:t>2.</a:t>
            </a:r>
          </a:p>
        </p:txBody>
      </p:sp>
      <p:pic>
        <p:nvPicPr>
          <p:cNvPr id="10" name="LtC">
            <a:hlinkClick r:id="" action="ppaction://media"/>
            <a:extLst>
              <a:ext uri="{FF2B5EF4-FFF2-40B4-BE49-F238E27FC236}">
                <a16:creationId xmlns:a16="http://schemas.microsoft.com/office/drawing/2014/main" id="{53323D97-B0AA-4561-9E7F-FF6900460C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7113" y="3930002"/>
            <a:ext cx="487363" cy="487363"/>
          </a:xfrm>
          <a:prstGeom prst="rect">
            <a:avLst/>
          </a:prstGeom>
        </p:spPr>
      </p:pic>
    </p:spTree>
    <p:extLst>
      <p:ext uri="{BB962C8B-B14F-4D97-AF65-F5344CB8AC3E}">
        <p14:creationId xmlns:p14="http://schemas.microsoft.com/office/powerpoint/2010/main" val="39092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FF481-46F4-43F8-89BB-9AEDB00765C6}"/>
              </a:ext>
            </a:extLst>
          </p:cNvPr>
          <p:cNvSpPr>
            <a:spLocks noGrp="1"/>
          </p:cNvSpPr>
          <p:nvPr>
            <p:ph type="title"/>
          </p:nvPr>
        </p:nvSpPr>
        <p:spPr/>
        <p:txBody>
          <a:bodyPr/>
          <a:lstStyle/>
          <a:p>
            <a:r>
              <a:rPr lang="de-DE" dirty="0"/>
              <a:t>Von Leibniz zu Cauchy</a:t>
            </a:r>
          </a:p>
        </p:txBody>
      </p:sp>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2E824938-E310-4268-AB8B-254F460AE650}"/>
                  </a:ext>
                </a:extLst>
              </p:cNvPr>
              <p:cNvSpPr/>
              <p:nvPr/>
            </p:nvSpPr>
            <p:spPr>
              <a:xfrm>
                <a:off x="926237" y="926327"/>
                <a:ext cx="6096000" cy="3236848"/>
              </a:xfrm>
              <a:prstGeom prst="rect">
                <a:avLst/>
              </a:prstGeom>
            </p:spPr>
            <p:txBody>
              <a:bodyPr>
                <a:spAutoFit/>
              </a:bodyPr>
              <a:lstStyle/>
              <a:p>
                <a:endParaRPr lang="de-DE" dirty="0"/>
              </a:p>
              <a:p>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 </m:t>
                      </m:r>
                    </m:oMath>
                  </m:oMathPara>
                </a14:m>
                <a:endParaRPr lang="de-DE" b="0"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m:t>
                      </m:r>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𝑑𝑥</m:t>
                              </m:r>
                              <m:r>
                                <a:rPr lang="de-DE" b="0" i="1" smtClean="0">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𝑑𝑥</m:t>
                              </m:r>
                            </m:den>
                          </m:f>
                        </m:e>
                      </m:func>
                      <m:r>
                        <a:rPr lang="de-DE" i="1">
                          <a:latin typeface="Cambria Math" panose="02040503050406030204" pitchFamily="18" charset="0"/>
                        </a:rPr>
                        <m:t>=</m:t>
                      </m:r>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𝑑𝑥</m:t>
                              </m:r>
                              <m:r>
                                <a:rPr lang="de-DE" b="0" i="1" smtClean="0">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r>
                            <m:rPr>
                              <m:nor/>
                            </m:rPr>
                            <a:rPr lang="de-DE" i="1" dirty="0">
                              <a:latin typeface="Cambria Math" panose="02040503050406030204" pitchFamily="18" charset="0"/>
                            </a:rPr>
                            <m:t> </m:t>
                          </m:r>
                        </m:e>
                      </m:func>
                    </m:oMath>
                  </m:oMathPara>
                </a14:m>
                <a:endParaRPr lang="de-DE"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𝑑𝑥</m:t>
                              </m:r>
                              <m:r>
                                <a:rPr lang="de-DE" b="0" i="1" smtClean="0">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𝑑𝑥</m:t>
                              </m:r>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e>
                      </m:func>
                    </m:oMath>
                  </m:oMathPara>
                </a14:m>
                <a:endParaRPr lang="de-DE" i="1" dirty="0">
                  <a:latin typeface="Cambria Math" panose="02040503050406030204" pitchFamily="18" charset="0"/>
                </a:endParaRPr>
              </a:p>
              <a:p>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func>
                        <m:funcPr>
                          <m:ctrlPr>
                            <a:rPr lang="de-DE" i="1" smtClean="0">
                              <a:latin typeface="Cambria Math" panose="02040503050406030204" pitchFamily="18" charset="0"/>
                            </a:rPr>
                          </m:ctrlPr>
                        </m:funcPr>
                        <m:fName>
                          <m:limLow>
                            <m:limLowPr>
                              <m:ctrlPr>
                                <a:rPr lang="de-DE" i="1" smtClean="0">
                                  <a:latin typeface="Cambria Math" panose="02040503050406030204" pitchFamily="18" charset="0"/>
                                </a:rPr>
                              </m:ctrlPr>
                            </m:limLowPr>
                            <m:e>
                              <m:r>
                                <m:rPr>
                                  <m:sty m:val="p"/>
                                </m:rPr>
                                <a:rPr lang="de-DE" i="0" smtClean="0">
                                  <a:latin typeface="Cambria Math" panose="02040503050406030204" pitchFamily="18" charset="0"/>
                                </a:rPr>
                                <m:t>lim</m:t>
                              </m:r>
                            </m:e>
                            <m:lim>
                              <m:r>
                                <a:rPr lang="de-DE" b="0" i="1" smtClean="0">
                                  <a:latin typeface="Cambria Math" panose="02040503050406030204" pitchFamily="18" charset="0"/>
                                </a:rPr>
                                <m:t>𝑑𝑥</m:t>
                              </m:r>
                              <m:r>
                                <a:rPr lang="de-DE" b="0" i="1" smtClean="0">
                                  <a:latin typeface="Cambria Math" panose="02040503050406030204" pitchFamily="18" charset="0"/>
                                  <a:ea typeface="Cambria Math" panose="02040503050406030204" pitchFamily="18" charset="0"/>
                                </a:rPr>
                                <m:t>→0</m:t>
                              </m:r>
                            </m:lim>
                          </m:limLow>
                        </m:fName>
                        <m:e>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𝑑𝑥</m:t>
                          </m:r>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e>
                      </m:func>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²</m:t>
                      </m:r>
                    </m:oMath>
                  </m:oMathPara>
                </a14:m>
                <a:endParaRPr lang="de-DE" dirty="0"/>
              </a:p>
              <a:p>
                <a:endParaRPr lang="de-DE" dirty="0"/>
              </a:p>
            </p:txBody>
          </p:sp>
        </mc:Choice>
        <mc:Fallback>
          <p:sp>
            <p:nvSpPr>
              <p:cNvPr id="4" name="Rechteck 3">
                <a:extLst>
                  <a:ext uri="{FF2B5EF4-FFF2-40B4-BE49-F238E27FC236}">
                    <a16:creationId xmlns:a16="http://schemas.microsoft.com/office/drawing/2014/main" id="{2E824938-E310-4268-AB8B-254F460AE650}"/>
                  </a:ext>
                </a:extLst>
              </p:cNvPr>
              <p:cNvSpPr>
                <a:spLocks noRot="1" noChangeAspect="1" noMove="1" noResize="1" noEditPoints="1" noAdjustHandles="1" noChangeArrowheads="1" noChangeShapeType="1" noTextEdit="1"/>
              </p:cNvSpPr>
              <p:nvPr/>
            </p:nvSpPr>
            <p:spPr>
              <a:xfrm>
                <a:off x="926237" y="926327"/>
                <a:ext cx="6096000" cy="3236848"/>
              </a:xfrm>
              <a:prstGeom prst="rect">
                <a:avLst/>
              </a:prstGeom>
              <a:blipFill>
                <a:blip r:embed="rId4"/>
                <a:stretch>
                  <a:fillRect l="-300"/>
                </a:stretch>
              </a:blipFill>
            </p:spPr>
            <p:txBody>
              <a:bodyPr/>
              <a:lstStyle/>
              <a:p>
                <a:r>
                  <a:rPr lang="de-DE">
                    <a:noFill/>
                  </a:rPr>
                  <a:t> </a:t>
                </a:r>
              </a:p>
            </p:txBody>
          </p:sp>
        </mc:Fallback>
      </mc:AlternateContent>
      <p:pic>
        <p:nvPicPr>
          <p:cNvPr id="3" name="cauchy">
            <a:hlinkClick r:id="" action="ppaction://media"/>
            <a:extLst>
              <a:ext uri="{FF2B5EF4-FFF2-40B4-BE49-F238E27FC236}">
                <a16:creationId xmlns:a16="http://schemas.microsoft.com/office/drawing/2014/main" id="{46C3E6AE-C8B2-4BB7-B44B-23EEEAF89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5230" y="1710832"/>
            <a:ext cx="487363" cy="487363"/>
          </a:xfrm>
          <a:prstGeom prst="rect">
            <a:avLst/>
          </a:prstGeom>
        </p:spPr>
      </p:pic>
      <p:sp>
        <p:nvSpPr>
          <p:cNvPr id="5" name="Textfeld 4">
            <a:extLst>
              <a:ext uri="{FF2B5EF4-FFF2-40B4-BE49-F238E27FC236}">
                <a16:creationId xmlns:a16="http://schemas.microsoft.com/office/drawing/2014/main" id="{50B8BB12-1EFF-484B-B4F7-4512EA13DE28}"/>
              </a:ext>
            </a:extLst>
          </p:cNvPr>
          <p:cNvSpPr txBox="1"/>
          <p:nvPr/>
        </p:nvSpPr>
        <p:spPr>
          <a:xfrm>
            <a:off x="7714695" y="2707689"/>
            <a:ext cx="2379177" cy="923330"/>
          </a:xfrm>
          <a:prstGeom prst="rect">
            <a:avLst/>
          </a:prstGeom>
          <a:noFill/>
        </p:spPr>
        <p:txBody>
          <a:bodyPr wrap="none" rtlCol="0">
            <a:spAutoFit/>
          </a:bodyPr>
          <a:lstStyle/>
          <a:p>
            <a:r>
              <a:rPr lang="de-DE" dirty="0">
                <a:hlinkClick r:id="rId6"/>
              </a:rPr>
              <a:t>Expertenwissen:</a:t>
            </a:r>
          </a:p>
          <a:p>
            <a:r>
              <a:rPr lang="de-DE" dirty="0">
                <a:hlinkClick r:id="rId6"/>
              </a:rPr>
              <a:t>Wie kann man den </a:t>
            </a:r>
          </a:p>
          <a:p>
            <a:r>
              <a:rPr lang="de-DE" dirty="0">
                <a:hlinkClick r:id="rId6"/>
              </a:rPr>
              <a:t>Limes verstehen?</a:t>
            </a:r>
            <a:endParaRPr lang="de-DE" dirty="0"/>
          </a:p>
        </p:txBody>
      </p:sp>
    </p:spTree>
    <p:extLst>
      <p:ext uri="{BB962C8B-B14F-4D97-AF65-F5344CB8AC3E}">
        <p14:creationId xmlns:p14="http://schemas.microsoft.com/office/powerpoint/2010/main" val="29389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ABLEITUNGSREGELN </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501652" cy="3615267"/>
              </a:xfrm>
            </p:spPr>
            <p:txBody>
              <a:bodyPr>
                <a:normAutofit fontScale="70000" lnSpcReduction="20000"/>
              </a:bodyPr>
              <a:lstStyle/>
              <a:p>
                <a:pPr marL="0" indent="0">
                  <a:buNone/>
                </a:pPr>
                <a:r>
                  <a:rPr lang="de-DE" dirty="0"/>
                  <a:t>Cauchy kann mit seinem Ansatz z.B. auch die Ableitung von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oMath>
                </a14:m>
                <a:r>
                  <a:rPr lang="de-DE" dirty="0"/>
                  <a:t> ausrechnen:</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𝑓</m:t>
                          </m:r>
                        </m:e>
                        <m:sup>
                          <m:r>
                            <a:rPr lang="de-DE" b="0" i="1" smtClean="0">
                              <a:latin typeface="Cambria Math" panose="02040503050406030204" pitchFamily="18" charset="0"/>
                            </a:rPr>
                            <m:t>′</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𝑑𝑥</m:t>
                              </m:r>
                              <m:r>
                                <a:rPr lang="de-DE" i="1">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𝑑𝑥</m:t>
                              </m:r>
                            </m:den>
                          </m:f>
                          <m:r>
                            <a:rPr lang="de-DE" b="0" i="1" smtClean="0">
                              <a:latin typeface="Cambria Math" panose="02040503050406030204" pitchFamily="18" charset="0"/>
                            </a:rPr>
                            <m:t>=</m:t>
                          </m:r>
                        </m:e>
                      </m:func>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𝑑𝑥</m:t>
                              </m:r>
                              <m:r>
                                <a:rPr lang="de-DE" i="1">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𝑑𝑥</m:t>
                                  </m:r>
                                </m:sup>
                              </m:sSup>
                              <m:r>
                                <a:rPr lang="de-DE" i="1">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num>
                            <m:den>
                              <m:r>
                                <a:rPr lang="de-DE" i="1">
                                  <a:latin typeface="Cambria Math" panose="02040503050406030204" pitchFamily="18" charset="0"/>
                                </a:rPr>
                                <m:t>𝑑𝑥</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𝑑𝑥</m:t>
                              </m:r>
                              <m:r>
                                <a:rPr lang="de-DE" i="1">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𝑑𝑥</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num>
                            <m:den>
                              <m:r>
                                <a:rPr lang="de-DE" i="1">
                                  <a:latin typeface="Cambria Math" panose="02040503050406030204" pitchFamily="18" charset="0"/>
                                </a:rPr>
                                <m:t>𝑑𝑥</m:t>
                              </m:r>
                            </m:den>
                          </m:f>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𝑑𝑥</m:t>
                              </m:r>
                              <m:r>
                                <a:rPr lang="de-DE" i="1">
                                  <a:latin typeface="Cambria Math" panose="02040503050406030204" pitchFamily="18" charset="0"/>
                                  <a:ea typeface="Cambria Math" panose="02040503050406030204" pitchFamily="18" charset="0"/>
                                </a:rPr>
                                <m:t>→0</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b="0" i="1" smtClean="0">
                                      <a:latin typeface="Cambria Math" panose="02040503050406030204" pitchFamily="18" charset="0"/>
                                    </a:rPr>
                                    <m:t>𝑑𝑥</m:t>
                                  </m:r>
                                </m:sup>
                              </m:sSup>
                              <m:r>
                                <a:rPr lang="de-DE" i="1">
                                  <a:latin typeface="Cambria Math" panose="02040503050406030204" pitchFamily="18" charset="0"/>
                                </a:rPr>
                                <m:t>−</m:t>
                              </m:r>
                              <m:r>
                                <a:rPr lang="de-DE" b="0" i="1" smtClean="0">
                                  <a:latin typeface="Cambria Math" panose="02040503050406030204" pitchFamily="18" charset="0"/>
                                </a:rPr>
                                <m:t>1</m:t>
                              </m:r>
                            </m:num>
                            <m:den>
                              <m:r>
                                <a:rPr lang="de-DE" i="1">
                                  <a:latin typeface="Cambria Math" panose="02040503050406030204" pitchFamily="18" charset="0"/>
                                </a:rPr>
                                <m:t>𝑑𝑥</m:t>
                              </m:r>
                            </m:den>
                          </m:f>
                        </m:e>
                      </m:func>
                      <m:r>
                        <a:rPr lang="de-DE" b="0" i="0"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oMath>
                  </m:oMathPara>
                </a14:m>
                <a:endParaRPr lang="de-DE" dirty="0"/>
              </a:p>
              <a:p>
                <a:pPr marL="0" indent="0">
                  <a:buNone/>
                </a:pPr>
                <a:endParaRPr lang="de-DE" dirty="0"/>
              </a:p>
              <a:p>
                <a:pPr marL="0" indent="0">
                  <a:buNone/>
                </a:pPr>
                <a:r>
                  <a:rPr lang="de-DE" dirty="0"/>
                  <a:t>Dass der hintere Grenzwert tatsächlich 1 ist, kann er durch eine Abschätzung zeigen: </a:t>
                </a:r>
              </a:p>
              <a:p>
                <a:pPr marL="0" indent="0">
                  <a:buNone/>
                </a:pPr>
                <a:r>
                  <a:rPr lang="de-DE" dirty="0"/>
                  <a:t>Die Funktion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𝑑𝑥</m:t>
                        </m:r>
                      </m:sup>
                    </m:sSup>
                    <m:r>
                      <a:rPr lang="de-DE" b="0" i="1" smtClean="0">
                        <a:latin typeface="Cambria Math" panose="02040503050406030204" pitchFamily="18" charset="0"/>
                      </a:rPr>
                      <m:t> </m:t>
                    </m:r>
                  </m:oMath>
                </a14:m>
                <a:r>
                  <a:rPr lang="de-DE" dirty="0"/>
                  <a:t>lässt sich für dx&lt;1 (und dx soll ja klein sein) nach oben und unten abschätzen durch </a:t>
                </a:r>
              </a:p>
              <a:p>
                <a:pPr marL="0" indent="0">
                  <a:buNone/>
                </a:pPr>
                <a:r>
                  <a:rPr lang="de-DE" dirty="0"/>
                  <a:t>  </a:t>
                </a:r>
                <a14:m>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m:t>
                        </m:r>
                        <m:r>
                          <a:rPr lang="de-DE" b="0" i="1" smtClean="0">
                            <a:latin typeface="Cambria Math" panose="02040503050406030204" pitchFamily="18" charset="0"/>
                          </a:rPr>
                          <m:t>𝑑𝑥</m:t>
                        </m:r>
                      </m:den>
                    </m:f>
                    <m:r>
                      <a:rPr lang="de-DE" i="1" smtClean="0">
                        <a:latin typeface="Cambria Math" panose="02040503050406030204" pitchFamily="18" charset="0"/>
                        <a:ea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𝑑𝑥</m:t>
                        </m:r>
                      </m:sup>
                    </m:sSup>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𝑑𝑥</m:t>
                    </m:r>
                  </m:oMath>
                </a14:m>
                <a:r>
                  <a:rPr lang="de-DE" dirty="0"/>
                  <a:t> und daher (1 abziehen und durch dx teilen) </a:t>
                </a:r>
              </a:p>
              <a:p>
                <a:pPr marL="0" indent="0">
                  <a:buNone/>
                </a:pPr>
                <a14:m>
                  <m:oMath xmlns:m="http://schemas.openxmlformats.org/officeDocument/2006/math">
                    <m:f>
                      <m:fPr>
                        <m:ctrlPr>
                          <a:rPr lang="de-DE" i="1" smtClean="0">
                            <a:latin typeface="Cambria Math" panose="02040503050406030204" pitchFamily="18" charset="0"/>
                            <a:ea typeface="Cambria Math" panose="02040503050406030204" pitchFamily="18" charset="0"/>
                          </a:rPr>
                        </m:ctrlPr>
                      </m:fPr>
                      <m:num>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𝑑𝑥</m:t>
                            </m:r>
                          </m:den>
                        </m:f>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𝑑𝑥</m:t>
                        </m:r>
                      </m:den>
                    </m:f>
                    <m:r>
                      <a:rPr lang="de-DE" i="1">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𝑑𝑥</m:t>
                            </m:r>
                          </m:sup>
                        </m:sSup>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𝑑𝑥</m:t>
                        </m:r>
                      </m:den>
                    </m:f>
                    <m:r>
                      <a:rPr lang="de-DE" i="1">
                        <a:latin typeface="Cambria Math" panose="02040503050406030204" pitchFamily="18" charset="0"/>
                        <a:ea typeface="Cambria Math" panose="02040503050406030204" pitchFamily="18" charset="0"/>
                      </a:rPr>
                      <m:t>≥1</m:t>
                    </m:r>
                  </m:oMath>
                </a14:m>
                <a:r>
                  <a:rPr lang="de-DE" dirty="0"/>
                  <a:t> also </a:t>
                </a:r>
                <a14:m>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𝑑𝑥</m:t>
                        </m:r>
                      </m:den>
                    </m:f>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𝑑𝑥</m:t>
                            </m:r>
                          </m:sup>
                        </m:sSup>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𝑑𝑥</m:t>
                        </m:r>
                      </m:den>
                    </m:f>
                    <m:r>
                      <a:rPr lang="de-DE" i="1">
                        <a:latin typeface="Cambria Math" panose="02040503050406030204" pitchFamily="18" charset="0"/>
                        <a:ea typeface="Cambria Math" panose="02040503050406030204" pitchFamily="18" charset="0"/>
                      </a:rPr>
                      <m:t>≥1</m:t>
                    </m:r>
                  </m:oMath>
                </a14:m>
                <a:r>
                  <a:rPr lang="de-DE" dirty="0"/>
                  <a:t>. </a:t>
                </a:r>
              </a:p>
              <a:p>
                <a:pPr marL="0" indent="0">
                  <a:buNone/>
                </a:pPr>
                <a:endParaRPr lang="de-DE" dirty="0"/>
              </a:p>
              <a:p>
                <a:pPr marL="0" indent="0">
                  <a:buNone/>
                </a:pPr>
                <a:r>
                  <a:rPr lang="de-DE" dirty="0"/>
                  <a:t>Da der mittlere Ausdruck von zwei Folgen „eingeklammert wird“, die beide gegen 1 konvergieren, muss auch der mittlere Ausdruck gegen 1 streben.  (siehe </a:t>
                </a:r>
                <a:r>
                  <a:rPr lang="de-DE" dirty="0">
                    <a:hlinkClick r:id="rId2"/>
                  </a:rPr>
                  <a:t>hier</a:t>
                </a:r>
                <a:r>
                  <a:rPr lang="de-DE" dirty="0"/>
                  <a:t>)</a:t>
                </a:r>
              </a:p>
            </p:txBody>
          </p:sp>
        </mc:Choice>
        <mc:Fallback>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501652" cy="3615267"/>
              </a:xfrm>
              <a:blipFill>
                <a:blip r:embed="rId3"/>
                <a:stretch>
                  <a:fillRect l="-174" t="-337" b="-337"/>
                </a:stretch>
              </a:blipFill>
            </p:spPr>
            <p:txBody>
              <a:bodyPr/>
              <a:lstStyle/>
              <a:p>
                <a:r>
                  <a:rPr lang="de-DE">
                    <a:noFill/>
                  </a:rPr>
                  <a:t> </a:t>
                </a:r>
              </a:p>
            </p:txBody>
          </p:sp>
        </mc:Fallback>
      </mc:AlternateContent>
    </p:spTree>
    <p:extLst>
      <p:ext uri="{BB962C8B-B14F-4D97-AF65-F5344CB8AC3E}">
        <p14:creationId xmlns:p14="http://schemas.microsoft.com/office/powerpoint/2010/main" val="9754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FF481-46F4-43F8-89BB-9AEDB00765C6}"/>
              </a:ext>
            </a:extLst>
          </p:cNvPr>
          <p:cNvSpPr>
            <a:spLocks noGrp="1"/>
          </p:cNvSpPr>
          <p:nvPr>
            <p:ph type="title"/>
          </p:nvPr>
        </p:nvSpPr>
        <p:spPr/>
        <p:txBody>
          <a:bodyPr/>
          <a:lstStyle/>
          <a:p>
            <a:r>
              <a:rPr lang="de-DE" dirty="0"/>
              <a:t>Von Leibniz zu Robinson</a:t>
            </a:r>
          </a:p>
        </p:txBody>
      </p:sp>
      <mc:AlternateContent xmlns:mc="http://schemas.openxmlformats.org/markup-compatibility/2006">
        <mc:Choice xmlns:a14="http://schemas.microsoft.com/office/drawing/2010/main" Requires="a14">
          <p:sp>
            <p:nvSpPr>
              <p:cNvPr id="4" name="Rechteck 3">
                <a:extLst>
                  <a:ext uri="{FF2B5EF4-FFF2-40B4-BE49-F238E27FC236}">
                    <a16:creationId xmlns:a16="http://schemas.microsoft.com/office/drawing/2014/main" id="{2E824938-E310-4268-AB8B-254F460AE650}"/>
                  </a:ext>
                </a:extLst>
              </p:cNvPr>
              <p:cNvSpPr/>
              <p:nvPr/>
            </p:nvSpPr>
            <p:spPr>
              <a:xfrm>
                <a:off x="926237" y="926327"/>
                <a:ext cx="6096000" cy="3142912"/>
              </a:xfrm>
              <a:prstGeom prst="rect">
                <a:avLst/>
              </a:prstGeom>
            </p:spPr>
            <p:txBody>
              <a:bodyPr>
                <a:spAutoFit/>
              </a:bodyPr>
              <a:lstStyle/>
              <a:p>
                <a:endParaRPr lang="de-DE" dirty="0"/>
              </a:p>
              <a:p>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 </m:t>
                      </m:r>
                    </m:oMath>
                  </m:oMathPara>
                </a14:m>
                <a:endParaRPr lang="de-DE" b="0"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𝑓</m:t>
                          </m:r>
                        </m:e>
                        <m:sup>
                          <m:r>
                            <a:rPr lang="de-DE" i="1">
                              <a:latin typeface="Cambria Math" panose="02040503050406030204" pitchFamily="18" charset="0"/>
                            </a:rPr>
                            <m:t>′</m:t>
                          </m:r>
                        </m:sup>
                      </m:sSup>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𝑑𝑓</m:t>
                          </m:r>
                        </m:num>
                        <m:den>
                          <m:r>
                            <a:rPr lang="de-DE" i="1">
                              <a:latin typeface="Cambria Math" panose="02040503050406030204" pitchFamily="18" charset="0"/>
                            </a:rPr>
                            <m:t>𝑑𝑥</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𝑑𝑥</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r>
                                    <a:rPr lang="de-DE" i="1">
                                      <a:latin typeface="Cambria Math" panose="02040503050406030204" pitchFamily="18" charset="0"/>
                                    </a:rPr>
                                    <m:t>𝑑𝑥</m:t>
                                  </m:r>
                                </m:e>
                              </m:d>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oMath>
                  </m:oMathPara>
                </a14:m>
                <a:endParaRPr lang="de-DE" i="1" dirty="0">
                  <a:latin typeface="Cambria Math" panose="02040503050406030204" pitchFamily="18" charset="0"/>
                </a:endParaRPr>
              </a:p>
              <a:p>
                <a:pPr/>
                <a:endParaRPr lang="de-DE"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𝑑𝑥</m:t>
                          </m:r>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𝑑𝑥</m:t>
                          </m:r>
                        </m:den>
                      </m:f>
                    </m:oMath>
                  </m:oMathPara>
                </a14:m>
                <a:endParaRPr lang="de-DE" i="1" dirty="0">
                  <a:latin typeface="Cambria Math" panose="02040503050406030204" pitchFamily="18" charset="0"/>
                </a:endParaRPr>
              </a:p>
              <a:p>
                <a:endParaRPr lang="de-DE" i="1" dirty="0">
                  <a:latin typeface="Cambria Math" panose="02040503050406030204" pitchFamily="18" charset="0"/>
                </a:endParaRPr>
              </a:p>
              <a:p>
                <a:pPr/>
                <a14:m>
                  <m:oMath xmlns:m="http://schemas.openxmlformats.org/officeDocument/2006/math">
                    <m:r>
                      <a:rPr lang="de-DE" i="1">
                        <a:latin typeface="Cambria Math" panose="02040503050406030204" pitchFamily="18" charset="0"/>
                      </a:rPr>
                      <m:t>=3</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+3</m:t>
                    </m:r>
                    <m:r>
                      <a:rPr lang="de-DE" i="1">
                        <a:latin typeface="Cambria Math" panose="02040503050406030204" pitchFamily="18" charset="0"/>
                      </a:rPr>
                      <m:t>𝑥</m:t>
                    </m:r>
                    <m:r>
                      <a:rPr lang="de-DE" i="1">
                        <a:latin typeface="Cambria Math" panose="02040503050406030204" pitchFamily="18" charset="0"/>
                      </a:rPr>
                      <m:t> </m:t>
                    </m:r>
                    <m:r>
                      <a:rPr lang="de-DE" i="1">
                        <a:latin typeface="Cambria Math" panose="02040503050406030204" pitchFamily="18" charset="0"/>
                      </a:rPr>
                      <m:t>𝑑𝑥</m:t>
                    </m:r>
                    <m:r>
                      <a:rPr lang="de-DE" i="1">
                        <a:latin typeface="Cambria Math" panose="02040503050406030204" pitchFamily="18" charset="0"/>
                      </a:rPr>
                      <m:t>+</m:t>
                    </m:r>
                    <m:r>
                      <a:rPr lang="de-DE" i="1">
                        <a:latin typeface="Cambria Math" panose="02040503050406030204" pitchFamily="18" charset="0"/>
                      </a:rPr>
                      <m:t>𝑑</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oMath>
                </a14:m>
                <a:r>
                  <a:rPr lang="de-DE" dirty="0"/>
                  <a:t>                            3x²</a:t>
                </a:r>
              </a:p>
              <a:p>
                <a:endParaRPr lang="de-DE" dirty="0"/>
              </a:p>
            </p:txBody>
          </p:sp>
        </mc:Choice>
        <mc:Fallback>
          <p:sp>
            <p:nvSpPr>
              <p:cNvPr id="4" name="Rechteck 3">
                <a:extLst>
                  <a:ext uri="{FF2B5EF4-FFF2-40B4-BE49-F238E27FC236}">
                    <a16:creationId xmlns:a16="http://schemas.microsoft.com/office/drawing/2014/main" id="{2E824938-E310-4268-AB8B-254F460AE650}"/>
                  </a:ext>
                </a:extLst>
              </p:cNvPr>
              <p:cNvSpPr>
                <a:spLocks noRot="1" noChangeAspect="1" noMove="1" noResize="1" noEditPoints="1" noAdjustHandles="1" noChangeArrowheads="1" noChangeShapeType="1" noTextEdit="1"/>
              </p:cNvSpPr>
              <p:nvPr/>
            </p:nvSpPr>
            <p:spPr>
              <a:xfrm>
                <a:off x="926237" y="926327"/>
                <a:ext cx="6096000" cy="3142912"/>
              </a:xfrm>
              <a:prstGeom prst="rect">
                <a:avLst/>
              </a:prstGeom>
              <a:blipFill>
                <a:blip r:embed="rId6"/>
                <a:stretch>
                  <a:fillRect l="-300"/>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19C5FCD4-E0EE-435C-8D84-06FD57B81735}"/>
              </a:ext>
            </a:extLst>
          </p:cNvPr>
          <p:cNvCxnSpPr/>
          <p:nvPr/>
        </p:nvCxnSpPr>
        <p:spPr>
          <a:xfrm>
            <a:off x="3533313" y="3595456"/>
            <a:ext cx="985421" cy="0"/>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sp>
        <p:nvSpPr>
          <p:cNvPr id="11" name="Textfeld 10">
            <a:extLst>
              <a:ext uri="{FF2B5EF4-FFF2-40B4-BE49-F238E27FC236}">
                <a16:creationId xmlns:a16="http://schemas.microsoft.com/office/drawing/2014/main" id="{BE733E39-3E4E-41CC-A9A6-92DD8DCFB7AB}"/>
              </a:ext>
            </a:extLst>
          </p:cNvPr>
          <p:cNvSpPr txBox="1"/>
          <p:nvPr/>
        </p:nvSpPr>
        <p:spPr>
          <a:xfrm>
            <a:off x="3480040" y="3290500"/>
            <a:ext cx="1091966" cy="276999"/>
          </a:xfrm>
          <a:prstGeom prst="rect">
            <a:avLst/>
          </a:prstGeom>
          <a:noFill/>
        </p:spPr>
        <p:txBody>
          <a:bodyPr wrap="none" rtlCol="0">
            <a:spAutoFit/>
          </a:bodyPr>
          <a:lstStyle/>
          <a:p>
            <a:r>
              <a:rPr lang="de-DE" sz="1200" dirty="0">
                <a:solidFill>
                  <a:schemeClr val="accent2"/>
                </a:solidFill>
              </a:rPr>
              <a:t>Standardteil</a:t>
            </a:r>
            <a:endParaRPr lang="de-DE" dirty="0">
              <a:solidFill>
                <a:schemeClr val="accent2"/>
              </a:solidFill>
            </a:endParaRPr>
          </a:p>
        </p:txBody>
      </p:sp>
      <p:sp>
        <p:nvSpPr>
          <p:cNvPr id="13" name="Textfeld 12">
            <a:extLst>
              <a:ext uri="{FF2B5EF4-FFF2-40B4-BE49-F238E27FC236}">
                <a16:creationId xmlns:a16="http://schemas.microsoft.com/office/drawing/2014/main" id="{3163E377-BA1D-4FC7-9A8D-A44384AD677B}"/>
              </a:ext>
            </a:extLst>
          </p:cNvPr>
          <p:cNvSpPr txBox="1"/>
          <p:nvPr/>
        </p:nvSpPr>
        <p:spPr>
          <a:xfrm>
            <a:off x="8705447" y="2620037"/>
            <a:ext cx="2560316" cy="369332"/>
          </a:xfrm>
          <a:prstGeom prst="rect">
            <a:avLst/>
          </a:prstGeom>
          <a:noFill/>
        </p:spPr>
        <p:txBody>
          <a:bodyPr wrap="none" rtlCol="0">
            <a:spAutoFit/>
          </a:bodyPr>
          <a:lstStyle/>
          <a:p>
            <a:r>
              <a:rPr lang="de-DE" dirty="0">
                <a:hlinkClick r:id="rId7"/>
              </a:rPr>
              <a:t>Didaktisches Material</a:t>
            </a:r>
            <a:endParaRPr lang="de-DE" dirty="0"/>
          </a:p>
        </p:txBody>
      </p:sp>
      <p:sp>
        <p:nvSpPr>
          <p:cNvPr id="14" name="Rechteck 13">
            <a:extLst>
              <a:ext uri="{FF2B5EF4-FFF2-40B4-BE49-F238E27FC236}">
                <a16:creationId xmlns:a16="http://schemas.microsoft.com/office/drawing/2014/main" id="{076C907F-BC89-4A31-8B70-7331EDE2CAA7}"/>
              </a:ext>
            </a:extLst>
          </p:cNvPr>
          <p:cNvSpPr/>
          <p:nvPr/>
        </p:nvSpPr>
        <p:spPr>
          <a:xfrm>
            <a:off x="6799109" y="1678724"/>
            <a:ext cx="6096000" cy="523220"/>
          </a:xfrm>
          <a:prstGeom prst="rect">
            <a:avLst/>
          </a:prstGeom>
        </p:spPr>
        <p:txBody>
          <a:bodyPr>
            <a:spAutoFit/>
          </a:bodyPr>
          <a:lstStyle/>
          <a:p>
            <a:r>
              <a:rPr lang="de-DE" sz="1400" dirty="0">
                <a:ea typeface="Cambria Math" panose="02040503050406030204" pitchFamily="18" charset="0"/>
              </a:rPr>
              <a:t>Philosophie: dx ist also eine Zahl, die nicht Null ist, aber </a:t>
            </a:r>
          </a:p>
          <a:p>
            <a:r>
              <a:rPr lang="de-DE" sz="1400" dirty="0">
                <a:ea typeface="Cambria Math" panose="02040503050406030204" pitchFamily="18" charset="0"/>
              </a:rPr>
              <a:t>näher an Null als jede (von Null verschiedene) reelle Zahl.</a:t>
            </a:r>
            <a:endParaRPr lang="de-DE" sz="1400" dirty="0"/>
          </a:p>
        </p:txBody>
      </p:sp>
      <p:pic>
        <p:nvPicPr>
          <p:cNvPr id="15" name="Robinson">
            <a:hlinkClick r:id="" action="ppaction://media"/>
            <a:extLst>
              <a:ext uri="{FF2B5EF4-FFF2-40B4-BE49-F238E27FC236}">
                <a16:creationId xmlns:a16="http://schemas.microsoft.com/office/drawing/2014/main" id="{3457A037-90A9-4B56-8679-399E6A8E9C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1365" y="3951208"/>
            <a:ext cx="487363" cy="487363"/>
          </a:xfrm>
          <a:prstGeom prst="rect">
            <a:avLst/>
          </a:prstGeom>
        </p:spPr>
      </p:pic>
      <p:pic>
        <p:nvPicPr>
          <p:cNvPr id="16" name="dx">
            <a:hlinkClick r:id="" action="ppaction://media"/>
            <a:extLst>
              <a:ext uri="{FF2B5EF4-FFF2-40B4-BE49-F238E27FC236}">
                <a16:creationId xmlns:a16="http://schemas.microsoft.com/office/drawing/2014/main" id="{BA22D5A1-FE13-4B01-AA5B-26897FD280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775484" y="3934878"/>
            <a:ext cx="487363" cy="487363"/>
          </a:xfrm>
          <a:prstGeom prst="rect">
            <a:avLst/>
          </a:prstGeom>
        </p:spPr>
      </p:pic>
    </p:spTree>
    <p:extLst>
      <p:ext uri="{BB962C8B-B14F-4D97-AF65-F5344CB8AC3E}">
        <p14:creationId xmlns:p14="http://schemas.microsoft.com/office/powerpoint/2010/main" val="28747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6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06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5"/>
                </p:tgtEl>
              </p:cMediaNode>
            </p:audio>
            <p:audio>
              <p:cMediaNode vol="80000">
                <p:cTn id="12"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8865E-5894-4ADE-A2C7-BFB0F7269630}"/>
              </a:ext>
            </a:extLst>
          </p:cNvPr>
          <p:cNvSpPr>
            <a:spLocks noGrp="1"/>
          </p:cNvSpPr>
          <p:nvPr>
            <p:ph type="title"/>
          </p:nvPr>
        </p:nvSpPr>
        <p:spPr/>
        <p:txBody>
          <a:bodyPr/>
          <a:lstStyle/>
          <a:p>
            <a:r>
              <a:rPr lang="de-DE" dirty="0"/>
              <a:t>Ableitung des Sinus</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BAC352D8-62B5-48AE-B283-1E4328A15138}"/>
                  </a:ext>
                </a:extLst>
              </p:cNvPr>
              <p:cNvSpPr>
                <a:spLocks noGrp="1"/>
              </p:cNvSpPr>
              <p:nvPr>
                <p:ph idx="1"/>
              </p:nvPr>
            </p:nvSpPr>
            <p:spPr/>
            <p:txBody>
              <a:bodyPr/>
              <a:lstStyle/>
              <a:p>
                <a:r>
                  <a:rPr lang="de-DE" dirty="0"/>
                  <a:t>Mit Hilfe dieser hyperreellen Zahlen lassen sich nun auch die Ableitungen von Sinus und Kosinus ermitteln:</a:t>
                </a:r>
              </a:p>
              <a:p>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func>
                    </m:oMath>
                    <m:oMath xmlns:m="http://schemas.openxmlformats.org/officeDocument/2006/math">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func>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sin</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oMath>
                  </m:oMathPara>
                </a14:m>
                <a:endParaRPr lang="de-DE" b="0" dirty="0">
                  <a:ea typeface="Cambria Math" panose="02040503050406030204" pitchFamily="18" charset="0"/>
                </a:endParaRPr>
              </a:p>
              <a:p>
                <a:pPr marL="0" indent="0">
                  <a:buNone/>
                </a:pPr>
                <a:r>
                  <a:rPr lang="de-DE" dirty="0">
                    <a:ea typeface="Cambria Math" panose="02040503050406030204" pitchFamily="18" charset="0"/>
                  </a:rPr>
                  <a:t>Gezeigt in diesem </a:t>
                </a:r>
                <a:r>
                  <a:rPr lang="de-DE" dirty="0">
                    <a:ea typeface="Cambria Math" panose="02040503050406030204" pitchFamily="18" charset="0"/>
                    <a:hlinkClick r:id="rId2"/>
                  </a:rPr>
                  <a:t>YouTube</a:t>
                </a:r>
                <a:r>
                  <a:rPr lang="de-DE" dirty="0">
                    <a:ea typeface="Cambria Math" panose="02040503050406030204" pitchFamily="18" charset="0"/>
                  </a:rPr>
                  <a:t>-Video</a:t>
                </a:r>
                <a:r>
                  <a:rPr lang="de-DE" dirty="0"/>
                  <a:t> und in </a:t>
                </a:r>
                <a:r>
                  <a:rPr lang="de-DE" dirty="0">
                    <a:hlinkClick r:id="rId3"/>
                  </a:rPr>
                  <a:t>Abbildung 7</a:t>
                </a:r>
                <a:r>
                  <a:rPr lang="de-DE" dirty="0"/>
                  <a:t> in dem verlinkten Artikel</a:t>
                </a:r>
              </a:p>
            </p:txBody>
          </p:sp>
        </mc:Choice>
        <mc:Fallback>
          <p:sp>
            <p:nvSpPr>
              <p:cNvPr id="3" name="Inhaltsplatzhalter 2">
                <a:extLst>
                  <a:ext uri="{FF2B5EF4-FFF2-40B4-BE49-F238E27FC236}">
                    <a16:creationId xmlns:a16="http://schemas.microsoft.com/office/drawing/2014/main" id="{BAC352D8-62B5-48AE-B283-1E4328A15138}"/>
                  </a:ext>
                </a:extLst>
              </p:cNvPr>
              <p:cNvSpPr>
                <a:spLocks noGrp="1" noRot="1" noChangeAspect="1" noMove="1" noResize="1" noEditPoints="1" noAdjustHandles="1" noChangeArrowheads="1" noChangeShapeType="1" noTextEdit="1"/>
              </p:cNvSpPr>
              <p:nvPr>
                <p:ph idx="1"/>
              </p:nvPr>
            </p:nvSpPr>
            <p:spPr>
              <a:blipFill>
                <a:blip r:embed="rId4"/>
                <a:stretch>
                  <a:fillRect l="-714"/>
                </a:stretch>
              </a:blipFill>
            </p:spPr>
            <p:txBody>
              <a:bodyPr/>
              <a:lstStyle/>
              <a:p>
                <a:r>
                  <a:rPr lang="de-DE">
                    <a:noFill/>
                  </a:rPr>
                  <a:t> </a:t>
                </a:r>
              </a:p>
            </p:txBody>
          </p:sp>
        </mc:Fallback>
      </mc:AlternateContent>
    </p:spTree>
    <p:extLst>
      <p:ext uri="{BB962C8B-B14F-4D97-AF65-F5344CB8AC3E}">
        <p14:creationId xmlns:p14="http://schemas.microsoft.com/office/powerpoint/2010/main" val="582689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ANWEDNUNGSBEISPIEL </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685800"/>
                <a:ext cx="10972169" cy="3615267"/>
              </a:xfrm>
            </p:spPr>
            <p:txBody>
              <a:bodyPr>
                <a:normAutofit fontScale="85000" lnSpcReduction="10000"/>
              </a:bodyPr>
              <a:lstStyle/>
              <a:p>
                <a:pPr marL="0" indent="0">
                  <a:buNone/>
                </a:pPr>
                <a:r>
                  <a:rPr lang="de-DE" dirty="0"/>
                  <a:t>Zurück zu der einleitenden Fragestellung: Die Nullstelle der Funktion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r>
                      <a:rPr lang="de-DE" i="1">
                        <a:latin typeface="Cambria Math" panose="02040503050406030204" pitchFamily="18" charset="0"/>
                      </a:rPr>
                      <m:t>−4 </m:t>
                    </m:r>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oMath>
                </a14:m>
                <a:r>
                  <a:rPr lang="de-DE" dirty="0"/>
                  <a:t> ist gesucht. Das Newton-Verfahren kann jetzt ausgerechnet werden. Es ist hier eine Fixpunktiteration mit der Iterationsfunktion</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den>
                      </m:f>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𝑥</m:t>
                              </m:r>
                            </m:sup>
                          </m:sSup>
                          <m:r>
                            <a:rPr lang="de-DE" b="0" i="1" smtClean="0">
                              <a:latin typeface="Cambria Math" panose="02040503050406030204" pitchFamily="18" charset="0"/>
                              <a:ea typeface="Cambria Math" panose="02040503050406030204" pitchFamily="18" charset="0"/>
                            </a:rPr>
                            <m:t>−4</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sin</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num>
                        <m:den>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𝑥</m:t>
                              </m:r>
                            </m:sup>
                          </m:sSup>
                          <m:r>
                            <a:rPr lang="de-DE" i="1">
                              <a:latin typeface="Cambria Math" panose="02040503050406030204" pitchFamily="18" charset="0"/>
                              <a:ea typeface="Cambria Math" panose="02040503050406030204" pitchFamily="18" charset="0"/>
                            </a:rPr>
                            <m:t>−4</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e>
                          </m:func>
                        </m:den>
                      </m:f>
                    </m:oMath>
                  </m:oMathPara>
                </a14:m>
                <a:endParaRPr lang="de-DE" dirty="0"/>
              </a:p>
              <a:p>
                <a:pPr marL="0" indent="0">
                  <a:buNone/>
                </a:pPr>
                <a:endParaRPr lang="de-DE" dirty="0"/>
              </a:p>
              <a:p>
                <a:pPr marL="0" indent="0">
                  <a:buNone/>
                </a:pPr>
                <a:r>
                  <a:rPr lang="de-DE" dirty="0"/>
                  <a:t>Was sind nun die Eigenschaften dieser Funktion hinsichtlich des Fixpunktsatz von </a:t>
                </a:r>
                <a:r>
                  <a:rPr lang="de-DE" dirty="0" err="1"/>
                  <a:t>Banach</a:t>
                </a:r>
                <a:r>
                  <a:rPr lang="de-DE" dirty="0"/>
                  <a:t>? Wir haben auf der zweiten Folie am Anfang gesehen, dass die Newton-Iteration bereits nach sieben Durchläufen ein Ergebnis liefert, das auf 15 Nachkommastellen genau war. Wie lässt sich diese schnelle Konvergenz verstehen? Was ist die Kontraktionszahl L dieser Iterationsfunktion?</a:t>
                </a:r>
              </a:p>
              <a:p>
                <a:pPr marL="0" indent="0">
                  <a:buNone/>
                </a:pPr>
                <a:r>
                  <a:rPr lang="de-DE" dirty="0"/>
                  <a:t> </a:t>
                </a:r>
              </a:p>
            </p:txBody>
          </p:sp>
        </mc:Choice>
        <mc:Fallback>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685800"/>
                <a:ext cx="10972169" cy="3615267"/>
              </a:xfrm>
              <a:blipFill>
                <a:blip r:embed="rId2"/>
                <a:stretch>
                  <a:fillRect l="-333" t="-506"/>
                </a:stretch>
              </a:blipFill>
            </p:spPr>
            <p:txBody>
              <a:bodyPr/>
              <a:lstStyle/>
              <a:p>
                <a:r>
                  <a:rPr lang="de-DE">
                    <a:noFill/>
                  </a:rPr>
                  <a:t> </a:t>
                </a:r>
              </a:p>
            </p:txBody>
          </p:sp>
        </mc:Fallback>
      </mc:AlternateContent>
    </p:spTree>
    <p:extLst>
      <p:ext uri="{BB962C8B-B14F-4D97-AF65-F5344CB8AC3E}">
        <p14:creationId xmlns:p14="http://schemas.microsoft.com/office/powerpoint/2010/main" val="77881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Motivation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lstStyle/>
              <a:p>
                <a:pPr marL="0" indent="0">
                  <a:buNone/>
                </a:pPr>
                <a:r>
                  <a:rPr lang="de-DE" dirty="0"/>
                  <a:t>Aufgabe: Bestimmen Sie eine Lösung der Gleichung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r>
                      <a:rPr lang="de-DE" b="0" i="1" smtClean="0">
                        <a:latin typeface="Cambria Math" panose="02040503050406030204" pitchFamily="18" charset="0"/>
                      </a:rPr>
                      <m:t>=4</m:t>
                    </m:r>
                    <m:r>
                      <a:rPr lang="de-DE" b="0" i="0"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a:t>
                </a:r>
              </a:p>
              <a:p>
                <a:pPr marL="0" indent="0">
                  <a:buNone/>
                </a:pPr>
                <a:endParaRPr lang="de-DE" dirty="0"/>
              </a:p>
              <a:p>
                <a:pPr marL="0" indent="0">
                  <a:buNone/>
                </a:pPr>
                <a:r>
                  <a:rPr lang="de-DE" dirty="0"/>
                  <a:t>Mit meinem „Taschenrechner“ (octave-online.net) konnte ich in wenigen Schritten eine mögliche Lösung finden:</a:t>
                </a:r>
              </a:p>
              <a:p>
                <a:pPr marL="0" indent="0">
                  <a:buNone/>
                </a:pPr>
                <a14:m>
                  <m:oMathPara xmlns:m="http://schemas.openxmlformats.org/officeDocument/2006/math">
                    <m:oMathParaPr>
                      <m:jc m:val="left"/>
                    </m:oMathParaPr>
                    <m:oMath xmlns:m="http://schemas.openxmlformats.org/officeDocument/2006/math">
                      <m:r>
                        <a:rPr lang="de-DE" i="1" dirty="0">
                          <a:latin typeface="Cambria Math" panose="02040503050406030204" pitchFamily="18" charset="0"/>
                        </a:rPr>
                        <m:t>𝑥</m:t>
                      </m:r>
                      <m:r>
                        <a:rPr lang="de-DE" i="1" dirty="0">
                          <a:latin typeface="Cambria Math" panose="02040503050406030204" pitchFamily="18" charset="0"/>
                        </a:rPr>
                        <m:t>=1,364958433733097…</m:t>
                      </m:r>
                    </m:oMath>
                  </m:oMathPara>
                </a14:m>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37AD397E-C722-469D-89A8-929391D0ED3D}"/>
              </a:ext>
            </a:extLst>
          </p:cNvPr>
          <p:cNvPicPr>
            <a:picLocks noChangeAspect="1"/>
          </p:cNvPicPr>
          <p:nvPr/>
        </p:nvPicPr>
        <p:blipFill>
          <a:blip r:embed="rId3"/>
          <a:stretch>
            <a:fillRect/>
          </a:stretch>
        </p:blipFill>
        <p:spPr>
          <a:xfrm>
            <a:off x="4820575" y="3285731"/>
            <a:ext cx="4296330" cy="3328688"/>
          </a:xfrm>
          <a:prstGeom prst="rect">
            <a:avLst/>
          </a:prstGeom>
        </p:spPr>
      </p:pic>
      <p:cxnSp>
        <p:nvCxnSpPr>
          <p:cNvPr id="6" name="Gerade Verbindung mit Pfeil 5">
            <a:extLst>
              <a:ext uri="{FF2B5EF4-FFF2-40B4-BE49-F238E27FC236}">
                <a16:creationId xmlns:a16="http://schemas.microsoft.com/office/drawing/2014/main" id="{34C077C6-0123-4900-9AE6-262DF4AC4950}"/>
              </a:ext>
            </a:extLst>
          </p:cNvPr>
          <p:cNvCxnSpPr>
            <a:cxnSpLocks/>
          </p:cNvCxnSpPr>
          <p:nvPr/>
        </p:nvCxnSpPr>
        <p:spPr>
          <a:xfrm flipH="1">
            <a:off x="8852601" y="3542191"/>
            <a:ext cx="630315" cy="390617"/>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feld 8">
            <a:extLst>
              <a:ext uri="{FF2B5EF4-FFF2-40B4-BE49-F238E27FC236}">
                <a16:creationId xmlns:a16="http://schemas.microsoft.com/office/drawing/2014/main" id="{8625BA81-128A-41C0-9991-AD543964F44E}"/>
              </a:ext>
            </a:extLst>
          </p:cNvPr>
          <p:cNvSpPr txBox="1"/>
          <p:nvPr/>
        </p:nvSpPr>
        <p:spPr>
          <a:xfrm>
            <a:off x="9394141" y="3207059"/>
            <a:ext cx="2258952" cy="646331"/>
          </a:xfrm>
          <a:prstGeom prst="rect">
            <a:avLst/>
          </a:prstGeom>
          <a:noFill/>
        </p:spPr>
        <p:txBody>
          <a:bodyPr wrap="none" rtlCol="0">
            <a:spAutoFit/>
          </a:bodyPr>
          <a:lstStyle/>
          <a:p>
            <a:r>
              <a:rPr lang="de-DE" dirty="0"/>
              <a:t>Was habe ich hier </a:t>
            </a:r>
          </a:p>
          <a:p>
            <a:r>
              <a:rPr lang="de-DE" dirty="0"/>
              <a:t>nur getan?</a:t>
            </a:r>
          </a:p>
        </p:txBody>
      </p:sp>
    </p:spTree>
    <p:extLst>
      <p:ext uri="{BB962C8B-B14F-4D97-AF65-F5344CB8AC3E}">
        <p14:creationId xmlns:p14="http://schemas.microsoft.com/office/powerpoint/2010/main" val="750351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97A92-1B69-4B6D-8E01-510DD7D2208A}"/>
              </a:ext>
            </a:extLst>
          </p:cNvPr>
          <p:cNvSpPr>
            <a:spLocks noGrp="1"/>
          </p:cNvSpPr>
          <p:nvPr>
            <p:ph type="title"/>
          </p:nvPr>
        </p:nvSpPr>
        <p:spPr>
          <a:xfrm>
            <a:off x="684212" y="4628007"/>
            <a:ext cx="8534400" cy="1507067"/>
          </a:xfrm>
        </p:spPr>
        <p:txBody>
          <a:bodyPr/>
          <a:lstStyle/>
          <a:p>
            <a:r>
              <a:rPr lang="de-DE" dirty="0"/>
              <a:t>Ableitung der Iterationsfunktion</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2FCFF57B-3C1B-43CD-92D6-CEF39C882AD3}"/>
                  </a:ext>
                </a:extLst>
              </p:cNvPr>
              <p:cNvSpPr>
                <a:spLocks noGrp="1"/>
              </p:cNvSpPr>
              <p:nvPr>
                <p:ph idx="1"/>
              </p:nvPr>
            </p:nvSpPr>
            <p:spPr>
              <a:xfrm>
                <a:off x="684212" y="685800"/>
                <a:ext cx="8534400" cy="4170285"/>
              </a:xfrm>
            </p:spPr>
            <p:txBody>
              <a:bodyPr>
                <a:normAutofit fontScale="77500" lnSpcReduction="20000"/>
              </a:bodyPr>
              <a:lstStyle/>
              <a:p>
                <a:pPr marL="0" indent="0">
                  <a:buNone/>
                </a:pPr>
                <a:r>
                  <a:rPr lang="de-DE" dirty="0"/>
                  <a:t>Wir wollen die Kontraktionszahl für das allgemeine Newton-Verfahren „ausrechnen“. Dazu müssen wir die Ableitung von der Iterationsfunktion bilden (nach der Summen- und Quotientenregel):</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t>f‘‘ ist die Ableitung von f‘ … die sogenannte „zweite Ableitung“ von f. </a:t>
                </a:r>
              </a:p>
              <a:p>
                <a:pPr marL="0" indent="0">
                  <a:buNone/>
                </a:pPr>
                <a:r>
                  <a:rPr lang="de-DE" dirty="0"/>
                  <a:t>Gesucht ist ein Fixpunkt von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Jeder Fixpunkt von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ist aber eine Nullstelle von f. Und damit ist jeder Fixpunkt von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auch (wegen der obigen Rechnung) eine Nullstelle von </a:t>
                </a:r>
                <a14:m>
                  <m:oMath xmlns:m="http://schemas.openxmlformats.org/officeDocument/2006/math">
                    <m:r>
                      <a:rPr lang="de-DE" i="1">
                        <a:latin typeface="Cambria Math" panose="02040503050406030204" pitchFamily="18" charset="0"/>
                        <a:ea typeface="Cambria Math" panose="02040503050406030204" pitchFamily="18" charset="0"/>
                      </a:rPr>
                      <m:t>𝜙</m:t>
                    </m:r>
                    <m:r>
                      <a:rPr lang="de-DE" b="0" i="1" smtClean="0">
                        <a:latin typeface="Cambria Math" panose="02040503050406030204" pitchFamily="18" charset="0"/>
                        <a:ea typeface="Cambria Math" panose="02040503050406030204" pitchFamily="18" charset="0"/>
                      </a:rPr>
                      <m:t>′</m:t>
                    </m:r>
                  </m:oMath>
                </a14:m>
                <a:r>
                  <a:rPr lang="de-DE" dirty="0"/>
                  <a:t>. D.h. in der Nähe der gesuchten Lösung ist die Steigung von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nahe bei Null. Und daher auch die Kontraktionszahl nahe bei Null… und daher konvergiert das Newton-Verfahren (und das Babylonische Wurzelziehen) so wahnsinnig schnell. Schauen Sie sich die Folien der letzten Vorlesung noch einmal an, um zu verstehen dass eine geringe Steigung von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eine schnelle Konvergenz bedeutet. </a:t>
                </a:r>
              </a:p>
            </p:txBody>
          </p:sp>
        </mc:Choice>
        <mc:Fallback>
          <p:sp>
            <p:nvSpPr>
              <p:cNvPr id="3" name="Inhaltsplatzhalter 2">
                <a:extLst>
                  <a:ext uri="{FF2B5EF4-FFF2-40B4-BE49-F238E27FC236}">
                    <a16:creationId xmlns:a16="http://schemas.microsoft.com/office/drawing/2014/main" id="{2FCFF57B-3C1B-43CD-92D6-CEF39C882AD3}"/>
                  </a:ext>
                </a:extLst>
              </p:cNvPr>
              <p:cNvSpPr>
                <a:spLocks noGrp="1" noRot="1" noChangeAspect="1" noMove="1" noResize="1" noEditPoints="1" noAdjustHandles="1" noChangeArrowheads="1" noChangeShapeType="1" noTextEdit="1"/>
              </p:cNvSpPr>
              <p:nvPr>
                <p:ph idx="1"/>
              </p:nvPr>
            </p:nvSpPr>
            <p:spPr>
              <a:xfrm>
                <a:off x="684212" y="685800"/>
                <a:ext cx="8534400" cy="4170285"/>
              </a:xfrm>
              <a:blipFill>
                <a:blip r:embed="rId2"/>
                <a:stretch>
                  <a:fillRect l="-357"/>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4" name="Textfeld 3">
                <a:extLst>
                  <a:ext uri="{FF2B5EF4-FFF2-40B4-BE49-F238E27FC236}">
                    <a16:creationId xmlns:a16="http://schemas.microsoft.com/office/drawing/2014/main" id="{232559CA-2025-4A94-83F3-4CEA45AD4B5E}"/>
                  </a:ext>
                </a:extLst>
              </p:cNvPr>
              <p:cNvSpPr txBox="1"/>
              <p:nvPr/>
            </p:nvSpPr>
            <p:spPr>
              <a:xfrm>
                <a:off x="1002574" y="1816963"/>
                <a:ext cx="8021811" cy="82606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i="1" smtClean="0">
                              <a:latin typeface="Cambria Math" panose="02040503050406030204" pitchFamily="18" charset="0"/>
                              <a:ea typeface="Cambria Math" panose="02040503050406030204" pitchFamily="18" charset="0"/>
                            </a:rPr>
                            <m:t>𝜙</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den>
                              </m:f>
                            </m:e>
                          </m:d>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=1−</m:t>
                      </m:r>
                      <m:f>
                        <m:fPr>
                          <m:ctrlPr>
                            <a:rPr lang="de-DE" b="0" i="1" smtClean="0">
                              <a:latin typeface="Cambria Math" panose="02040503050406030204" pitchFamily="18" charset="0"/>
                              <a:ea typeface="Cambria Math" panose="02040503050406030204" pitchFamily="18" charset="0"/>
                            </a:rPr>
                          </m:ctrlPr>
                        </m:fPr>
                        <m:nu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num>
                        <m:den>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e>
                            <m:sup>
                              <m:r>
                                <a:rPr lang="de-DE" b="0" i="1" smtClean="0">
                                  <a:latin typeface="Cambria Math" panose="02040503050406030204" pitchFamily="18" charset="0"/>
                                  <a:ea typeface="Cambria Math" panose="02040503050406030204" pitchFamily="18" charset="0"/>
                                </a:rPr>
                                <m:t>2</m:t>
                              </m:r>
                            </m:sup>
                          </m:sSup>
                        </m:den>
                      </m:f>
                      <m:r>
                        <a:rPr lang="de-DE" b="0" i="1" smtClean="0">
                          <a:latin typeface="Cambria Math" panose="02040503050406030204" pitchFamily="18" charset="0"/>
                          <a:ea typeface="Cambria Math" panose="02040503050406030204" pitchFamily="18" charset="0"/>
                        </a:rPr>
                        <m:t>=1−1+</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up>
                          </m:sSup>
                        </m:num>
                        <m:den>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𝑓</m:t>
                                      </m:r>
                                    </m:e>
                                    <m:sup>
                                      <m:r>
                                        <a:rPr lang="de-DE" b="0" i="1" smtClean="0">
                                          <a:latin typeface="Cambria Math" panose="02040503050406030204" pitchFamily="18" charset="0"/>
                                          <a:ea typeface="Cambria Math" panose="02040503050406030204" pitchFamily="18" charset="0"/>
                                        </a:rPr>
                                        <m:t>′</m:t>
                                      </m:r>
                                    </m:sup>
                                  </m:sSup>
                                </m:e>
                              </m:d>
                            </m:e>
                            <m:sup>
                              <m:r>
                                <a:rPr lang="de-DE" b="0" i="1" smtClean="0">
                                  <a:latin typeface="Cambria Math" panose="02040503050406030204" pitchFamily="18" charset="0"/>
                                  <a:ea typeface="Cambria Math" panose="02040503050406030204" pitchFamily="18" charset="0"/>
                                </a:rPr>
                                <m:t>2</m:t>
                              </m:r>
                            </m:sup>
                          </m:sSup>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𝑓</m:t>
                          </m:r>
                          <m:r>
                            <a:rPr lang="de-DE"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num>
                        <m:den>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e>
                              </m:d>
                            </m:e>
                            <m:sup>
                              <m:r>
                                <a:rPr lang="de-DE" i="1">
                                  <a:latin typeface="Cambria Math" panose="02040503050406030204" pitchFamily="18" charset="0"/>
                                  <a:ea typeface="Cambria Math" panose="02040503050406030204" pitchFamily="18" charset="0"/>
                                </a:rPr>
                                <m:t>2</m:t>
                              </m:r>
                            </m:sup>
                          </m:sSup>
                        </m:den>
                      </m:f>
                    </m:oMath>
                  </m:oMathPara>
                </a14:m>
                <a:endParaRPr lang="de-DE" dirty="0"/>
              </a:p>
            </p:txBody>
          </p:sp>
        </mc:Choice>
        <mc:Fallback>
          <p:sp>
            <p:nvSpPr>
              <p:cNvPr id="4" name="Textfeld 3">
                <a:extLst>
                  <a:ext uri="{FF2B5EF4-FFF2-40B4-BE49-F238E27FC236}">
                    <a16:creationId xmlns:a16="http://schemas.microsoft.com/office/drawing/2014/main" id="{232559CA-2025-4A94-83F3-4CEA45AD4B5E}"/>
                  </a:ext>
                </a:extLst>
              </p:cNvPr>
              <p:cNvSpPr txBox="1">
                <a:spLocks noRot="1" noChangeAspect="1" noMove="1" noResize="1" noEditPoints="1" noAdjustHandles="1" noChangeArrowheads="1" noChangeShapeType="1" noTextEdit="1"/>
              </p:cNvSpPr>
              <p:nvPr/>
            </p:nvSpPr>
            <p:spPr>
              <a:xfrm>
                <a:off x="1002574" y="1816963"/>
                <a:ext cx="8021811" cy="826060"/>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525261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Motivation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526000"/>
                <a:ext cx="8534400" cy="3615267"/>
              </a:xfrm>
            </p:spPr>
            <p:txBody>
              <a:bodyPr/>
              <a:lstStyle/>
              <a:p>
                <a:pPr marL="0" indent="0">
                  <a:buNone/>
                </a:pPr>
                <a:r>
                  <a:rPr lang="de-DE" dirty="0"/>
                  <a:t>Aufgabe: Bestimmen Sie eine Lösung der Gleichung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r>
                      <a:rPr lang="de-DE" b="0" i="1" smtClean="0">
                        <a:latin typeface="Cambria Math" panose="02040503050406030204" pitchFamily="18" charset="0"/>
                      </a:rPr>
                      <m:t>=4</m:t>
                    </m:r>
                    <m:r>
                      <a:rPr lang="de-DE" b="0" i="0"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a:t>
                </a:r>
              </a:p>
              <a:p>
                <a:pPr marL="0" indent="0">
                  <a:buNone/>
                </a:pPr>
                <a:endParaRPr lang="de-DE" dirty="0"/>
              </a:p>
              <a:p>
                <a:pPr marL="0" indent="0">
                  <a:buNone/>
                </a:pPr>
                <a:r>
                  <a:rPr lang="de-DE" dirty="0"/>
                  <a:t>Mit meinem „Taschenrechner“ (octave-online.net) konnte ich in wenigen Schritten eine mögliche Lösung finden:</a:t>
                </a:r>
              </a:p>
              <a:p>
                <a:pPr marL="0" indent="0">
                  <a:buNone/>
                </a:pPr>
                <a14:m>
                  <m:oMathPara xmlns:m="http://schemas.openxmlformats.org/officeDocument/2006/math">
                    <m:oMathParaPr>
                      <m:jc m:val="left"/>
                    </m:oMathParaPr>
                    <m:oMath xmlns:m="http://schemas.openxmlformats.org/officeDocument/2006/math">
                      <m:r>
                        <a:rPr lang="de-DE" b="0" i="1" dirty="0" smtClean="0">
                          <a:latin typeface="Cambria Math" panose="02040503050406030204" pitchFamily="18" charset="0"/>
                        </a:rPr>
                        <m:t>𝑥</m:t>
                      </m:r>
                      <m:r>
                        <a:rPr lang="de-DE" b="0" i="1" dirty="0" smtClean="0">
                          <a:latin typeface="Cambria Math" panose="02040503050406030204" pitchFamily="18" charset="0"/>
                        </a:rPr>
                        <m:t>=1,364958433733097…</m:t>
                      </m:r>
                    </m:oMath>
                  </m:oMathPara>
                </a14:m>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526000"/>
                <a:ext cx="8534400" cy="3615267"/>
              </a:xfrm>
              <a:blipFill>
                <a:blip r:embed="rId2"/>
                <a:stretch>
                  <a:fillRect l="-714"/>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37AD397E-C722-469D-89A8-929391D0ED3D}"/>
              </a:ext>
            </a:extLst>
          </p:cNvPr>
          <p:cNvPicPr>
            <a:picLocks noChangeAspect="1"/>
          </p:cNvPicPr>
          <p:nvPr/>
        </p:nvPicPr>
        <p:blipFill>
          <a:blip r:embed="rId3"/>
          <a:stretch>
            <a:fillRect/>
          </a:stretch>
        </p:blipFill>
        <p:spPr>
          <a:xfrm>
            <a:off x="4820575" y="3285731"/>
            <a:ext cx="4296330" cy="3328688"/>
          </a:xfrm>
          <a:prstGeom prst="rect">
            <a:avLst/>
          </a:prstGeom>
        </p:spPr>
      </p:pic>
      <p:cxnSp>
        <p:nvCxnSpPr>
          <p:cNvPr id="6" name="Gerade Verbindung mit Pfeil 5">
            <a:extLst>
              <a:ext uri="{FF2B5EF4-FFF2-40B4-BE49-F238E27FC236}">
                <a16:creationId xmlns:a16="http://schemas.microsoft.com/office/drawing/2014/main" id="{34C077C6-0123-4900-9AE6-262DF4AC4950}"/>
              </a:ext>
            </a:extLst>
          </p:cNvPr>
          <p:cNvCxnSpPr>
            <a:cxnSpLocks/>
            <a:stCxn id="9" idx="1"/>
          </p:cNvCxnSpPr>
          <p:nvPr/>
        </p:nvCxnSpPr>
        <p:spPr>
          <a:xfrm flipH="1">
            <a:off x="6653583" y="3642090"/>
            <a:ext cx="2740558" cy="2520983"/>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8625BA81-128A-41C0-9991-AD543964F44E}"/>
                  </a:ext>
                </a:extLst>
              </p:cNvPr>
              <p:cNvSpPr txBox="1"/>
              <p:nvPr/>
            </p:nvSpPr>
            <p:spPr>
              <a:xfrm>
                <a:off x="9394141" y="3180425"/>
                <a:ext cx="2598788" cy="923330"/>
              </a:xfrm>
              <a:prstGeom prst="rect">
                <a:avLst/>
              </a:prstGeom>
              <a:noFill/>
            </p:spPr>
            <p:txBody>
              <a:bodyPr wrap="none" rtlCol="0">
                <a:spAutoFit/>
              </a:bodyPr>
              <a:lstStyle/>
              <a:p>
                <a:r>
                  <a:rPr lang="de-DE" dirty="0"/>
                  <a:t>Eine Fixpunktiteration!</a:t>
                </a:r>
              </a:p>
              <a:p>
                <a:r>
                  <a:rPr lang="de-DE" dirty="0"/>
                  <a:t>Aber wie komme </a:t>
                </a:r>
              </a:p>
              <a:p>
                <a:r>
                  <a:rPr lang="de-DE" dirty="0"/>
                  <a:t>ich zu diesem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a:t>
                </a:r>
              </a:p>
            </p:txBody>
          </p:sp>
        </mc:Choice>
        <mc:Fallback xmlns="">
          <p:sp>
            <p:nvSpPr>
              <p:cNvPr id="9" name="Textfeld 8">
                <a:extLst>
                  <a:ext uri="{FF2B5EF4-FFF2-40B4-BE49-F238E27FC236}">
                    <a16:creationId xmlns:a16="http://schemas.microsoft.com/office/drawing/2014/main" id="{8625BA81-128A-41C0-9991-AD543964F44E}"/>
                  </a:ext>
                </a:extLst>
              </p:cNvPr>
              <p:cNvSpPr txBox="1">
                <a:spLocks noRot="1" noChangeAspect="1" noMove="1" noResize="1" noEditPoints="1" noAdjustHandles="1" noChangeArrowheads="1" noChangeShapeType="1" noTextEdit="1"/>
              </p:cNvSpPr>
              <p:nvPr/>
            </p:nvSpPr>
            <p:spPr>
              <a:xfrm>
                <a:off x="9394141" y="3180425"/>
                <a:ext cx="2598788" cy="923330"/>
              </a:xfrm>
              <a:prstGeom prst="rect">
                <a:avLst/>
              </a:prstGeom>
              <a:blipFill>
                <a:blip r:embed="rId4"/>
                <a:stretch>
                  <a:fillRect l="-1878" t="-3974" r="-1878" b="-9934"/>
                </a:stretch>
              </a:blipFill>
            </p:spPr>
            <p:txBody>
              <a:bodyPr/>
              <a:lstStyle/>
              <a:p>
                <a:r>
                  <a:rPr lang="de-DE">
                    <a:noFill/>
                  </a:rPr>
                  <a:t> </a:t>
                </a:r>
              </a:p>
            </p:txBody>
          </p:sp>
        </mc:Fallback>
      </mc:AlternateContent>
      <p:cxnSp>
        <p:nvCxnSpPr>
          <p:cNvPr id="8" name="Gerade Verbindung mit Pfeil 7">
            <a:extLst>
              <a:ext uri="{FF2B5EF4-FFF2-40B4-BE49-F238E27FC236}">
                <a16:creationId xmlns:a16="http://schemas.microsoft.com/office/drawing/2014/main" id="{78081473-4FC0-4905-BE82-7F06151FEDB4}"/>
              </a:ext>
            </a:extLst>
          </p:cNvPr>
          <p:cNvCxnSpPr>
            <a:cxnSpLocks/>
            <a:stCxn id="9" idx="1"/>
          </p:cNvCxnSpPr>
          <p:nvPr/>
        </p:nvCxnSpPr>
        <p:spPr>
          <a:xfrm flipH="1">
            <a:off x="6653583" y="3642090"/>
            <a:ext cx="2740558" cy="2765477"/>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hteck 10">
            <a:extLst>
              <a:ext uri="{FF2B5EF4-FFF2-40B4-BE49-F238E27FC236}">
                <a16:creationId xmlns:a16="http://schemas.microsoft.com/office/drawing/2014/main" id="{B425361C-6330-494B-AB10-C153AE11B222}"/>
              </a:ext>
            </a:extLst>
          </p:cNvPr>
          <p:cNvSpPr/>
          <p:nvPr/>
        </p:nvSpPr>
        <p:spPr>
          <a:xfrm>
            <a:off x="5317724" y="6098959"/>
            <a:ext cx="1234152" cy="5154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9C8EDE36-BACA-463D-B96C-0472528F851A}"/>
                  </a:ext>
                </a:extLst>
              </p:cNvPr>
              <p:cNvSpPr txBox="1"/>
              <p:nvPr/>
            </p:nvSpPr>
            <p:spPr>
              <a:xfrm>
                <a:off x="9394141" y="2502408"/>
                <a:ext cx="2595519" cy="5824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𝑥</m:t>
                              </m:r>
                            </m:sup>
                          </m:sSup>
                          <m:r>
                            <a:rPr lang="de-DE" b="0" i="1" smtClean="0">
                              <a:latin typeface="Cambria Math" panose="02040503050406030204" pitchFamily="18" charset="0"/>
                              <a:ea typeface="Cambria Math" panose="02040503050406030204" pitchFamily="18" charset="0"/>
                            </a:rPr>
                            <m:t>−4</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sin</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𝑥</m:t>
                              </m:r>
                            </m:sup>
                          </m:sSup>
                          <m:r>
                            <a:rPr lang="de-DE" b="0" i="1" smtClean="0">
                              <a:latin typeface="Cambria Math" panose="02040503050406030204" pitchFamily="18" charset="0"/>
                              <a:ea typeface="Cambria Math" panose="02040503050406030204" pitchFamily="18" charset="0"/>
                            </a:rPr>
                            <m:t>−4 </m:t>
                          </m:r>
                          <m:r>
                            <m:rPr>
                              <m:sty m:val="p"/>
                            </m:rPr>
                            <a:rPr lang="de-DE" b="0" i="0" smtClean="0">
                              <a:latin typeface="Cambria Math" panose="02040503050406030204" pitchFamily="18" charset="0"/>
                              <a:ea typeface="Cambria Math" panose="02040503050406030204" pitchFamily="18" charset="0"/>
                            </a:rPr>
                            <m:t>cos</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den>
                      </m:f>
                    </m:oMath>
                  </m:oMathPara>
                </a14:m>
                <a:endParaRPr lang="de-DE" dirty="0"/>
              </a:p>
            </p:txBody>
          </p:sp>
        </mc:Choice>
        <mc:Fallback xmlns="">
          <p:sp>
            <p:nvSpPr>
              <p:cNvPr id="5" name="Textfeld 4">
                <a:extLst>
                  <a:ext uri="{FF2B5EF4-FFF2-40B4-BE49-F238E27FC236}">
                    <a16:creationId xmlns:a16="http://schemas.microsoft.com/office/drawing/2014/main" id="{9C8EDE36-BACA-463D-B96C-0472528F851A}"/>
                  </a:ext>
                </a:extLst>
              </p:cNvPr>
              <p:cNvSpPr txBox="1">
                <a:spLocks noRot="1" noChangeAspect="1" noMove="1" noResize="1" noEditPoints="1" noAdjustHandles="1" noChangeArrowheads="1" noChangeShapeType="1" noTextEdit="1"/>
              </p:cNvSpPr>
              <p:nvPr/>
            </p:nvSpPr>
            <p:spPr>
              <a:xfrm>
                <a:off x="9394141" y="2502408"/>
                <a:ext cx="2595519" cy="582404"/>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24136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Motivation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a:xfrm>
                <a:off x="684212" y="479265"/>
                <a:ext cx="9720417" cy="3615267"/>
              </a:xfrm>
            </p:spPr>
            <p:txBody>
              <a:bodyPr/>
              <a:lstStyle/>
              <a:p>
                <a:pPr marL="0" indent="0">
                  <a:buNone/>
                </a:pPr>
                <a:r>
                  <a:rPr lang="de-DE" dirty="0"/>
                  <a:t>Es wird in dieser Vorlesung um das Lösen von Gleichungen gehen, in denen nur eine einzelne „Unbekannte“ x auftaucht. </a:t>
                </a:r>
              </a:p>
              <a:p>
                <a:pPr marL="0" indent="0">
                  <a:buNone/>
                </a:pPr>
                <a:r>
                  <a:rPr lang="de-DE" dirty="0"/>
                  <a:t>Äquivalent: Es geht um das Finden von Nullstellen von Funktionen f(x). </a:t>
                </a:r>
              </a:p>
              <a:p>
                <a:pPr marL="0" indent="0">
                  <a:buNone/>
                </a:pPr>
                <a:r>
                  <a:rPr lang="de-DE" dirty="0"/>
                  <a:t>In unserem einleitenden Beispiel suchten wir die Nullstellen von der Funktion:</a:t>
                </a:r>
              </a:p>
              <a:p>
                <a:pPr marL="0" indent="0">
                  <a:buNone/>
                </a:pP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m:t>
                    </m:r>
                    <m:sSup>
                      <m:sSupPr>
                        <m:ctrlPr>
                          <a:rPr lang="de-DE"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𝑥</m:t>
                        </m:r>
                      </m:sup>
                    </m:sSup>
                    <m:r>
                      <a:rPr lang="de-DE" b="0" i="1" smtClean="0">
                        <a:latin typeface="Cambria Math" panose="02040503050406030204" pitchFamily="18" charset="0"/>
                      </a:rPr>
                      <m:t>−4 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oMath>
                </a14:m>
                <a:r>
                  <a:rPr lang="de-DE" dirty="0"/>
                  <a:t> </a:t>
                </a:r>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xfrm>
                <a:off x="684212" y="479265"/>
                <a:ext cx="9720417" cy="3615267"/>
              </a:xfrm>
              <a:blipFill>
                <a:blip r:embed="rId2"/>
                <a:stretch>
                  <a:fillRect l="-627"/>
                </a:stretch>
              </a:blipFill>
            </p:spPr>
            <p:txBody>
              <a:bodyPr/>
              <a:lstStyle/>
              <a:p>
                <a:r>
                  <a:rPr lang="de-DE">
                    <a:noFill/>
                  </a:rPr>
                  <a:t> </a:t>
                </a:r>
              </a:p>
            </p:txBody>
          </p:sp>
        </mc:Fallback>
      </mc:AlternateContent>
      <p:pic>
        <p:nvPicPr>
          <p:cNvPr id="4" name="Grafik 3">
            <a:extLst>
              <a:ext uri="{FF2B5EF4-FFF2-40B4-BE49-F238E27FC236}">
                <a16:creationId xmlns:a16="http://schemas.microsoft.com/office/drawing/2014/main" id="{F0AB7DF4-3B86-44F5-9BB8-069E318042C0}"/>
              </a:ext>
            </a:extLst>
          </p:cNvPr>
          <p:cNvPicPr>
            <a:picLocks noChangeAspect="1"/>
          </p:cNvPicPr>
          <p:nvPr/>
        </p:nvPicPr>
        <p:blipFill>
          <a:blip r:embed="rId3"/>
          <a:stretch>
            <a:fillRect/>
          </a:stretch>
        </p:blipFill>
        <p:spPr>
          <a:xfrm>
            <a:off x="5189443" y="3302493"/>
            <a:ext cx="4473051" cy="3354788"/>
          </a:xfrm>
          <a:prstGeom prst="rect">
            <a:avLst/>
          </a:prstGeom>
        </p:spPr>
      </p:pic>
      <p:cxnSp>
        <p:nvCxnSpPr>
          <p:cNvPr id="6" name="Gerader Verbinder 5">
            <a:extLst>
              <a:ext uri="{FF2B5EF4-FFF2-40B4-BE49-F238E27FC236}">
                <a16:creationId xmlns:a16="http://schemas.microsoft.com/office/drawing/2014/main" id="{F40E9726-95A7-46FB-8628-B2249E9A33CF}"/>
              </a:ext>
            </a:extLst>
          </p:cNvPr>
          <p:cNvCxnSpPr/>
          <p:nvPr/>
        </p:nvCxnSpPr>
        <p:spPr>
          <a:xfrm>
            <a:off x="5486400" y="5788241"/>
            <a:ext cx="397719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224E9AF-406D-42D7-9A87-3C7964925D73}"/>
                  </a:ext>
                </a:extLst>
              </p:cNvPr>
              <p:cNvSpPr txBox="1"/>
              <p:nvPr/>
            </p:nvSpPr>
            <p:spPr>
              <a:xfrm>
                <a:off x="5859262" y="3850148"/>
                <a:ext cx="2627642" cy="646331"/>
              </a:xfrm>
              <a:prstGeom prst="rect">
                <a:avLst/>
              </a:prstGeom>
              <a:noFill/>
            </p:spPr>
            <p:txBody>
              <a:bodyPr wrap="none" rtlCol="0">
                <a:spAutoFit/>
              </a:bodyPr>
              <a:lstStyle/>
              <a:p>
                <a:r>
                  <a:rPr lang="de-DE" dirty="0">
                    <a:solidFill>
                      <a:schemeClr val="bg2"/>
                    </a:solidFill>
                  </a:rPr>
                  <a:t>Das ist die gefundene</a:t>
                </a:r>
              </a:p>
              <a:p>
                <a:r>
                  <a:rPr lang="de-DE" dirty="0">
                    <a:solidFill>
                      <a:schemeClr val="bg2"/>
                    </a:solidFill>
                  </a:rPr>
                  <a:t>Lösung </a:t>
                </a:r>
                <a14:m>
                  <m:oMath xmlns:m="http://schemas.openxmlformats.org/officeDocument/2006/math">
                    <m:r>
                      <m:rPr>
                        <m:sty m:val="p"/>
                      </m:rPr>
                      <a:rPr lang="de-DE" b="0" i="0" dirty="0" smtClean="0">
                        <a:solidFill>
                          <a:schemeClr val="bg2"/>
                        </a:solidFill>
                        <a:latin typeface="Cambria Math" panose="02040503050406030204" pitchFamily="18" charset="0"/>
                      </a:rPr>
                      <m:t>x</m:t>
                    </m:r>
                    <m:r>
                      <a:rPr lang="de-DE" b="0" i="0" dirty="0" smtClean="0">
                        <a:solidFill>
                          <a:schemeClr val="bg2"/>
                        </a:solidFill>
                        <a:latin typeface="Cambria Math" panose="02040503050406030204" pitchFamily="18" charset="0"/>
                      </a:rPr>
                      <m:t>=</m:t>
                    </m:r>
                    <m:r>
                      <a:rPr lang="de-DE" i="1" dirty="0">
                        <a:solidFill>
                          <a:schemeClr val="bg2"/>
                        </a:solidFill>
                        <a:latin typeface="Cambria Math" panose="02040503050406030204" pitchFamily="18" charset="0"/>
                      </a:rPr>
                      <m:t>1,364958</m:t>
                    </m:r>
                    <m:r>
                      <a:rPr lang="de-DE" b="0" i="1" dirty="0" smtClean="0">
                        <a:solidFill>
                          <a:schemeClr val="bg2"/>
                        </a:solidFill>
                        <a:latin typeface="Cambria Math" panose="02040503050406030204" pitchFamily="18" charset="0"/>
                      </a:rPr>
                      <m:t>…</m:t>
                    </m:r>
                  </m:oMath>
                </a14:m>
                <a:endParaRPr lang="de-DE" dirty="0">
                  <a:solidFill>
                    <a:schemeClr val="bg2"/>
                  </a:solidFill>
                </a:endParaRPr>
              </a:p>
            </p:txBody>
          </p:sp>
        </mc:Choice>
        <mc:Fallback xmlns="">
          <p:sp>
            <p:nvSpPr>
              <p:cNvPr id="7" name="Textfeld 6">
                <a:extLst>
                  <a:ext uri="{FF2B5EF4-FFF2-40B4-BE49-F238E27FC236}">
                    <a16:creationId xmlns:a16="http://schemas.microsoft.com/office/drawing/2014/main" id="{6224E9AF-406D-42D7-9A87-3C7964925D73}"/>
                  </a:ext>
                </a:extLst>
              </p:cNvPr>
              <p:cNvSpPr txBox="1">
                <a:spLocks noRot="1" noChangeAspect="1" noMove="1" noResize="1" noEditPoints="1" noAdjustHandles="1" noChangeArrowheads="1" noChangeShapeType="1" noTextEdit="1"/>
              </p:cNvSpPr>
              <p:nvPr/>
            </p:nvSpPr>
            <p:spPr>
              <a:xfrm>
                <a:off x="5859262" y="3850148"/>
                <a:ext cx="2627642" cy="646331"/>
              </a:xfrm>
              <a:prstGeom prst="rect">
                <a:avLst/>
              </a:prstGeom>
              <a:blipFill>
                <a:blip r:embed="rId4"/>
                <a:stretch>
                  <a:fillRect l="-1856" t="-5660" r="-1856" b="-14151"/>
                </a:stretch>
              </a:blipFill>
            </p:spPr>
            <p:txBody>
              <a:bodyPr/>
              <a:lstStyle/>
              <a:p>
                <a:r>
                  <a:rPr lang="de-DE">
                    <a:noFill/>
                  </a:rPr>
                  <a:t> </a:t>
                </a:r>
              </a:p>
            </p:txBody>
          </p:sp>
        </mc:Fallback>
      </mc:AlternateContent>
      <p:cxnSp>
        <p:nvCxnSpPr>
          <p:cNvPr id="9" name="Gerade Verbindung mit Pfeil 8">
            <a:extLst>
              <a:ext uri="{FF2B5EF4-FFF2-40B4-BE49-F238E27FC236}">
                <a16:creationId xmlns:a16="http://schemas.microsoft.com/office/drawing/2014/main" id="{314EA79E-644F-4C46-889F-C0AC2A524851}"/>
              </a:ext>
            </a:extLst>
          </p:cNvPr>
          <p:cNvCxnSpPr>
            <a:cxnSpLocks/>
          </p:cNvCxnSpPr>
          <p:nvPr/>
        </p:nvCxnSpPr>
        <p:spPr>
          <a:xfrm>
            <a:off x="7350711" y="4496479"/>
            <a:ext cx="852256" cy="1291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hteck 9">
                <a:extLst>
                  <a:ext uri="{FF2B5EF4-FFF2-40B4-BE49-F238E27FC236}">
                    <a16:creationId xmlns:a16="http://schemas.microsoft.com/office/drawing/2014/main" id="{81588329-21B9-46C5-84C9-8F66666BF014}"/>
                  </a:ext>
                </a:extLst>
              </p:cNvPr>
              <p:cNvSpPr/>
              <p:nvPr/>
            </p:nvSpPr>
            <p:spPr>
              <a:xfrm rot="16200000">
                <a:off x="4203034" y="4646733"/>
                <a:ext cx="1563505" cy="369332"/>
              </a:xfrm>
              <a:prstGeom prst="rect">
                <a:avLst/>
              </a:prstGeom>
            </p:spPr>
            <p:txBody>
              <a:bodyPr wrap="none">
                <a:spAutoFit/>
              </a:bodyPr>
              <a:lstStyle/>
              <a:p>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𝑒</m:t>
                        </m:r>
                      </m:e>
                      <m:sup>
                        <m:r>
                          <a:rPr lang="de-DE" i="1">
                            <a:latin typeface="Cambria Math" panose="02040503050406030204" pitchFamily="18" charset="0"/>
                          </a:rPr>
                          <m:t>𝑥</m:t>
                        </m:r>
                      </m:sup>
                    </m:sSup>
                    <m:r>
                      <a:rPr lang="de-DE" i="1">
                        <a:latin typeface="Cambria Math" panose="02040503050406030204" pitchFamily="18" charset="0"/>
                      </a:rPr>
                      <m:t>−4 </m:t>
                    </m:r>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oMath>
                </a14:m>
                <a:r>
                  <a:rPr lang="de-DE" dirty="0"/>
                  <a:t> </a:t>
                </a:r>
              </a:p>
            </p:txBody>
          </p:sp>
        </mc:Choice>
        <mc:Fallback xmlns="">
          <p:sp>
            <p:nvSpPr>
              <p:cNvPr id="10" name="Rechteck 9">
                <a:extLst>
                  <a:ext uri="{FF2B5EF4-FFF2-40B4-BE49-F238E27FC236}">
                    <a16:creationId xmlns:a16="http://schemas.microsoft.com/office/drawing/2014/main" id="{81588329-21B9-46C5-84C9-8F66666BF014}"/>
                  </a:ext>
                </a:extLst>
              </p:cNvPr>
              <p:cNvSpPr>
                <a:spLocks noRot="1" noChangeAspect="1" noMove="1" noResize="1" noEditPoints="1" noAdjustHandles="1" noChangeArrowheads="1" noChangeShapeType="1" noTextEdit="1"/>
              </p:cNvSpPr>
              <p:nvPr/>
            </p:nvSpPr>
            <p:spPr>
              <a:xfrm rot="16200000">
                <a:off x="4203034" y="4646733"/>
                <a:ext cx="1563505" cy="369332"/>
              </a:xfrm>
              <a:prstGeom prst="rect">
                <a:avLst/>
              </a:prstGeom>
              <a:blipFill>
                <a:blip r:embed="rId5"/>
                <a:stretch>
                  <a:fillRect r="-16393"/>
                </a:stretch>
              </a:blipFill>
            </p:spPr>
            <p:txBody>
              <a:bodyPr/>
              <a:lstStyle/>
              <a:p>
                <a:r>
                  <a:rPr lang="de-DE">
                    <a:noFill/>
                  </a:rPr>
                  <a:t> </a:t>
                </a:r>
              </a:p>
            </p:txBody>
          </p:sp>
        </mc:Fallback>
      </mc:AlternateContent>
    </p:spTree>
    <p:extLst>
      <p:ext uri="{BB962C8B-B14F-4D97-AF65-F5344CB8AC3E}">
        <p14:creationId xmlns:p14="http://schemas.microsoft.com/office/powerpoint/2010/main" val="3214008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Newton-verfahren</a:t>
            </a:r>
          </a:p>
        </p:txBody>
      </p:sp>
      <p:pic>
        <p:nvPicPr>
          <p:cNvPr id="4" name="Grafik 3">
            <a:extLst>
              <a:ext uri="{FF2B5EF4-FFF2-40B4-BE49-F238E27FC236}">
                <a16:creationId xmlns:a16="http://schemas.microsoft.com/office/drawing/2014/main" id="{F0AB7DF4-3B86-44F5-9BB8-069E318042C0}"/>
              </a:ext>
            </a:extLst>
          </p:cNvPr>
          <p:cNvPicPr>
            <a:picLocks noChangeAspect="1"/>
          </p:cNvPicPr>
          <p:nvPr/>
        </p:nvPicPr>
        <p:blipFill>
          <a:blip r:embed="rId4"/>
          <a:stretch>
            <a:fillRect/>
          </a:stretch>
        </p:blipFill>
        <p:spPr>
          <a:xfrm>
            <a:off x="7034737" y="398104"/>
            <a:ext cx="4473051" cy="3354788"/>
          </a:xfrm>
          <a:prstGeom prst="rect">
            <a:avLst/>
          </a:prstGeom>
        </p:spPr>
      </p:pic>
      <p:sp>
        <p:nvSpPr>
          <p:cNvPr id="8" name="Inhaltsplatzhalter 7">
            <a:extLst>
              <a:ext uri="{FF2B5EF4-FFF2-40B4-BE49-F238E27FC236}">
                <a16:creationId xmlns:a16="http://schemas.microsoft.com/office/drawing/2014/main" id="{EC15ADA1-1D15-40D2-8D75-416AA9311D02}"/>
              </a:ext>
            </a:extLst>
          </p:cNvPr>
          <p:cNvSpPr>
            <a:spLocks noGrp="1"/>
          </p:cNvSpPr>
          <p:nvPr>
            <p:ph idx="1"/>
          </p:nvPr>
        </p:nvSpPr>
        <p:spPr/>
        <p:txBody>
          <a:bodyPr/>
          <a:lstStyle/>
          <a:p>
            <a:r>
              <a:rPr lang="de-DE" dirty="0"/>
              <a:t>Die Fixpunktiteration, die wir kennenlernen </a:t>
            </a:r>
            <a:br>
              <a:rPr lang="de-DE" dirty="0"/>
            </a:br>
            <a:r>
              <a:rPr lang="de-DE" dirty="0"/>
              <a:t>werden, heißt Newton-Verfahren.</a:t>
            </a:r>
            <a:br>
              <a:rPr lang="de-DE" dirty="0"/>
            </a:br>
            <a:r>
              <a:rPr lang="de-DE" dirty="0"/>
              <a:t>(Sir Isaac Newton lebte 1642-1726)</a:t>
            </a:r>
          </a:p>
          <a:p>
            <a:endParaRPr lang="de-DE" dirty="0"/>
          </a:p>
          <a:p>
            <a:r>
              <a:rPr lang="de-DE" dirty="0">
                <a:hlinkClick r:id="rId5"/>
              </a:rPr>
              <a:t>Newton-Verfahren (YouTube)</a:t>
            </a:r>
            <a:endParaRPr lang="de-DE" dirty="0"/>
          </a:p>
          <a:p>
            <a:r>
              <a:rPr lang="de-DE" dirty="0">
                <a:hlinkClick r:id="rId6"/>
              </a:rPr>
              <a:t>Newton-Verfahren (GeoGebra)</a:t>
            </a:r>
            <a:endParaRPr lang="de-DE" dirty="0"/>
          </a:p>
        </p:txBody>
      </p:sp>
      <p:cxnSp>
        <p:nvCxnSpPr>
          <p:cNvPr id="12" name="Gerader Verbinder 11">
            <a:extLst>
              <a:ext uri="{FF2B5EF4-FFF2-40B4-BE49-F238E27FC236}">
                <a16:creationId xmlns:a16="http://schemas.microsoft.com/office/drawing/2014/main" id="{A3565F9F-D10D-4654-AB2D-129702CBF42C}"/>
              </a:ext>
            </a:extLst>
          </p:cNvPr>
          <p:cNvCxnSpPr/>
          <p:nvPr/>
        </p:nvCxnSpPr>
        <p:spPr>
          <a:xfrm>
            <a:off x="7332955" y="2876365"/>
            <a:ext cx="3968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3554D617-8134-4720-9928-622560F1C637}"/>
              </a:ext>
            </a:extLst>
          </p:cNvPr>
          <p:cNvCxnSpPr>
            <a:cxnSpLocks/>
          </p:cNvCxnSpPr>
          <p:nvPr/>
        </p:nvCxnSpPr>
        <p:spPr>
          <a:xfrm flipV="1">
            <a:off x="10830757" y="1784412"/>
            <a:ext cx="0" cy="1091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D77CEB9B-AB31-403C-BB86-943EA1321209}"/>
              </a:ext>
            </a:extLst>
          </p:cNvPr>
          <p:cNvCxnSpPr>
            <a:cxnSpLocks/>
          </p:cNvCxnSpPr>
          <p:nvPr/>
        </p:nvCxnSpPr>
        <p:spPr>
          <a:xfrm flipH="1">
            <a:off x="9889725" y="923278"/>
            <a:ext cx="1411549" cy="2505722"/>
          </a:xfrm>
          <a:prstGeom prst="line">
            <a:avLst/>
          </a:prstGeom>
        </p:spPr>
        <p:style>
          <a:lnRef idx="3">
            <a:schemeClr val="accent1"/>
          </a:lnRef>
          <a:fillRef idx="0">
            <a:schemeClr val="accent1"/>
          </a:fillRef>
          <a:effectRef idx="2">
            <a:schemeClr val="accent1"/>
          </a:effectRef>
          <a:fontRef idx="minor">
            <a:schemeClr val="tx1"/>
          </a:fontRef>
        </p:style>
      </p:cxnSp>
      <p:sp>
        <p:nvSpPr>
          <p:cNvPr id="21" name="Ellipse 20">
            <a:extLst>
              <a:ext uri="{FF2B5EF4-FFF2-40B4-BE49-F238E27FC236}">
                <a16:creationId xmlns:a16="http://schemas.microsoft.com/office/drawing/2014/main" id="{BE7B920F-1C89-4042-9466-FD4D205676CD}"/>
              </a:ext>
            </a:extLst>
          </p:cNvPr>
          <p:cNvSpPr/>
          <p:nvPr/>
        </p:nvSpPr>
        <p:spPr>
          <a:xfrm>
            <a:off x="10818685" y="2865201"/>
            <a:ext cx="34350" cy="50291"/>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C3691B82-1169-4A05-BC60-C41A5ED8E9CF}"/>
              </a:ext>
            </a:extLst>
          </p:cNvPr>
          <p:cNvSpPr/>
          <p:nvPr/>
        </p:nvSpPr>
        <p:spPr>
          <a:xfrm>
            <a:off x="10180973" y="2848924"/>
            <a:ext cx="34350" cy="502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5DF9EFE4-7C65-4785-BFB9-1649A2B2A1BE}"/>
              </a:ext>
            </a:extLst>
          </p:cNvPr>
          <p:cNvSpPr/>
          <p:nvPr/>
        </p:nvSpPr>
        <p:spPr>
          <a:xfrm>
            <a:off x="10801399" y="1722940"/>
            <a:ext cx="51636" cy="7773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28B0576F-F895-4FA2-B23E-C1CAE1EBF7C7}"/>
              </a:ext>
            </a:extLst>
          </p:cNvPr>
          <p:cNvSpPr txBox="1"/>
          <p:nvPr/>
        </p:nvSpPr>
        <p:spPr>
          <a:xfrm>
            <a:off x="10641599" y="2938507"/>
            <a:ext cx="409086" cy="230832"/>
          </a:xfrm>
          <a:prstGeom prst="rect">
            <a:avLst/>
          </a:prstGeom>
          <a:noFill/>
        </p:spPr>
        <p:txBody>
          <a:bodyPr wrap="none" rtlCol="0">
            <a:spAutoFit/>
          </a:bodyPr>
          <a:lstStyle/>
          <a:p>
            <a:r>
              <a:rPr lang="de-DE" sz="900" dirty="0">
                <a:solidFill>
                  <a:schemeClr val="bg2"/>
                </a:solidFill>
              </a:rPr>
              <a:t>1.75</a:t>
            </a:r>
          </a:p>
        </p:txBody>
      </p:sp>
      <p:pic>
        <p:nvPicPr>
          <p:cNvPr id="25" name="Newton">
            <a:hlinkClick r:id="" action="ppaction://media"/>
            <a:extLst>
              <a:ext uri="{FF2B5EF4-FFF2-40B4-BE49-F238E27FC236}">
                <a16:creationId xmlns:a16="http://schemas.microsoft.com/office/drawing/2014/main" id="{C19B097E-BBF7-45E9-B262-40F4AC2F98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8394" y="1168777"/>
            <a:ext cx="487363" cy="487363"/>
          </a:xfrm>
          <a:prstGeom prst="rect">
            <a:avLst/>
          </a:prstGeom>
        </p:spPr>
      </p:pic>
    </p:spTree>
    <p:extLst>
      <p:ext uri="{BB962C8B-B14F-4D97-AF65-F5344CB8AC3E}">
        <p14:creationId xmlns:p14="http://schemas.microsoft.com/office/powerpoint/2010/main" val="27842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9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Was ist f‘ ?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normAutofit/>
              </a:bodyPr>
              <a:lstStyle/>
              <a:p>
                <a:pPr marL="0" indent="0">
                  <a:buNone/>
                </a:pPr>
                <a:r>
                  <a:rPr lang="de-DE" dirty="0"/>
                  <a:t>Für zwei verschiedene reelle Zahlen </a:t>
                </a:r>
                <a14:m>
                  <m:oMath xmlns:m="http://schemas.openxmlformats.org/officeDocument/2006/math">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 </m:t>
                        </m:r>
                        <m:r>
                          <a:rPr lang="de-DE" i="1">
                            <a:latin typeface="Cambria Math" panose="02040503050406030204" pitchFamily="18" charset="0"/>
                          </a:rPr>
                          <m:t>𝑥</m:t>
                        </m:r>
                      </m:e>
                      <m:sub>
                        <m:r>
                          <a:rPr lang="de-DE" i="1">
                            <a:latin typeface="Cambria Math" panose="02040503050406030204" pitchFamily="18" charset="0"/>
                          </a:rPr>
                          <m:t>1</m:t>
                        </m:r>
                      </m:sub>
                    </m:sSub>
                  </m:oMath>
                </a14:m>
                <a:r>
                  <a:rPr lang="de-DE" dirty="0"/>
                  <a:t> und eine Funktion f gilt: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oMath>
                    <m:oMath xmlns:m="http://schemas.openxmlformats.org/officeDocument/2006/math">
                      <m:r>
                        <a:rPr lang="de-DE" b="0" i="1" smtClean="0">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num>
                        <m:den>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den>
                      </m:f>
                    </m:oMath>
                  </m:oMathPara>
                </a14:m>
                <a:br>
                  <a:rPr lang="de-DE" b="0" dirty="0">
                    <a:ea typeface="Cambria Math" panose="02040503050406030204" pitchFamily="18" charset="0"/>
                  </a:rPr>
                </a:br>
                <a:br>
                  <a:rPr lang="de-DE" dirty="0"/>
                </a:br>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0F5CFCAB-66FD-4709-AD66-8FCC94A8DB5A}"/>
                  </a:ext>
                </a:extLst>
              </p:cNvPr>
              <p:cNvSpPr/>
              <p:nvPr/>
            </p:nvSpPr>
            <p:spPr>
              <a:xfrm>
                <a:off x="4308630" y="3178126"/>
                <a:ext cx="6096000" cy="1477328"/>
              </a:xfrm>
              <a:prstGeom prst="rect">
                <a:avLst/>
              </a:prstGeom>
            </p:spPr>
            <p:txBody>
              <a:bodyPr>
                <a:spAutoFit/>
              </a:bodyPr>
              <a:lstStyle/>
              <a:p>
                <a:r>
                  <a:rPr lang="de-DE" dirty="0"/>
                  <a:t>Einfach mal nachrechnen… Den Term </a:t>
                </a:r>
                <a14:m>
                  <m:oMath xmlns:m="http://schemas.openxmlformats.org/officeDocument/2006/math">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m:t>
                    </m:r>
                  </m:oMath>
                </a14:m>
                <a:r>
                  <a:rPr lang="de-DE" dirty="0"/>
                  <a:t> kann man „wegkürzen“. Dann steht auf der einen Seite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oMath>
                </a14:m>
                <a:r>
                  <a:rPr lang="de-DE" dirty="0"/>
                  <a:t> und auf der anderen Seite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r>
                      <a:rPr lang="de-DE" i="1">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oMath>
                </a14:m>
                <a:r>
                  <a:rPr lang="de-DE" dirty="0"/>
                  <a:t> … also auch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oMath>
                </a14:m>
                <a:r>
                  <a:rPr lang="de-DE" dirty="0"/>
                  <a:t>.</a:t>
                </a:r>
              </a:p>
              <a:p>
                <a:endParaRPr lang="de-DE" dirty="0"/>
              </a:p>
            </p:txBody>
          </p:sp>
        </mc:Choice>
        <mc:Fallback xmlns="">
          <p:sp>
            <p:nvSpPr>
              <p:cNvPr id="4" name="Rechteck 3">
                <a:extLst>
                  <a:ext uri="{FF2B5EF4-FFF2-40B4-BE49-F238E27FC236}">
                    <a16:creationId xmlns:a16="http://schemas.microsoft.com/office/drawing/2014/main" id="{0F5CFCAB-66FD-4709-AD66-8FCC94A8DB5A}"/>
                  </a:ext>
                </a:extLst>
              </p:cNvPr>
              <p:cNvSpPr>
                <a:spLocks noRot="1" noChangeAspect="1" noMove="1" noResize="1" noEditPoints="1" noAdjustHandles="1" noChangeArrowheads="1" noChangeShapeType="1" noTextEdit="1"/>
              </p:cNvSpPr>
              <p:nvPr/>
            </p:nvSpPr>
            <p:spPr>
              <a:xfrm>
                <a:off x="4308630" y="3178126"/>
                <a:ext cx="6096000" cy="1477328"/>
              </a:xfrm>
              <a:prstGeom prst="rect">
                <a:avLst/>
              </a:prstGeom>
              <a:blipFill>
                <a:blip r:embed="rId3"/>
                <a:stretch>
                  <a:fillRect l="-900" t="-2058" r="-100"/>
                </a:stretch>
              </a:blipFill>
            </p:spPr>
            <p:txBody>
              <a:bodyPr/>
              <a:lstStyle/>
              <a:p>
                <a:r>
                  <a:rPr lang="de-DE">
                    <a:noFill/>
                  </a:rPr>
                  <a:t> </a:t>
                </a:r>
              </a:p>
            </p:txBody>
          </p:sp>
        </mc:Fallback>
      </mc:AlternateContent>
    </p:spTree>
    <p:extLst>
      <p:ext uri="{BB962C8B-B14F-4D97-AF65-F5344CB8AC3E}">
        <p14:creationId xmlns:p14="http://schemas.microsoft.com/office/powerpoint/2010/main" val="70436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Was ist f‘ ?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normAutofit/>
              </a:bodyPr>
              <a:lstStyle/>
              <a:p>
                <a:pPr marL="0" indent="0">
                  <a:buNone/>
                </a:pPr>
                <a:r>
                  <a:rPr lang="de-DE" dirty="0"/>
                  <a:t>Für zwei verschiedene reelle Zahlen </a:t>
                </a:r>
                <a14:m>
                  <m:oMath xmlns:m="http://schemas.openxmlformats.org/officeDocument/2006/math">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 </m:t>
                        </m:r>
                        <m:r>
                          <a:rPr lang="de-DE" i="1">
                            <a:latin typeface="Cambria Math" panose="02040503050406030204" pitchFamily="18" charset="0"/>
                          </a:rPr>
                          <m:t>𝑥</m:t>
                        </m:r>
                      </m:e>
                      <m:sub>
                        <m:r>
                          <a:rPr lang="de-DE" i="1">
                            <a:latin typeface="Cambria Math" panose="02040503050406030204" pitchFamily="18" charset="0"/>
                          </a:rPr>
                          <m:t>1</m:t>
                        </m:r>
                      </m:sub>
                    </m:sSub>
                  </m:oMath>
                </a14:m>
                <a:r>
                  <a:rPr lang="de-DE" dirty="0"/>
                  <a:t> und eine Funktion f gilt: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oMath>
                    <m:oMath xmlns:m="http://schemas.openxmlformats.org/officeDocument/2006/math">
                      <m:r>
                        <a:rPr lang="de-DE" b="0" i="1" smtClean="0">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num>
                        <m:den>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den>
                      </m:f>
                    </m:oMath>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oMath>
                  </m:oMathPara>
                </a14:m>
                <a:br>
                  <a:rPr lang="de-DE" dirty="0"/>
                </a:br>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0F5CFCAB-66FD-4709-AD66-8FCC94A8DB5A}"/>
                  </a:ext>
                </a:extLst>
              </p:cNvPr>
              <p:cNvSpPr/>
              <p:nvPr/>
            </p:nvSpPr>
            <p:spPr>
              <a:xfrm>
                <a:off x="5267418" y="4057015"/>
                <a:ext cx="6096000" cy="1200329"/>
              </a:xfrm>
              <a:prstGeom prst="rect">
                <a:avLst/>
              </a:prstGeom>
            </p:spPr>
            <p:txBody>
              <a:bodyPr>
                <a:spAutoFit/>
              </a:bodyPr>
              <a:lstStyle/>
              <a:p>
                <a:r>
                  <a:rPr lang="de-DE" dirty="0"/>
                  <a:t>So sieht diese Gleichung aus, wenn man für die Differenz an bestimmten Stellen das Symbol</a:t>
                </a:r>
                <a:br>
                  <a:rPr lang="de-DE" dirty="0"/>
                </a:b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oMath>
                </a14:m>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 </m:t>
                    </m:r>
                  </m:oMath>
                </a14:m>
                <a:r>
                  <a:rPr lang="de-DE" dirty="0"/>
                  <a:t>schreibt.</a:t>
                </a:r>
              </a:p>
              <a:p>
                <a:endParaRPr lang="de-DE" dirty="0"/>
              </a:p>
            </p:txBody>
          </p:sp>
        </mc:Choice>
        <mc:Fallback xmlns="">
          <p:sp>
            <p:nvSpPr>
              <p:cNvPr id="4" name="Rechteck 3">
                <a:extLst>
                  <a:ext uri="{FF2B5EF4-FFF2-40B4-BE49-F238E27FC236}">
                    <a16:creationId xmlns:a16="http://schemas.microsoft.com/office/drawing/2014/main" id="{0F5CFCAB-66FD-4709-AD66-8FCC94A8DB5A}"/>
                  </a:ext>
                </a:extLst>
              </p:cNvPr>
              <p:cNvSpPr>
                <a:spLocks noRot="1" noChangeAspect="1" noMove="1" noResize="1" noEditPoints="1" noAdjustHandles="1" noChangeArrowheads="1" noChangeShapeType="1" noTextEdit="1"/>
              </p:cNvSpPr>
              <p:nvPr/>
            </p:nvSpPr>
            <p:spPr>
              <a:xfrm>
                <a:off x="5267418" y="4057015"/>
                <a:ext cx="6096000" cy="1200329"/>
              </a:xfrm>
              <a:prstGeom prst="rect">
                <a:avLst/>
              </a:prstGeom>
              <a:blipFill>
                <a:blip r:embed="rId3"/>
                <a:stretch>
                  <a:fillRect l="-800" t="-3061"/>
                </a:stretch>
              </a:blipFill>
            </p:spPr>
            <p:txBody>
              <a:bodyPr/>
              <a:lstStyle/>
              <a:p>
                <a:r>
                  <a:rPr lang="de-DE">
                    <a:noFill/>
                  </a:rPr>
                  <a:t> </a:t>
                </a:r>
              </a:p>
            </p:txBody>
          </p:sp>
        </mc:Fallback>
      </mc:AlternateContent>
    </p:spTree>
    <p:extLst>
      <p:ext uri="{BB962C8B-B14F-4D97-AF65-F5344CB8AC3E}">
        <p14:creationId xmlns:p14="http://schemas.microsoft.com/office/powerpoint/2010/main" val="75459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D8B10-B6B9-41A5-915A-4C2CD2090CA5}"/>
              </a:ext>
            </a:extLst>
          </p:cNvPr>
          <p:cNvSpPr>
            <a:spLocks noGrp="1"/>
          </p:cNvSpPr>
          <p:nvPr>
            <p:ph type="title"/>
          </p:nvPr>
        </p:nvSpPr>
        <p:spPr/>
        <p:txBody>
          <a:bodyPr/>
          <a:lstStyle/>
          <a:p>
            <a:r>
              <a:rPr lang="de-DE" dirty="0"/>
              <a:t>Was ist f‘ ?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274A7C2-AA08-4889-BCC9-36A01D7577BF}"/>
                  </a:ext>
                </a:extLst>
              </p:cNvPr>
              <p:cNvSpPr>
                <a:spLocks noGrp="1"/>
              </p:cNvSpPr>
              <p:nvPr>
                <p:ph idx="1"/>
              </p:nvPr>
            </p:nvSpPr>
            <p:spPr/>
            <p:txBody>
              <a:bodyPr>
                <a:normAutofit/>
              </a:bodyPr>
              <a:lstStyle/>
              <a:p>
                <a:pPr marL="0" indent="0">
                  <a:buNone/>
                </a:pPr>
                <a:r>
                  <a:rPr lang="de-DE" dirty="0"/>
                  <a:t>Für zwei verschiedene reelle Zahlen </a:t>
                </a:r>
                <a14:m>
                  <m:oMath xmlns:m="http://schemas.openxmlformats.org/officeDocument/2006/math">
                    <m:sSub>
                      <m:sSubPr>
                        <m:ctrlPr>
                          <a:rPr lang="de-DE" i="1">
                            <a:latin typeface="Cambria Math" panose="02040503050406030204" pitchFamily="18" charset="0"/>
                          </a:rPr>
                        </m:ctrlPr>
                      </m:sSub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 </m:t>
                        </m:r>
                        <m:r>
                          <a:rPr lang="de-DE" i="1">
                            <a:latin typeface="Cambria Math" panose="02040503050406030204" pitchFamily="18" charset="0"/>
                          </a:rPr>
                          <m:t>𝑥</m:t>
                        </m:r>
                      </m:e>
                      <m:sub>
                        <m:r>
                          <a:rPr lang="de-DE" i="1">
                            <a:latin typeface="Cambria Math" panose="02040503050406030204" pitchFamily="18" charset="0"/>
                          </a:rPr>
                          <m:t>1</m:t>
                        </m:r>
                      </m:sub>
                    </m:sSub>
                  </m:oMath>
                </a14:m>
                <a:r>
                  <a:rPr lang="de-DE" dirty="0"/>
                  <a:t> und eine Funktion f gilt:</a:t>
                </a:r>
              </a:p>
              <a:p>
                <a:pPr marL="0" indent="0">
                  <a:buNone/>
                </a:pPr>
                <a:endParaRPr lang="de-DE"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oMath>
                    <m:oMath xmlns:m="http://schemas.openxmlformats.org/officeDocument/2006/math">
                      <m:r>
                        <a:rPr lang="de-DE" b="0" i="1" smtClean="0">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e>
                          </m:d>
                        </m:num>
                        <m:den>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den>
                      </m:f>
                    </m:oMath>
                    <m:oMath xmlns:m="http://schemas.openxmlformats.org/officeDocument/2006/math">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oMath>
                    <m:oMath xmlns:m="http://schemas.openxmlformats.org/officeDocument/2006/math">
                      <m:r>
                        <a:rPr lang="de-DE" b="0" i="1" smtClean="0">
                          <a:latin typeface="Cambria Math" panose="02040503050406030204" pitchFamily="18" charset="0"/>
                        </a:rPr>
                        <m:t>=</m:t>
                      </m:r>
                      <m:r>
                        <a:rPr lang="de-DE" i="1">
                          <a:latin typeface="Cambria Math" panose="02040503050406030204" pitchFamily="18" charset="0"/>
                        </a:rPr>
                        <m:t>𝑓</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i="1">
                          <a:latin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oMath>
                  </m:oMathPara>
                </a14:m>
                <a:endParaRPr lang="de-DE" dirty="0"/>
              </a:p>
              <a:p>
                <a:pPr marL="0" indent="0">
                  <a:buNone/>
                </a:pPr>
                <a:endParaRPr lang="de-DE" dirty="0"/>
              </a:p>
            </p:txBody>
          </p:sp>
        </mc:Choice>
        <mc:Fallback xmlns="">
          <p:sp>
            <p:nvSpPr>
              <p:cNvPr id="3" name="Inhaltsplatzhalter 2">
                <a:extLst>
                  <a:ext uri="{FF2B5EF4-FFF2-40B4-BE49-F238E27FC236}">
                    <a16:creationId xmlns:a16="http://schemas.microsoft.com/office/drawing/2014/main" id="{D274A7C2-AA08-4889-BCC9-36A01D7577BF}"/>
                  </a:ext>
                </a:extLst>
              </p:cNvPr>
              <p:cNvSpPr>
                <a:spLocks noGrp="1" noRot="1" noChangeAspect="1" noMove="1" noResize="1" noEditPoints="1" noAdjustHandles="1" noChangeArrowheads="1" noChangeShapeType="1" noTextEdit="1"/>
              </p:cNvSpPr>
              <p:nvPr>
                <p:ph idx="1"/>
              </p:nvPr>
            </p:nvSpPr>
            <p:spPr>
              <a:blipFill>
                <a:blip r:embed="rId2"/>
                <a:stretch>
                  <a:fillRect l="-71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0F5CFCAB-66FD-4709-AD66-8FCC94A8DB5A}"/>
                  </a:ext>
                </a:extLst>
              </p:cNvPr>
              <p:cNvSpPr/>
              <p:nvPr/>
            </p:nvSpPr>
            <p:spPr>
              <a:xfrm>
                <a:off x="5267418" y="4057015"/>
                <a:ext cx="6096000" cy="1183850"/>
              </a:xfrm>
              <a:prstGeom prst="rect">
                <a:avLst/>
              </a:prstGeom>
            </p:spPr>
            <p:txBody>
              <a:bodyPr>
                <a:spAutoFit/>
              </a:bodyPr>
              <a:lstStyle/>
              <a:p>
                <a:r>
                  <a:rPr lang="de-DE" dirty="0"/>
                  <a:t>Den hinteren Bruch in diesem Ausdruck nennt man einfach f‘ (Differenzenquotient):</a:t>
                </a:r>
              </a:p>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𝑓</m:t>
                          </m:r>
                        </m:e>
                        <m:sup>
                          <m:r>
                            <a:rPr lang="de-DE" i="1">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num>
                        <m:den>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den>
                      </m:f>
                    </m:oMath>
                  </m:oMathPara>
                </a14:m>
                <a:endParaRPr lang="de-DE" dirty="0"/>
              </a:p>
            </p:txBody>
          </p:sp>
        </mc:Choice>
        <mc:Fallback xmlns="">
          <p:sp>
            <p:nvSpPr>
              <p:cNvPr id="4" name="Rechteck 3">
                <a:extLst>
                  <a:ext uri="{FF2B5EF4-FFF2-40B4-BE49-F238E27FC236}">
                    <a16:creationId xmlns:a16="http://schemas.microsoft.com/office/drawing/2014/main" id="{0F5CFCAB-66FD-4709-AD66-8FCC94A8DB5A}"/>
                  </a:ext>
                </a:extLst>
              </p:cNvPr>
              <p:cNvSpPr>
                <a:spLocks noRot="1" noChangeAspect="1" noMove="1" noResize="1" noEditPoints="1" noAdjustHandles="1" noChangeArrowheads="1" noChangeShapeType="1" noTextEdit="1"/>
              </p:cNvSpPr>
              <p:nvPr/>
            </p:nvSpPr>
            <p:spPr>
              <a:xfrm>
                <a:off x="5267418" y="4057015"/>
                <a:ext cx="6096000" cy="1183850"/>
              </a:xfrm>
              <a:prstGeom prst="rect">
                <a:avLst/>
              </a:prstGeom>
              <a:blipFill>
                <a:blip r:embed="rId3"/>
                <a:stretch>
                  <a:fillRect l="-800" t="-3093"/>
                </a:stretch>
              </a:blipFill>
            </p:spPr>
            <p:txBody>
              <a:bodyPr/>
              <a:lstStyle/>
              <a:p>
                <a:r>
                  <a:rPr lang="de-DE">
                    <a:noFill/>
                  </a:rPr>
                  <a:t> </a:t>
                </a:r>
              </a:p>
            </p:txBody>
          </p:sp>
        </mc:Fallback>
      </mc:AlternateContent>
    </p:spTree>
    <p:extLst>
      <p:ext uri="{BB962C8B-B14F-4D97-AF65-F5344CB8AC3E}">
        <p14:creationId xmlns:p14="http://schemas.microsoft.com/office/powerpoint/2010/main" val="2957554211"/>
      </p:ext>
    </p:extLst>
  </p:cSld>
  <p:clrMapOvr>
    <a:masterClrMapping/>
  </p:clrMapOvr>
</p:sld>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0</TotalTime>
  <Words>2356</Words>
  <Application>Microsoft Office PowerPoint</Application>
  <PresentationFormat>Breitbild</PresentationFormat>
  <Paragraphs>215</Paragraphs>
  <Slides>30</Slides>
  <Notes>0</Notes>
  <HiddenSlides>0</HiddenSlides>
  <MMClips>10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Cambria Math</vt:lpstr>
      <vt:lpstr>Century Gothic</vt:lpstr>
      <vt:lpstr>Wingdings 3</vt:lpstr>
      <vt:lpstr>Segment</vt:lpstr>
      <vt:lpstr>Mathematik I</vt:lpstr>
      <vt:lpstr>Motivation</vt:lpstr>
      <vt:lpstr>Motivation</vt:lpstr>
      <vt:lpstr>Motivation</vt:lpstr>
      <vt:lpstr>Motivation</vt:lpstr>
      <vt:lpstr>Newton-verfahren</vt:lpstr>
      <vt:lpstr>Was ist f‘ ? </vt:lpstr>
      <vt:lpstr>Was ist f‘ ? </vt:lpstr>
      <vt:lpstr>Was ist f‘ ? </vt:lpstr>
      <vt:lpstr>Äquivalente Formulierung</vt:lpstr>
      <vt:lpstr>Newtons Idee</vt:lpstr>
      <vt:lpstr>Nullstellen von Polynomen</vt:lpstr>
      <vt:lpstr>Historisches</vt:lpstr>
      <vt:lpstr>Philosophie von Leibniz</vt:lpstr>
      <vt:lpstr>Beispiel: Newton-verfahren</vt:lpstr>
      <vt:lpstr>ABLEITUNG EINER FUNKTION</vt:lpstr>
      <vt:lpstr>ABLEITUNG EINER FUNKTION</vt:lpstr>
      <vt:lpstr>ABLEITUNGSREGELN </vt:lpstr>
      <vt:lpstr>ABLEITUNGSREGELN </vt:lpstr>
      <vt:lpstr>ABLEITUNGSREGELN </vt:lpstr>
      <vt:lpstr>ABLEITUNGSREGELN </vt:lpstr>
      <vt:lpstr>Ableitungsregeln</vt:lpstr>
      <vt:lpstr>ABLEITUNGSREGELN </vt:lpstr>
      <vt:lpstr>Von Leibniz zu Cauchy</vt:lpstr>
      <vt:lpstr>Von Leibniz zu Cauchy</vt:lpstr>
      <vt:lpstr>ABLEITUNGSREGELN </vt:lpstr>
      <vt:lpstr>Von Leibniz zu Robinson</vt:lpstr>
      <vt:lpstr>Ableitung des Sinus</vt:lpstr>
      <vt:lpstr>ANWEDNUNGSBEISPIEL </vt:lpstr>
      <vt:lpstr>Ableitung der Iterationsfunktion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Mathematik I</dc:title>
  <dc:creator>mwema</dc:creator>
  <cp:lastModifiedBy>mwema</cp:lastModifiedBy>
  <cp:revision>126</cp:revision>
  <dcterms:created xsi:type="dcterms:W3CDTF">2020-04-10T05:04:49Z</dcterms:created>
  <dcterms:modified xsi:type="dcterms:W3CDTF">2020-04-13T06:53:38Z</dcterms:modified>
</cp:coreProperties>
</file>