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7" r:id="rId4"/>
    <p:sldId id="270" r:id="rId5"/>
    <p:sldId id="268" r:id="rId6"/>
    <p:sldId id="266" r:id="rId7"/>
    <p:sldId id="269" r:id="rId8"/>
    <p:sldId id="279" r:id="rId9"/>
    <p:sldId id="271" r:id="rId10"/>
    <p:sldId id="272" r:id="rId11"/>
    <p:sldId id="265" r:id="rId12"/>
    <p:sldId id="264" r:id="rId13"/>
    <p:sldId id="257" r:id="rId14"/>
    <p:sldId id="259" r:id="rId15"/>
    <p:sldId id="260" r:id="rId16"/>
    <p:sldId id="261" r:id="rId17"/>
    <p:sldId id="262" r:id="rId18"/>
    <p:sldId id="263" r:id="rId19"/>
    <p:sldId id="273"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246"/>
    <a:srgbClr val="4B6D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5"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de-DE"/>
              <a:t>Mastertitelformat bearbeiten</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‹Nr.›</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de-DE"/>
              <a:t>Mastertitelformat bearbeiten</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5059C3-6A89-4494-99FF-5A4D6FFD50EB}" type="datetimeFigureOut">
              <a:rPr lang="en-US" dirty="0"/>
              <a:t>4/27/2020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de-DE"/>
              <a:t>Mastertitelformat bearbeiten</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de-DE"/>
              <a:t>Mastertitelformat bearbeiten</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2609285" y="2851331"/>
            <a:ext cx="3893623" cy="30714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666635" y="2851331"/>
            <a:ext cx="3899798" cy="30714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4/27/2020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4/27/2020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4/27/2020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7D525BB-DA17-4BA0-B3C8-3AC3ABC827E6}" type="datetimeFigureOut">
              <a:rPr lang="en-US" dirty="0"/>
              <a:t>4/27/2020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de-DE"/>
              <a:t>Mastertitelformat bearbeiten</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16C4C9A-3960-41CF-A4E9-2A8FB932454B}" type="datetimeFigureOut">
              <a:rPr lang="en-US" dirty="0"/>
              <a:t>4/27/2020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4/27/2020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‹Nr.›</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zib.de/weber/Additionstheorem.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0.png"/><Relationship Id="rId5" Type="http://schemas.openxmlformats.org/officeDocument/2006/relationships/image" Target="../media/image50.pn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21.png"/></Relationships>
</file>

<file path=ppt/slides/_rels/slide1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slideLayout" Target="../slideLayouts/slideLayout2.xml"/><Relationship Id="rId7" Type="http://schemas.openxmlformats.org/officeDocument/2006/relationships/image" Target="../media/image15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0.png"/><Relationship Id="rId5" Type="http://schemas.openxmlformats.org/officeDocument/2006/relationships/image" Target="../media/image130.png"/><Relationship Id="rId10" Type="http://schemas.openxmlformats.org/officeDocument/2006/relationships/image" Target="../media/image8.png"/><Relationship Id="rId4" Type="http://schemas.openxmlformats.org/officeDocument/2006/relationships/image" Target="../media/image120.png"/><Relationship Id="rId9" Type="http://schemas.openxmlformats.org/officeDocument/2006/relationships/image" Target="../media/image170.png"/></Relationships>
</file>

<file path=ppt/slides/_rels/slide1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image" Target="../media/image190.png"/><Relationship Id="rId12"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0.png"/><Relationship Id="rId11" Type="http://schemas.openxmlformats.org/officeDocument/2006/relationships/image" Target="../media/image27.png"/><Relationship Id="rId5" Type="http://schemas.openxmlformats.org/officeDocument/2006/relationships/image" Target="../media/image120.png"/><Relationship Id="rId10" Type="http://schemas.openxmlformats.org/officeDocument/2006/relationships/image" Target="../media/image170.png"/><Relationship Id="rId4" Type="http://schemas.openxmlformats.org/officeDocument/2006/relationships/image" Target="../media/image180.png"/><Relationship Id="rId9" Type="http://schemas.openxmlformats.org/officeDocument/2006/relationships/image" Target="../media/image160.png"/></Relationships>
</file>

<file path=ppt/slides/_rels/slide1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veufoHzOwp8" TargetMode="External"/><Relationship Id="rId5" Type="http://schemas.openxmlformats.org/officeDocument/2006/relationships/image" Target="../media/image16.png"/><Relationship Id="rId4" Type="http://schemas.openxmlformats.org/officeDocument/2006/relationships/hyperlink" Target="https://www.zib.de/weber/Herleitung_Taylor.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473B1-7B8B-4D0E-997A-ACC8A8516A3D}"/>
              </a:ext>
            </a:extLst>
          </p:cNvPr>
          <p:cNvSpPr>
            <a:spLocks noGrp="1"/>
          </p:cNvSpPr>
          <p:nvPr>
            <p:ph type="ctrTitle"/>
          </p:nvPr>
        </p:nvSpPr>
        <p:spPr/>
        <p:txBody>
          <a:bodyPr/>
          <a:lstStyle/>
          <a:p>
            <a:r>
              <a:rPr lang="de-DE" dirty="0"/>
              <a:t>Mathematik I</a:t>
            </a:r>
          </a:p>
        </p:txBody>
      </p:sp>
      <p:sp>
        <p:nvSpPr>
          <p:cNvPr id="3" name="Untertitel 2">
            <a:extLst>
              <a:ext uri="{FF2B5EF4-FFF2-40B4-BE49-F238E27FC236}">
                <a16:creationId xmlns:a16="http://schemas.microsoft.com/office/drawing/2014/main" id="{954CEE51-08A0-4535-B260-679BB5BDB988}"/>
              </a:ext>
            </a:extLst>
          </p:cNvPr>
          <p:cNvSpPr>
            <a:spLocks noGrp="1"/>
          </p:cNvSpPr>
          <p:nvPr>
            <p:ph type="subTitle" idx="1"/>
          </p:nvPr>
        </p:nvSpPr>
        <p:spPr/>
        <p:txBody>
          <a:bodyPr/>
          <a:lstStyle/>
          <a:p>
            <a:r>
              <a:rPr lang="de-DE" dirty="0"/>
              <a:t>Taylor und de </a:t>
            </a:r>
            <a:r>
              <a:rPr lang="de-DE" dirty="0" err="1"/>
              <a:t>L‘Hospital</a:t>
            </a:r>
            <a:endParaRPr lang="de-DE" dirty="0"/>
          </a:p>
        </p:txBody>
      </p:sp>
    </p:spTree>
    <p:extLst>
      <p:ext uri="{BB962C8B-B14F-4D97-AF65-F5344CB8AC3E}">
        <p14:creationId xmlns:p14="http://schemas.microsoft.com/office/powerpoint/2010/main" val="277163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5DC23-3983-43AA-9A34-3C15761CB279}"/>
              </a:ext>
            </a:extLst>
          </p:cNvPr>
          <p:cNvSpPr>
            <a:spLocks noGrp="1"/>
          </p:cNvSpPr>
          <p:nvPr>
            <p:ph type="title"/>
          </p:nvPr>
        </p:nvSpPr>
        <p:spPr/>
        <p:txBody>
          <a:bodyPr/>
          <a:lstStyle/>
          <a:p>
            <a:r>
              <a:rPr lang="de-DE" dirty="0"/>
              <a:t>Nach Ersetzen der Potenzen von i</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E229A34C-2DC0-451A-8D6D-6695F74D092D}"/>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𝑖𝑥</m:t>
                          </m:r>
                        </m:sup>
                      </m:sSup>
                      <m:r>
                        <a:rPr lang="de-DE" i="1">
                          <a:latin typeface="Cambria Math" panose="02040503050406030204" pitchFamily="18" charset="0"/>
                        </a:rPr>
                        <m:t>=</m:t>
                      </m:r>
                      <m:r>
                        <a:rPr lang="de-DE" i="1">
                          <a:latin typeface="Cambria Math" panose="02040503050406030204" pitchFamily="18" charset="0"/>
                        </a:rPr>
                        <m:t>1+</m:t>
                      </m:r>
                      <m:r>
                        <a:rPr lang="de-DE" i="1">
                          <a:latin typeface="Cambria Math" panose="02040503050406030204" pitchFamily="18" charset="0"/>
                        </a:rPr>
                        <m:t>𝑖</m:t>
                      </m:r>
                      <m:r>
                        <a:rPr lang="de-DE" i="1">
                          <a:latin typeface="Cambria Math" panose="02040503050406030204" pitchFamily="18" charset="0"/>
                        </a:rPr>
                        <m:t>𝑥</m:t>
                      </m:r>
                      <m:r>
                        <a:rPr lang="de-DE" b="0" i="1" smtClean="0">
                          <a:latin typeface="Cambria Math" panose="02040503050406030204" pitchFamily="18" charset="0"/>
                        </a:rPr>
                        <m:t>−</m:t>
                      </m:r>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sSup>
                        <m:sSupPr>
                          <m:ctrlPr>
                            <a:rPr lang="de-DE" i="1">
                              <a:latin typeface="Cambria Math" panose="02040503050406030204" pitchFamily="18" charset="0"/>
                            </a:rPr>
                          </m:ctrlPr>
                        </m:sSupPr>
                        <m:e>
                          <m:r>
                            <a:rPr lang="de-DE" b="0" i="1" smtClean="0">
                              <a:latin typeface="Cambria Math" panose="02040503050406030204" pitchFamily="18" charset="0"/>
                            </a:rPr>
                            <m:t>𝑖</m:t>
                          </m:r>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4</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4</m:t>
                          </m:r>
                        </m:sup>
                      </m:sSup>
                      <m:r>
                        <a:rPr lang="de-DE" b="0" i="1" smtClean="0">
                          <a:latin typeface="Cambria Math" panose="02040503050406030204" pitchFamily="18" charset="0"/>
                        </a:rPr>
                        <m:t>−</m:t>
                      </m:r>
                      <m:r>
                        <a:rPr lang="de-DE" i="1">
                          <a:latin typeface="Cambria Math" panose="02040503050406030204" pitchFamily="18" charset="0"/>
                        </a:rPr>
                        <m:t>…</m:t>
                      </m:r>
                    </m:oMath>
                  </m:oMathPara>
                </a14:m>
                <a:endParaRPr lang="de-DE" dirty="0"/>
              </a:p>
              <a:p>
                <a:pPr marL="0" indent="0">
                  <a:buNone/>
                </a:pPr>
                <a:endParaRPr lang="de-DE" dirty="0"/>
              </a:p>
              <a:p>
                <a:pPr marL="0" indent="0">
                  <a:buNone/>
                </a:pPr>
                <a:r>
                  <a:rPr lang="de-DE" dirty="0"/>
                  <a:t>Vergleichen Sie das jetzt mal mit den Potenzreihen für Sinus und Kosinus! Da kommen doch fast die gleichen Summanden vor!</a:t>
                </a:r>
              </a:p>
              <a:p>
                <a:pPr marL="0" indent="0">
                  <a:buNone/>
                </a:pPr>
                <a:endParaRPr lang="de-DE" dirty="0"/>
              </a:p>
              <a:p>
                <a:pPr marL="0" indent="0">
                  <a:buNone/>
                </a:pPr>
                <a:endParaRPr lang="de-DE" dirty="0"/>
              </a:p>
              <a:p>
                <a:pPr marL="0" indent="0">
                  <a:buNone/>
                </a:pPr>
                <a:endParaRPr lang="de-DE" dirty="0"/>
              </a:p>
            </p:txBody>
          </p:sp>
        </mc:Choice>
        <mc:Fallback>
          <p:sp>
            <p:nvSpPr>
              <p:cNvPr id="3" name="Inhaltsplatzhalter 2">
                <a:extLst>
                  <a:ext uri="{FF2B5EF4-FFF2-40B4-BE49-F238E27FC236}">
                    <a16:creationId xmlns:a16="http://schemas.microsoft.com/office/drawing/2014/main" id="{E229A34C-2DC0-451A-8D6D-6695F74D092D}"/>
                  </a:ext>
                </a:extLst>
              </p:cNvPr>
              <p:cNvSpPr>
                <a:spLocks noGrp="1" noRot="1" noChangeAspect="1" noMove="1" noResize="1" noEditPoints="1" noAdjustHandles="1" noChangeArrowheads="1" noChangeShapeType="1" noTextEdit="1"/>
              </p:cNvSpPr>
              <p:nvPr>
                <p:ph idx="1"/>
              </p:nvPr>
            </p:nvSpPr>
            <p:spPr>
              <a:blipFill>
                <a:blip r:embed="rId2"/>
                <a:stretch>
                  <a:fillRect l="-86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5D90744F-F4D5-4484-9B31-88A2594E37ED}"/>
                  </a:ext>
                </a:extLst>
              </p:cNvPr>
              <p:cNvSpPr/>
              <p:nvPr/>
            </p:nvSpPr>
            <p:spPr>
              <a:xfrm>
                <a:off x="4348898" y="4526761"/>
                <a:ext cx="6096000" cy="1410194"/>
              </a:xfrm>
              <a:prstGeom prst="rect">
                <a:avLst/>
              </a:prstGeom>
            </p:spPr>
            <p:txBody>
              <a:bodyPr>
                <a:spAutoFit/>
              </a:bodyPr>
              <a:lstStyle/>
              <a:p>
                <a:pPr algn="ctr"/>
                <a14:m>
                  <m:oMathPara xmlns:m="http://schemas.openxmlformats.org/officeDocument/2006/math">
                    <m:oMathParaPr>
                      <m:jc m:val="left"/>
                    </m:oMathParaPr>
                    <m:oMath xmlns:m="http://schemas.openxmlformats.org/officeDocument/2006/math">
                      <m:func>
                        <m:funcPr>
                          <m:ctrlPr>
                            <a:rPr lang="de-DE" i="1" smtClean="0">
                              <a:latin typeface="Cambria Math" panose="02040503050406030204" pitchFamily="18" charset="0"/>
                            </a:rPr>
                          </m:ctrlPr>
                        </m:funcPr>
                        <m:fName>
                          <m:r>
                            <m:rPr>
                              <m:sty m:val="p"/>
                            </m:rPr>
                            <a:rPr lang="de-DE">
                              <a:latin typeface="Cambria Math" panose="02040503050406030204" pitchFamily="18" charset="0"/>
                            </a:rPr>
                            <m:t>cos</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i="1">
                          <a:latin typeface="Cambria Math" panose="02040503050406030204" pitchFamily="18" charset="0"/>
                        </a:rPr>
                        <m:t>1</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4</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6</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6</m:t>
                          </m:r>
                        </m:sup>
                      </m:sSup>
                      <m:r>
                        <a:rPr lang="de-DE" i="1">
                          <a:latin typeface="Cambria Math" panose="02040503050406030204" pitchFamily="18" charset="0"/>
                          <a:ea typeface="Cambria Math" panose="02040503050406030204" pitchFamily="18" charset="0"/>
                        </a:rPr>
                        <m:t>±…</m:t>
                      </m:r>
                    </m:oMath>
                  </m:oMathPara>
                </a14:m>
                <a:endParaRPr lang="de-DE" i="1" dirty="0">
                  <a:latin typeface="Cambria Math" panose="02040503050406030204" pitchFamily="18" charset="0"/>
                  <a:ea typeface="Cambria Math" panose="02040503050406030204" pitchFamily="18" charset="0"/>
                </a:endParaRPr>
              </a:p>
              <a:p>
                <a:pPr algn="ctr"/>
                <a:endParaRPr lang="de-DE"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func>
                        <m:funcPr>
                          <m:ctrlPr>
                            <a:rPr lang="de-DE" i="1">
                              <a:latin typeface="Cambria Math" panose="02040503050406030204" pitchFamily="18" charset="0"/>
                            </a:rPr>
                          </m:ctrlPr>
                        </m:funcPr>
                        <m:fName>
                          <m:r>
                            <m:rPr>
                              <m:sty m:val="p"/>
                            </m:rPr>
                            <a:rPr lang="de-DE">
                              <a:latin typeface="Cambria Math" panose="02040503050406030204" pitchFamily="18" charset="0"/>
                            </a:rPr>
                            <m:t>sin</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5!</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5</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7!</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7</m:t>
                          </m:r>
                        </m:sup>
                      </m:sSup>
                      <m:r>
                        <a:rPr lang="de-DE" i="1">
                          <a:latin typeface="Cambria Math" panose="02040503050406030204" pitchFamily="18" charset="0"/>
                          <a:ea typeface="Cambria Math" panose="02040503050406030204" pitchFamily="18" charset="0"/>
                        </a:rPr>
                        <m:t>±…</m:t>
                      </m:r>
                    </m:oMath>
                  </m:oMathPara>
                </a14:m>
                <a:endParaRPr lang="de-DE" dirty="0"/>
              </a:p>
            </p:txBody>
          </p:sp>
        </mc:Choice>
        <mc:Fallback>
          <p:sp>
            <p:nvSpPr>
              <p:cNvPr id="4" name="Rechteck 3">
                <a:extLst>
                  <a:ext uri="{FF2B5EF4-FFF2-40B4-BE49-F238E27FC236}">
                    <a16:creationId xmlns:a16="http://schemas.microsoft.com/office/drawing/2014/main" id="{5D90744F-F4D5-4484-9B31-88A2594E37ED}"/>
                  </a:ext>
                </a:extLst>
              </p:cNvPr>
              <p:cNvSpPr>
                <a:spLocks noRot="1" noChangeAspect="1" noMove="1" noResize="1" noEditPoints="1" noAdjustHandles="1" noChangeArrowheads="1" noChangeShapeType="1" noTextEdit="1"/>
              </p:cNvSpPr>
              <p:nvPr/>
            </p:nvSpPr>
            <p:spPr>
              <a:xfrm>
                <a:off x="4348898" y="4526761"/>
                <a:ext cx="6096000" cy="1410194"/>
              </a:xfrm>
              <a:prstGeom prst="rect">
                <a:avLst/>
              </a:prstGeom>
              <a:blipFill>
                <a:blip r:embed="rId3"/>
                <a:stretch>
                  <a:fillRect/>
                </a:stretch>
              </a:blipFill>
            </p:spPr>
            <p:txBody>
              <a:bodyPr/>
              <a:lstStyle/>
              <a:p>
                <a:r>
                  <a:rPr lang="de-DE">
                    <a:noFill/>
                  </a:rPr>
                  <a:t> </a:t>
                </a:r>
              </a:p>
            </p:txBody>
          </p:sp>
        </mc:Fallback>
      </mc:AlternateContent>
      <p:sp>
        <p:nvSpPr>
          <p:cNvPr id="5" name="Textfeld 4">
            <a:extLst>
              <a:ext uri="{FF2B5EF4-FFF2-40B4-BE49-F238E27FC236}">
                <a16:creationId xmlns:a16="http://schemas.microsoft.com/office/drawing/2014/main" id="{E169091E-CC45-4B25-A121-B6B74EB53F89}"/>
              </a:ext>
            </a:extLst>
          </p:cNvPr>
          <p:cNvSpPr txBox="1"/>
          <p:nvPr/>
        </p:nvSpPr>
        <p:spPr>
          <a:xfrm rot="16200000">
            <a:off x="-406400" y="3078480"/>
            <a:ext cx="2044149" cy="369332"/>
          </a:xfrm>
          <a:prstGeom prst="rect">
            <a:avLst/>
          </a:prstGeom>
          <a:noFill/>
        </p:spPr>
        <p:txBody>
          <a:bodyPr wrap="none" rtlCol="0">
            <a:spAutoFit/>
          </a:bodyPr>
          <a:lstStyle/>
          <a:p>
            <a:r>
              <a:rPr lang="de-DE" dirty="0">
                <a:solidFill>
                  <a:srgbClr val="00B050"/>
                </a:solidFill>
              </a:rPr>
              <a:t>Für Wissbegierige</a:t>
            </a:r>
          </a:p>
        </p:txBody>
      </p:sp>
    </p:spTree>
    <p:extLst>
      <p:ext uri="{BB962C8B-B14F-4D97-AF65-F5344CB8AC3E}">
        <p14:creationId xmlns:p14="http://schemas.microsoft.com/office/powerpoint/2010/main" val="397903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D334E-4E27-40A5-A5A2-BCFDF2460AE5}"/>
              </a:ext>
            </a:extLst>
          </p:cNvPr>
          <p:cNvSpPr>
            <a:spLocks noGrp="1"/>
          </p:cNvSpPr>
          <p:nvPr>
            <p:ph type="title"/>
          </p:nvPr>
        </p:nvSpPr>
        <p:spPr/>
        <p:txBody>
          <a:bodyPr/>
          <a:lstStyle/>
          <a:p>
            <a:r>
              <a:rPr lang="de-DE" dirty="0"/>
              <a:t>Eulerformel</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BC1DE2F0-26D9-4235-919C-C46536415816}"/>
                  </a:ext>
                </a:extLst>
              </p:cNvPr>
              <p:cNvSpPr>
                <a:spLocks noGrp="1"/>
              </p:cNvSpPr>
              <p:nvPr>
                <p:ph idx="1"/>
              </p:nvPr>
            </p:nvSpPr>
            <p:spPr/>
            <p:txBody>
              <a:bodyPr/>
              <a:lstStyle/>
              <a:p>
                <a:pPr marL="0" indent="0">
                  <a:buNone/>
                </a:pPr>
                <a:r>
                  <a:rPr lang="de-DE" dirty="0"/>
                  <a:t>Es ergibt sich eine Formel (Eulerformel), die schon bei den komplexen Zahlen verwendet wurde, um zwischen kartesischen und polaren Koordinaten umzurechnen: </a:t>
                </a:r>
              </a:p>
              <a:p>
                <a:pPr marL="0"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𝑖𝑥</m:t>
                          </m:r>
                        </m:sup>
                      </m:sSup>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m:oMathPara>
                </a14:m>
                <a:endParaRPr lang="de-DE" dirty="0"/>
              </a:p>
              <a:p>
                <a:pPr marL="0" indent="0">
                  <a:buNone/>
                </a:pPr>
                <a:r>
                  <a:rPr lang="de-DE" dirty="0"/>
                  <a:t>Beachten Sie nun, dass der Kosinus eine „gerade Funktion“ ist (</a:t>
                </a:r>
                <a14:m>
                  <m:oMath xmlns:m="http://schemas.openxmlformats.org/officeDocument/2006/math">
                    <m:r>
                      <m:rPr>
                        <m:sty m:val="p"/>
                      </m:rPr>
                      <a:rPr lang="de-DE" i="1" dirty="0" smtClean="0">
                        <a:latin typeface="Cambria Math" panose="02040503050406030204" pitchFamily="18" charset="0"/>
                      </a:rPr>
                      <m:t>cos</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r>
                      <m:rPr>
                        <m:sty m:val="p"/>
                      </m:rPr>
                      <a:rPr lang="de-DE" i="1" dirty="0" smtClean="0">
                        <a:latin typeface="Cambria Math" panose="02040503050406030204" pitchFamily="18" charset="0"/>
                      </a:rPr>
                      <m:t>cos</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oMath>
                </a14:m>
                <a:r>
                  <a:rPr lang="de-DE" dirty="0"/>
                  <a:t>) und der Sinus eine „ungerade Funktion“ (</a:t>
                </a:r>
                <a14:m>
                  <m:oMath xmlns:m="http://schemas.openxmlformats.org/officeDocument/2006/math">
                    <m:r>
                      <a:rPr lang="de-DE" i="1" dirty="0" smtClean="0">
                        <a:latin typeface="Cambria Math" panose="02040503050406030204" pitchFamily="18" charset="0"/>
                      </a:rPr>
                      <m:t>−</m:t>
                    </m:r>
                    <m:r>
                      <m:rPr>
                        <m:sty m:val="p"/>
                      </m:rPr>
                      <a:rPr lang="de-DE" i="1" dirty="0" smtClean="0">
                        <a:latin typeface="Cambria Math" panose="02040503050406030204" pitchFamily="18" charset="0"/>
                      </a:rPr>
                      <m:t>sin</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r>
                      <m:rPr>
                        <m:sty m:val="p"/>
                      </m:rPr>
                      <a:rPr lang="de-DE" i="1" dirty="0" smtClean="0">
                        <a:latin typeface="Cambria Math" panose="02040503050406030204" pitchFamily="18" charset="0"/>
                      </a:rPr>
                      <m:t>sin</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oMath>
                </a14:m>
                <a:r>
                  <a:rPr lang="de-DE" dirty="0"/>
                  <a:t>). </a:t>
                </a:r>
              </a:p>
            </p:txBody>
          </p:sp>
        </mc:Choice>
        <mc:Fallback>
          <p:sp>
            <p:nvSpPr>
              <p:cNvPr id="3" name="Inhaltsplatzhalter 2">
                <a:extLst>
                  <a:ext uri="{FF2B5EF4-FFF2-40B4-BE49-F238E27FC236}">
                    <a16:creationId xmlns:a16="http://schemas.microsoft.com/office/drawing/2014/main" id="{BC1DE2F0-26D9-4235-919C-C46536415816}"/>
                  </a:ext>
                </a:extLst>
              </p:cNvPr>
              <p:cNvSpPr>
                <a:spLocks noGrp="1" noRot="1" noChangeAspect="1" noMove="1" noResize="1" noEditPoints="1" noAdjustHandles="1" noChangeArrowheads="1" noChangeShapeType="1" noTextEdit="1"/>
              </p:cNvSpPr>
              <p:nvPr>
                <p:ph idx="1"/>
              </p:nvPr>
            </p:nvSpPr>
            <p:spPr>
              <a:blipFill>
                <a:blip r:embed="rId2"/>
                <a:stretch>
                  <a:fillRect l="-860"/>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C803C15F-55B8-4FEB-B257-824AE27F36D7}"/>
              </a:ext>
            </a:extLst>
          </p:cNvPr>
          <p:cNvPicPr>
            <a:picLocks noChangeAspect="1"/>
          </p:cNvPicPr>
          <p:nvPr/>
        </p:nvPicPr>
        <p:blipFill>
          <a:blip r:embed="rId3"/>
          <a:stretch>
            <a:fillRect/>
          </a:stretch>
        </p:blipFill>
        <p:spPr>
          <a:xfrm>
            <a:off x="1414471" y="265642"/>
            <a:ext cx="3044929" cy="1619643"/>
          </a:xfrm>
          <a:prstGeom prst="rect">
            <a:avLst/>
          </a:prstGeom>
          <a:ln w="228600" cap="sq" cmpd="thickThin">
            <a:solidFill>
              <a:srgbClr val="000000"/>
            </a:solidFill>
            <a:prstDash val="solid"/>
            <a:miter lim="800000"/>
          </a:ln>
          <a:effectLst>
            <a:innerShdw blurRad="76200">
              <a:srgbClr val="000000"/>
            </a:innerShdw>
          </a:effectLst>
        </p:spPr>
      </p:pic>
      <p:sp>
        <p:nvSpPr>
          <p:cNvPr id="5" name="Textfeld 4">
            <a:extLst>
              <a:ext uri="{FF2B5EF4-FFF2-40B4-BE49-F238E27FC236}">
                <a16:creationId xmlns:a16="http://schemas.microsoft.com/office/drawing/2014/main" id="{C57F4F1B-9A47-44F6-9E20-470656152400}"/>
              </a:ext>
            </a:extLst>
          </p:cNvPr>
          <p:cNvSpPr txBox="1"/>
          <p:nvPr/>
        </p:nvSpPr>
        <p:spPr>
          <a:xfrm rot="16200000">
            <a:off x="-406400" y="3078480"/>
            <a:ext cx="2044149" cy="369332"/>
          </a:xfrm>
          <a:prstGeom prst="rect">
            <a:avLst/>
          </a:prstGeom>
          <a:noFill/>
        </p:spPr>
        <p:txBody>
          <a:bodyPr wrap="none" rtlCol="0">
            <a:spAutoFit/>
          </a:bodyPr>
          <a:lstStyle/>
          <a:p>
            <a:r>
              <a:rPr lang="de-DE" dirty="0">
                <a:solidFill>
                  <a:srgbClr val="00B050"/>
                </a:solidFill>
              </a:rPr>
              <a:t>Für Wissbegierige</a:t>
            </a:r>
          </a:p>
        </p:txBody>
      </p:sp>
    </p:spTree>
    <p:extLst>
      <p:ext uri="{BB962C8B-B14F-4D97-AF65-F5344CB8AC3E}">
        <p14:creationId xmlns:p14="http://schemas.microsoft.com/office/powerpoint/2010/main" val="44752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D334E-4E27-40A5-A5A2-BCFDF2460AE5}"/>
              </a:ext>
            </a:extLst>
          </p:cNvPr>
          <p:cNvSpPr>
            <a:spLocks noGrp="1"/>
          </p:cNvSpPr>
          <p:nvPr>
            <p:ph type="title"/>
          </p:nvPr>
        </p:nvSpPr>
        <p:spPr/>
        <p:txBody>
          <a:bodyPr/>
          <a:lstStyle/>
          <a:p>
            <a:r>
              <a:rPr lang="de-DE" dirty="0"/>
              <a:t>Viele mathematische Formeln gehen auf diese Taylorreihen-Darstellung zurück</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BC1DE2F0-26D9-4235-919C-C46536415816}"/>
                  </a:ext>
                </a:extLst>
              </p:cNvPr>
              <p:cNvSpPr>
                <a:spLocks noGrp="1"/>
              </p:cNvSpPr>
              <p:nvPr>
                <p:ph idx="1"/>
              </p:nvPr>
            </p:nvSpPr>
            <p:spPr/>
            <p:txBody>
              <a:bodyPr/>
              <a:lstStyle/>
              <a:p>
                <a:pPr marL="0" indent="0">
                  <a:buNone/>
                </a:pPr>
                <a:r>
                  <a:rPr lang="de-DE" dirty="0"/>
                  <a:t>In Formelsammlungen findet man also, dass: </a:t>
                </a:r>
              </a:p>
              <a:p>
                <a:pPr marL="0" indent="0">
                  <a:buNone/>
                </a:pPr>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𝑖𝑥</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𝑖𝑥</m:t>
                            </m:r>
                          </m:sup>
                        </m:sSup>
                      </m:num>
                      <m:den>
                        <m:r>
                          <a:rPr lang="de-DE" b="0" i="1" smtClean="0">
                            <a:latin typeface="Cambria Math" panose="02040503050406030204" pitchFamily="18" charset="0"/>
                          </a:rPr>
                          <m:t>2</m:t>
                        </m:r>
                      </m:den>
                    </m:f>
                  </m:oMath>
                </a14:m>
                <a:r>
                  <a:rPr lang="de-DE" dirty="0"/>
                  <a:t>  und </a:t>
                </a:r>
                <a14:m>
                  <m:oMath xmlns:m="http://schemas.openxmlformats.org/officeDocument/2006/math">
                    <m:r>
                      <a:rPr lang="de-DE" b="0" i="0" smtClean="0">
                        <a:latin typeface="Cambria Math" panose="02040503050406030204" pitchFamily="18" charset="0"/>
                      </a:rPr>
                      <m:t>  </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𝑖𝑥</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𝑖𝑥</m:t>
                            </m:r>
                          </m:sup>
                        </m:sSup>
                      </m:num>
                      <m:den>
                        <m:r>
                          <a:rPr lang="de-DE" b="0" i="1" smtClean="0">
                            <a:latin typeface="Cambria Math" panose="02040503050406030204" pitchFamily="18" charset="0"/>
                          </a:rPr>
                          <m:t>2</m:t>
                        </m:r>
                        <m:r>
                          <a:rPr lang="de-DE" b="0" i="1" smtClean="0">
                            <a:latin typeface="Cambria Math" panose="02040503050406030204" pitchFamily="18" charset="0"/>
                          </a:rPr>
                          <m:t>𝑖</m:t>
                        </m:r>
                      </m:den>
                    </m:f>
                  </m:oMath>
                </a14:m>
                <a:endParaRPr lang="de-DE" dirty="0"/>
              </a:p>
              <a:p>
                <a:pPr marL="0" indent="0">
                  <a:buNone/>
                </a:pPr>
                <a:r>
                  <a:rPr lang="de-DE" dirty="0"/>
                  <a:t>Und aus </a:t>
                </a:r>
                <a:r>
                  <a:rPr lang="de-DE" dirty="0">
                    <a:hlinkClick r:id="rId2"/>
                  </a:rPr>
                  <a:t>diesen beiden Formeln</a:t>
                </a:r>
                <a:r>
                  <a:rPr lang="de-DE" dirty="0"/>
                  <a:t> kann man dann letztendlich auch das Additionstheorem beweisen: </a:t>
                </a:r>
              </a:p>
              <a:p>
                <a:pPr marL="0" indent="0">
                  <a:buNone/>
                </a:pPr>
                <a14:m>
                  <m:oMath xmlns:m="http://schemas.openxmlformats.org/officeDocument/2006/math">
                    <m:r>
                      <m:rPr>
                        <m:sty m:val="p"/>
                      </m:rPr>
                      <a:rPr lang="es-ES" i="1" dirty="0" smtClean="0">
                        <a:latin typeface="Cambria Math" panose="02040503050406030204" pitchFamily="18" charset="0"/>
                      </a:rPr>
                      <m:t>cos</m:t>
                    </m:r>
                    <m:r>
                      <a:rPr lang="es-ES" i="1" dirty="0" smtClean="0">
                        <a:latin typeface="Cambria Math" panose="02040503050406030204" pitchFamily="18" charset="0"/>
                      </a:rPr>
                      <m:t>⁡(</m:t>
                    </m:r>
                    <m:r>
                      <a:rPr lang="de-DE" b="0" i="1" dirty="0" smtClean="0">
                        <a:latin typeface="Cambria Math" panose="02040503050406030204" pitchFamily="18" charset="0"/>
                      </a:rPr>
                      <m:t>𝑥</m:t>
                    </m:r>
                    <m:r>
                      <a:rPr lang="es-ES" i="1" dirty="0" smtClean="0">
                        <a:latin typeface="Cambria Math" panose="02040503050406030204" pitchFamily="18" charset="0"/>
                      </a:rPr>
                      <m:t>−</m:t>
                    </m:r>
                    <m:r>
                      <a:rPr lang="de-DE" b="0" i="1" dirty="0" smtClean="0">
                        <a:latin typeface="Cambria Math" panose="02040503050406030204" pitchFamily="18" charset="0"/>
                      </a:rPr>
                      <m:t>𝑦</m:t>
                    </m:r>
                    <m:r>
                      <a:rPr lang="es-ES" i="1" dirty="0" smtClean="0">
                        <a:latin typeface="Cambria Math" panose="02040503050406030204" pitchFamily="18" charset="0"/>
                      </a:rPr>
                      <m:t>) = </m:t>
                    </m:r>
                    <m:r>
                      <m:rPr>
                        <m:sty m:val="p"/>
                      </m:rPr>
                      <a:rPr lang="es-ES" i="1" dirty="0" smtClean="0">
                        <a:latin typeface="Cambria Math" panose="02040503050406030204" pitchFamily="18" charset="0"/>
                      </a:rPr>
                      <m:t>cos</m:t>
                    </m:r>
                    <m:r>
                      <a:rPr lang="es-ES" i="1" dirty="0" smtClean="0">
                        <a:latin typeface="Cambria Math" panose="02040503050406030204" pitchFamily="18" charset="0"/>
                      </a:rPr>
                      <m:t>⁡(</m:t>
                    </m:r>
                    <m:r>
                      <a:rPr lang="de-DE" b="0" i="1" dirty="0" smtClean="0">
                        <a:latin typeface="Cambria Math" panose="02040503050406030204" pitchFamily="18" charset="0"/>
                      </a:rPr>
                      <m:t>𝑦</m:t>
                    </m:r>
                    <m:r>
                      <a:rPr lang="es-ES" i="1" dirty="0" smtClean="0">
                        <a:latin typeface="Cambria Math" panose="02040503050406030204" pitchFamily="18" charset="0"/>
                      </a:rPr>
                      <m:t>)⋅</m:t>
                    </m:r>
                    <m:r>
                      <m:rPr>
                        <m:sty m:val="p"/>
                      </m:rPr>
                      <a:rPr lang="es-ES" i="1" dirty="0" smtClean="0">
                        <a:latin typeface="Cambria Math" panose="02040503050406030204" pitchFamily="18" charset="0"/>
                      </a:rPr>
                      <m:t>cos</m:t>
                    </m:r>
                    <m:r>
                      <a:rPr lang="es-ES" i="1" dirty="0" smtClean="0">
                        <a:latin typeface="Cambria Math" panose="02040503050406030204" pitchFamily="18" charset="0"/>
                      </a:rPr>
                      <m:t>⁡(</m:t>
                    </m:r>
                    <m:r>
                      <a:rPr lang="de-DE" b="0" i="1" dirty="0" smtClean="0">
                        <a:latin typeface="Cambria Math" panose="02040503050406030204" pitchFamily="18" charset="0"/>
                      </a:rPr>
                      <m:t>𝑦</m:t>
                    </m:r>
                    <m:r>
                      <a:rPr lang="es-ES" i="1" dirty="0" smtClean="0">
                        <a:latin typeface="Cambria Math" panose="02040503050406030204" pitchFamily="18" charset="0"/>
                      </a:rPr>
                      <m:t>) + </m:t>
                    </m:r>
                    <m:r>
                      <m:rPr>
                        <m:sty m:val="p"/>
                      </m:rPr>
                      <a:rPr lang="es-ES" i="1" dirty="0" smtClean="0">
                        <a:latin typeface="Cambria Math" panose="02040503050406030204" pitchFamily="18" charset="0"/>
                      </a:rPr>
                      <m:t>sin</m:t>
                    </m:r>
                    <m:r>
                      <a:rPr lang="es-ES" i="1" dirty="0" smtClean="0">
                        <a:latin typeface="Cambria Math" panose="02040503050406030204" pitchFamily="18" charset="0"/>
                      </a:rPr>
                      <m:t>⁡(</m:t>
                    </m:r>
                    <m:r>
                      <a:rPr lang="de-DE" b="0" i="1" dirty="0" smtClean="0">
                        <a:latin typeface="Cambria Math" panose="02040503050406030204" pitchFamily="18" charset="0"/>
                      </a:rPr>
                      <m:t>𝑥</m:t>
                    </m:r>
                    <m:r>
                      <a:rPr lang="es-ES" i="1" dirty="0" smtClean="0">
                        <a:latin typeface="Cambria Math" panose="02040503050406030204" pitchFamily="18" charset="0"/>
                      </a:rPr>
                      <m:t>)⋅</m:t>
                    </m:r>
                    <m:r>
                      <m:rPr>
                        <m:sty m:val="p"/>
                      </m:rPr>
                      <a:rPr lang="es-ES" i="1" dirty="0" smtClean="0">
                        <a:latin typeface="Cambria Math" panose="02040503050406030204" pitchFamily="18" charset="0"/>
                      </a:rPr>
                      <m:t>sin</m:t>
                    </m:r>
                    <m:r>
                      <a:rPr lang="es-ES" i="1" dirty="0" smtClean="0">
                        <a:latin typeface="Cambria Math" panose="02040503050406030204" pitchFamily="18" charset="0"/>
                      </a:rPr>
                      <m:t>⁡(</m:t>
                    </m:r>
                    <m:r>
                      <a:rPr lang="de-DE" b="0" i="1" dirty="0" smtClean="0">
                        <a:latin typeface="Cambria Math" panose="02040503050406030204" pitchFamily="18" charset="0"/>
                      </a:rPr>
                      <m:t>𝑦</m:t>
                    </m:r>
                    <m:r>
                      <a:rPr lang="es-ES" i="1" dirty="0" smtClean="0">
                        <a:latin typeface="Cambria Math" panose="02040503050406030204" pitchFamily="18" charset="0"/>
                      </a:rPr>
                      <m:t>)</m:t>
                    </m:r>
                  </m:oMath>
                </a14:m>
                <a:r>
                  <a:rPr lang="es-ES" dirty="0"/>
                  <a:t> </a:t>
                </a:r>
                <a:endParaRPr lang="de-DE" dirty="0"/>
              </a:p>
              <a:p>
                <a:pPr marL="0" indent="0">
                  <a:buNone/>
                </a:pPr>
                <a:r>
                  <a:rPr lang="de-DE" dirty="0"/>
                  <a:t>Wie gesagt: Alles eine Frage von +, -, * und :</a:t>
                </a:r>
              </a:p>
            </p:txBody>
          </p:sp>
        </mc:Choice>
        <mc:Fallback>
          <p:sp>
            <p:nvSpPr>
              <p:cNvPr id="3" name="Inhaltsplatzhalter 2">
                <a:extLst>
                  <a:ext uri="{FF2B5EF4-FFF2-40B4-BE49-F238E27FC236}">
                    <a16:creationId xmlns:a16="http://schemas.microsoft.com/office/drawing/2014/main" id="{BC1DE2F0-26D9-4235-919C-C46536415816}"/>
                  </a:ext>
                </a:extLst>
              </p:cNvPr>
              <p:cNvSpPr>
                <a:spLocks noGrp="1" noRot="1" noChangeAspect="1" noMove="1" noResize="1" noEditPoints="1" noAdjustHandles="1" noChangeArrowheads="1" noChangeShapeType="1" noTextEdit="1"/>
              </p:cNvSpPr>
              <p:nvPr>
                <p:ph idx="1"/>
              </p:nvPr>
            </p:nvSpPr>
            <p:spPr>
              <a:blipFill>
                <a:blip r:embed="rId3"/>
                <a:stretch>
                  <a:fillRect l="-860"/>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8A566408-72A0-4936-A46B-C62335048534}"/>
              </a:ext>
            </a:extLst>
          </p:cNvPr>
          <p:cNvSpPr txBox="1"/>
          <p:nvPr/>
        </p:nvSpPr>
        <p:spPr>
          <a:xfrm rot="16200000">
            <a:off x="-406400" y="3078480"/>
            <a:ext cx="2044149" cy="369332"/>
          </a:xfrm>
          <a:prstGeom prst="rect">
            <a:avLst/>
          </a:prstGeom>
          <a:noFill/>
        </p:spPr>
        <p:txBody>
          <a:bodyPr wrap="none" rtlCol="0">
            <a:spAutoFit/>
          </a:bodyPr>
          <a:lstStyle/>
          <a:p>
            <a:r>
              <a:rPr lang="de-DE" dirty="0">
                <a:solidFill>
                  <a:srgbClr val="00B050"/>
                </a:solidFill>
              </a:rPr>
              <a:t>Für Wissbegierige</a:t>
            </a:r>
          </a:p>
        </p:txBody>
      </p:sp>
    </p:spTree>
    <p:extLst>
      <p:ext uri="{BB962C8B-B14F-4D97-AF65-F5344CB8AC3E}">
        <p14:creationId xmlns:p14="http://schemas.microsoft.com/office/powerpoint/2010/main" val="153010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EB84D-72C8-44CA-82C1-293158518F7F}"/>
              </a:ext>
            </a:extLst>
          </p:cNvPr>
          <p:cNvSpPr>
            <a:spLocks noGrp="1"/>
          </p:cNvSpPr>
          <p:nvPr>
            <p:ph type="title"/>
          </p:nvPr>
        </p:nvSpPr>
        <p:spPr/>
        <p:txBody>
          <a:bodyPr/>
          <a:lstStyle/>
          <a:p>
            <a:r>
              <a:rPr lang="de-DE" dirty="0"/>
              <a:t>Thema 2: Nochmal Grenzwerte…</a:t>
            </a:r>
          </a:p>
        </p:txBody>
      </p:sp>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2CB9B447-E6F7-4A0B-BA57-50E8947CDA77}"/>
                  </a:ext>
                </a:extLst>
              </p:cNvPr>
              <p:cNvSpPr/>
              <p:nvPr/>
            </p:nvSpPr>
            <p:spPr>
              <a:xfrm>
                <a:off x="2523755" y="2012920"/>
                <a:ext cx="2535630" cy="9424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i="1">
                                  <a:latin typeface="Cambria Math" panose="02040503050406030204" pitchFamily="18" charset="0"/>
                                  <a:ea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𝑥</m:t>
                              </m:r>
                            </m:sup>
                          </m:sSup>
                        </m:e>
                      </m:func>
                      <m:r>
                        <a:rPr lang="de-DE" sz="2400" i="1">
                          <a:latin typeface="Cambria Math" panose="02040503050406030204" pitchFamily="18" charset="0"/>
                          <a:ea typeface="Cambria Math" panose="02040503050406030204" pitchFamily="18" charset="0"/>
                        </a:rPr>
                        <m:t> =0</m:t>
                      </m:r>
                    </m:oMath>
                  </m:oMathPara>
                </a14:m>
                <a:endParaRPr lang="de-DE"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ea typeface="Cambria Math" panose="02040503050406030204" pitchFamily="18" charset="0"/>
                        </a:rPr>
                        <m:t>  </m:t>
                      </m:r>
                    </m:oMath>
                  </m:oMathPara>
                </a14:m>
                <a:endParaRPr lang="de-DE" dirty="0"/>
              </a:p>
            </p:txBody>
          </p:sp>
        </mc:Choice>
        <mc:Fallback xmlns="">
          <p:sp>
            <p:nvSpPr>
              <p:cNvPr id="4" name="Rechteck 3">
                <a:extLst>
                  <a:ext uri="{FF2B5EF4-FFF2-40B4-BE49-F238E27FC236}">
                    <a16:creationId xmlns:a16="http://schemas.microsoft.com/office/drawing/2014/main" id="{2CB9B447-E6F7-4A0B-BA57-50E8947CDA77}"/>
                  </a:ext>
                </a:extLst>
              </p:cNvPr>
              <p:cNvSpPr>
                <a:spLocks noRot="1" noChangeAspect="1" noMove="1" noResize="1" noEditPoints="1" noAdjustHandles="1" noChangeArrowheads="1" noChangeShapeType="1" noTextEdit="1"/>
              </p:cNvSpPr>
              <p:nvPr/>
            </p:nvSpPr>
            <p:spPr>
              <a:xfrm>
                <a:off x="2523755" y="2012920"/>
                <a:ext cx="2535630" cy="942437"/>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334DB727-F9C1-4D6D-8150-018141B6F0A7}"/>
                  </a:ext>
                </a:extLst>
              </p:cNvPr>
              <p:cNvSpPr/>
              <p:nvPr/>
            </p:nvSpPr>
            <p:spPr>
              <a:xfrm>
                <a:off x="2542990" y="4926279"/>
                <a:ext cx="2887970" cy="5731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i="1">
                                  <a:latin typeface="Cambria Math" panose="02040503050406030204" pitchFamily="18" charset="0"/>
                                  <a:ea typeface="Cambria Math" panose="02040503050406030204" pitchFamily="18" charset="0"/>
                                </a:rPr>
                                <m:t>𝑥</m:t>
                              </m:r>
                              <m:r>
                                <a:rPr lang="de-DE" sz="2400" i="1">
                                  <a:latin typeface="Cambria Math" panose="02040503050406030204" pitchFamily="18" charset="0"/>
                                  <a:ea typeface="Cambria Math" panose="02040503050406030204" pitchFamily="18" charset="0"/>
                                </a:rPr>
                                <m:t>⇢0</m:t>
                              </m:r>
                            </m:lim>
                          </m:limLow>
                        </m:fName>
                        <m:e>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r>
                            <a:rPr lang="de-DE" sz="2400" i="1">
                              <a:latin typeface="Cambria Math" panose="02040503050406030204" pitchFamily="18" charset="0"/>
                              <a:ea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ln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e>
                      </m:func>
                      <m:r>
                        <a:rPr lang="de-DE" sz="2400" i="1">
                          <a:latin typeface="Cambria Math" panose="02040503050406030204" pitchFamily="18" charset="0"/>
                          <a:ea typeface="Cambria Math" panose="02040503050406030204" pitchFamily="18" charset="0"/>
                        </a:rPr>
                        <m:t> =0  </m:t>
                      </m:r>
                    </m:oMath>
                  </m:oMathPara>
                </a14:m>
                <a:endParaRPr lang="de-DE" dirty="0"/>
              </a:p>
            </p:txBody>
          </p:sp>
        </mc:Choice>
        <mc:Fallback xmlns="">
          <p:sp>
            <p:nvSpPr>
              <p:cNvPr id="5" name="Rechteck 4">
                <a:extLst>
                  <a:ext uri="{FF2B5EF4-FFF2-40B4-BE49-F238E27FC236}">
                    <a16:creationId xmlns:a16="http://schemas.microsoft.com/office/drawing/2014/main" id="{334DB727-F9C1-4D6D-8150-018141B6F0A7}"/>
                  </a:ext>
                </a:extLst>
              </p:cNvPr>
              <p:cNvSpPr>
                <a:spLocks noRot="1" noChangeAspect="1" noMove="1" noResize="1" noEditPoints="1" noAdjustHandles="1" noChangeArrowheads="1" noChangeShapeType="1" noTextEdit="1"/>
              </p:cNvSpPr>
              <p:nvPr/>
            </p:nvSpPr>
            <p:spPr>
              <a:xfrm>
                <a:off x="2542990" y="4926279"/>
                <a:ext cx="2887970" cy="573106"/>
              </a:xfrm>
              <a:prstGeom prst="rect">
                <a:avLst/>
              </a:prstGeom>
              <a:blipFill>
                <a:blip r:embed="rId5"/>
                <a:stretch>
                  <a:fillRect b="-425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9518A2EA-8466-4539-96A1-B86131AAA731}"/>
                  </a:ext>
                </a:extLst>
              </p:cNvPr>
              <p:cNvSpPr/>
              <p:nvPr/>
            </p:nvSpPr>
            <p:spPr>
              <a:xfrm>
                <a:off x="2429364" y="2548746"/>
                <a:ext cx="4039952" cy="642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b="0" i="1" smtClean="0">
                                  <a:latin typeface="Cambria Math" panose="02040503050406030204" pitchFamily="18" charset="0"/>
                                  <a:ea typeface="Cambria Math" panose="02040503050406030204" pitchFamily="18" charset="0"/>
                                </a:rPr>
                                <m:t>𝑧</m:t>
                              </m:r>
                              <m:r>
                                <a:rPr lang="de-DE" sz="2400" i="1">
                                  <a:latin typeface="Cambria Math" panose="02040503050406030204" pitchFamily="18" charset="0"/>
                                  <a:ea typeface="Cambria Math" panose="02040503050406030204" pitchFamily="18" charset="0"/>
                                </a:rPr>
                                <m:t>⇢</m:t>
                              </m:r>
                              <m:r>
                                <a:rPr lang="de-DE" sz="2400" i="1" smtClean="0">
                                  <a:latin typeface="Cambria Math" panose="02040503050406030204" pitchFamily="18" charset="0"/>
                                  <a:ea typeface="Cambria Math" panose="02040503050406030204" pitchFamily="18" charset="0"/>
                                </a:rPr>
                                <m:t>𝜋</m:t>
                              </m:r>
                              <m:r>
                                <a:rPr lang="de-DE" sz="2400" b="0" i="1" smtClean="0">
                                  <a:latin typeface="Cambria Math" panose="02040503050406030204" pitchFamily="18" charset="0"/>
                                  <a:ea typeface="Cambria Math" panose="02040503050406030204" pitchFamily="18" charset="0"/>
                                </a:rPr>
                                <m:t>/2</m:t>
                              </m:r>
                            </m:lim>
                          </m:limLow>
                        </m:fName>
                        <m:e>
                          <m:sSup>
                            <m:sSupPr>
                              <m:ctrlPr>
                                <a:rPr lang="de-DE" sz="2400" i="1">
                                  <a:latin typeface="Cambria Math" panose="02040503050406030204" pitchFamily="18" charset="0"/>
                                </a:rPr>
                              </m:ctrlPr>
                            </m:sSupPr>
                            <m:e>
                              <m:r>
                                <m:rPr>
                                  <m:sty m:val="p"/>
                                </m:rPr>
                                <a:rPr lang="de-DE" sz="2400" b="0" i="0" smtClean="0">
                                  <a:latin typeface="Cambria Math" panose="02040503050406030204" pitchFamily="18" charset="0"/>
                                </a:rPr>
                                <m:t>tan</m:t>
                              </m:r>
                              <m:r>
                                <a:rPr lang="de-DE" sz="2400" b="0" i="1" smtClean="0">
                                  <a:latin typeface="Cambria Math" panose="02040503050406030204" pitchFamily="18" charset="0"/>
                                </a:rPr>
                                <m:t>⁡(</m:t>
                              </m:r>
                              <m:r>
                                <a:rPr lang="de-DE" sz="2400" b="0" i="1" smtClean="0">
                                  <a:latin typeface="Cambria Math" panose="02040503050406030204" pitchFamily="18" charset="0"/>
                                </a:rPr>
                                <m:t>𝑧</m:t>
                              </m:r>
                              <m:r>
                                <a:rPr lang="de-DE" sz="2400" b="0" i="1" smtClean="0">
                                  <a:latin typeface="Cambria Math" panose="02040503050406030204" pitchFamily="18" charset="0"/>
                                </a:rPr>
                                <m:t>)</m:t>
                              </m:r>
                            </m:e>
                            <m:sup>
                              <m:r>
                                <a:rPr lang="de-DE" sz="2400" i="1">
                                  <a:latin typeface="Cambria Math" panose="02040503050406030204" pitchFamily="18" charset="0"/>
                                </a:rPr>
                                <m:t>𝑛</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tan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𝑧</m:t>
                              </m:r>
                              <m:r>
                                <a:rPr lang="de-DE" sz="2400" b="0" i="1" smtClean="0">
                                  <a:latin typeface="Cambria Math" panose="02040503050406030204" pitchFamily="18" charset="0"/>
                                  <a:ea typeface="Cambria Math" panose="02040503050406030204" pitchFamily="18" charset="0"/>
                                </a:rPr>
                                <m:t>)</m:t>
                              </m:r>
                            </m:sup>
                          </m:sSup>
                        </m:e>
                      </m:func>
                      <m:r>
                        <a:rPr lang="de-DE" sz="2400" i="1">
                          <a:latin typeface="Cambria Math" panose="02040503050406030204" pitchFamily="18" charset="0"/>
                          <a:ea typeface="Cambria Math" panose="02040503050406030204" pitchFamily="18" charset="0"/>
                        </a:rPr>
                        <m:t> =0  </m:t>
                      </m:r>
                    </m:oMath>
                  </m:oMathPara>
                </a14:m>
                <a:endParaRPr lang="de-DE" dirty="0"/>
              </a:p>
            </p:txBody>
          </p:sp>
        </mc:Choice>
        <mc:Fallback xmlns="">
          <p:sp>
            <p:nvSpPr>
              <p:cNvPr id="6" name="Rechteck 5">
                <a:extLst>
                  <a:ext uri="{FF2B5EF4-FFF2-40B4-BE49-F238E27FC236}">
                    <a16:creationId xmlns:a16="http://schemas.microsoft.com/office/drawing/2014/main" id="{9518A2EA-8466-4539-96A1-B86131AAA731}"/>
                  </a:ext>
                </a:extLst>
              </p:cNvPr>
              <p:cNvSpPr>
                <a:spLocks noRot="1" noChangeAspect="1" noMove="1" noResize="1" noEditPoints="1" noAdjustHandles="1" noChangeArrowheads="1" noChangeShapeType="1" noTextEdit="1"/>
              </p:cNvSpPr>
              <p:nvPr/>
            </p:nvSpPr>
            <p:spPr>
              <a:xfrm>
                <a:off x="2429364" y="2548746"/>
                <a:ext cx="4039952" cy="642163"/>
              </a:xfrm>
              <a:prstGeom prst="rect">
                <a:avLst/>
              </a:prstGeom>
              <a:blipFill>
                <a:blip r:embed="rId6"/>
                <a:stretch>
                  <a:fillRect/>
                </a:stretch>
              </a:blipFill>
            </p:spPr>
            <p:txBody>
              <a:bodyPr/>
              <a:lstStyle/>
              <a:p>
                <a:r>
                  <a:rPr lang="de-DE">
                    <a:noFill/>
                  </a:rPr>
                  <a:t> </a:t>
                </a:r>
              </a:p>
            </p:txBody>
          </p:sp>
        </mc:Fallback>
      </mc:AlternateContent>
      <p:pic>
        <p:nvPicPr>
          <p:cNvPr id="7" name="Grafik 6">
            <a:extLst>
              <a:ext uri="{FF2B5EF4-FFF2-40B4-BE49-F238E27FC236}">
                <a16:creationId xmlns:a16="http://schemas.microsoft.com/office/drawing/2014/main" id="{F90E4ADF-9218-415A-B656-4239ADAF58DA}"/>
              </a:ext>
            </a:extLst>
          </p:cNvPr>
          <p:cNvPicPr>
            <a:picLocks noChangeAspect="1"/>
          </p:cNvPicPr>
          <p:nvPr/>
        </p:nvPicPr>
        <p:blipFill>
          <a:blip r:embed="rId7"/>
          <a:stretch>
            <a:fillRect/>
          </a:stretch>
        </p:blipFill>
        <p:spPr>
          <a:xfrm>
            <a:off x="7536919" y="1855042"/>
            <a:ext cx="2535630" cy="1938230"/>
          </a:xfrm>
          <a:prstGeom prst="rect">
            <a:avLst/>
          </a:prstGeom>
          <a:ln w="228600" cap="sq" cmpd="thickThin">
            <a:solidFill>
              <a:srgbClr val="000000"/>
            </a:solidFill>
            <a:prstDash val="solid"/>
            <a:miter lim="800000"/>
          </a:ln>
          <a:effectLst>
            <a:innerShdw blurRad="76200">
              <a:srgbClr val="000000"/>
            </a:innerShdw>
          </a:effectLst>
        </p:spPr>
      </p:pic>
      <p:pic>
        <p:nvPicPr>
          <p:cNvPr id="8" name="Grafik 7">
            <a:extLst>
              <a:ext uri="{FF2B5EF4-FFF2-40B4-BE49-F238E27FC236}">
                <a16:creationId xmlns:a16="http://schemas.microsoft.com/office/drawing/2014/main" id="{1D7F50E9-C4CF-4577-9E69-F64F4A423C8A}"/>
              </a:ext>
            </a:extLst>
          </p:cNvPr>
          <p:cNvPicPr>
            <a:picLocks noChangeAspect="1"/>
          </p:cNvPicPr>
          <p:nvPr/>
        </p:nvPicPr>
        <p:blipFill>
          <a:blip r:embed="rId8"/>
          <a:stretch>
            <a:fillRect/>
          </a:stretch>
        </p:blipFill>
        <p:spPr>
          <a:xfrm>
            <a:off x="5750184" y="4329098"/>
            <a:ext cx="3075930" cy="2224134"/>
          </a:xfrm>
          <a:prstGeom prst="rect">
            <a:avLst/>
          </a:prstGeom>
          <a:ln w="228600" cap="sq" cmpd="thickThin">
            <a:solidFill>
              <a:srgbClr val="000000"/>
            </a:solidFill>
            <a:prstDash val="solid"/>
            <a:miter lim="800000"/>
          </a:ln>
          <a:effectLst>
            <a:innerShdw blurRad="76200">
              <a:srgbClr val="000000"/>
            </a:innerShdw>
          </a:effectLst>
        </p:spPr>
      </p:pic>
      <p:sp>
        <p:nvSpPr>
          <p:cNvPr id="9" name="Ellipse 8">
            <a:extLst>
              <a:ext uri="{FF2B5EF4-FFF2-40B4-BE49-F238E27FC236}">
                <a16:creationId xmlns:a16="http://schemas.microsoft.com/office/drawing/2014/main" id="{5DA439A9-8655-4C37-8AD9-C9D40BA271DC}"/>
              </a:ext>
            </a:extLst>
          </p:cNvPr>
          <p:cNvSpPr/>
          <p:nvPr/>
        </p:nvSpPr>
        <p:spPr>
          <a:xfrm>
            <a:off x="8096435" y="2183907"/>
            <a:ext cx="1100831" cy="50602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C5297880-A663-4E1C-B61D-A8EC5D743899}"/>
              </a:ext>
            </a:extLst>
          </p:cNvPr>
          <p:cNvSpPr/>
          <p:nvPr/>
        </p:nvSpPr>
        <p:spPr>
          <a:xfrm>
            <a:off x="6251356" y="5940649"/>
            <a:ext cx="1100831" cy="50602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1" name="Rechteck 10">
                <a:extLst>
                  <a:ext uri="{FF2B5EF4-FFF2-40B4-BE49-F238E27FC236}">
                    <a16:creationId xmlns:a16="http://schemas.microsoft.com/office/drawing/2014/main" id="{B592ACEB-BB98-46E2-B4A1-A4013211D653}"/>
                  </a:ext>
                </a:extLst>
              </p:cNvPr>
              <p:cNvSpPr/>
              <p:nvPr/>
            </p:nvSpPr>
            <p:spPr>
              <a:xfrm>
                <a:off x="2588857" y="5566952"/>
                <a:ext cx="3029291" cy="5731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i="1">
                                  <a:latin typeface="Cambria Math" panose="02040503050406030204" pitchFamily="18" charset="0"/>
                                  <a:ea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sSup>
                            <m:sSupPr>
                              <m:ctrlPr>
                                <a:rPr lang="de-DE" sz="240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i="1">
                              <a:latin typeface="Cambria Math" panose="02040503050406030204" pitchFamily="18" charset="0"/>
                              <a:ea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ln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e>
                      </m:func>
                      <m:r>
                        <a:rPr lang="de-DE" sz="2400" i="1">
                          <a:latin typeface="Cambria Math" panose="02040503050406030204" pitchFamily="18" charset="0"/>
                          <a:ea typeface="Cambria Math" panose="02040503050406030204" pitchFamily="18" charset="0"/>
                        </a:rPr>
                        <m:t> =0  </m:t>
                      </m:r>
                    </m:oMath>
                  </m:oMathPara>
                </a14:m>
                <a:endParaRPr lang="de-DE" dirty="0"/>
              </a:p>
            </p:txBody>
          </p:sp>
        </mc:Choice>
        <mc:Fallback xmlns="">
          <p:sp>
            <p:nvSpPr>
              <p:cNvPr id="11" name="Rechteck 10">
                <a:extLst>
                  <a:ext uri="{FF2B5EF4-FFF2-40B4-BE49-F238E27FC236}">
                    <a16:creationId xmlns:a16="http://schemas.microsoft.com/office/drawing/2014/main" id="{B592ACEB-BB98-46E2-B4A1-A4013211D653}"/>
                  </a:ext>
                </a:extLst>
              </p:cNvPr>
              <p:cNvSpPr>
                <a:spLocks noRot="1" noChangeAspect="1" noMove="1" noResize="1" noEditPoints="1" noAdjustHandles="1" noChangeArrowheads="1" noChangeShapeType="1" noTextEdit="1"/>
              </p:cNvSpPr>
              <p:nvPr/>
            </p:nvSpPr>
            <p:spPr>
              <a:xfrm>
                <a:off x="2588857" y="5566952"/>
                <a:ext cx="3029291" cy="573106"/>
              </a:xfrm>
              <a:prstGeom prst="rect">
                <a:avLst/>
              </a:prstGeom>
              <a:blipFill>
                <a:blip r:embed="rId9"/>
                <a:stretch>
                  <a:fillRect b="-1064"/>
                </a:stretch>
              </a:blipFill>
            </p:spPr>
            <p:txBody>
              <a:bodyPr/>
              <a:lstStyle/>
              <a:p>
                <a:r>
                  <a:rPr lang="de-DE">
                    <a:noFill/>
                  </a:rPr>
                  <a:t> </a:t>
                </a:r>
              </a:p>
            </p:txBody>
          </p:sp>
        </mc:Fallback>
      </mc:AlternateContent>
      <p:sp>
        <p:nvSpPr>
          <p:cNvPr id="12" name="Ellipse 11">
            <a:extLst>
              <a:ext uri="{FF2B5EF4-FFF2-40B4-BE49-F238E27FC236}">
                <a16:creationId xmlns:a16="http://schemas.microsoft.com/office/drawing/2014/main" id="{2C3D5365-C4C9-41E2-AC6F-702F6E211857}"/>
              </a:ext>
            </a:extLst>
          </p:cNvPr>
          <p:cNvSpPr/>
          <p:nvPr/>
        </p:nvSpPr>
        <p:spPr>
          <a:xfrm>
            <a:off x="6607942" y="5942127"/>
            <a:ext cx="1100831" cy="50602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Thema2">
            <a:hlinkClick r:id="" action="ppaction://media"/>
            <a:extLst>
              <a:ext uri="{FF2B5EF4-FFF2-40B4-BE49-F238E27FC236}">
                <a16:creationId xmlns:a16="http://schemas.microsoft.com/office/drawing/2014/main" id="{B2C53358-9745-4858-808A-69C2E0861C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64886" y="3730723"/>
            <a:ext cx="487363" cy="487363"/>
          </a:xfrm>
          <a:prstGeom prst="rect">
            <a:avLst/>
          </a:prstGeom>
        </p:spPr>
      </p:pic>
      <p:sp>
        <p:nvSpPr>
          <p:cNvPr id="13" name="Textfeld 12">
            <a:extLst>
              <a:ext uri="{FF2B5EF4-FFF2-40B4-BE49-F238E27FC236}">
                <a16:creationId xmlns:a16="http://schemas.microsoft.com/office/drawing/2014/main" id="{876C6092-F0CC-477D-831A-18538B189DAB}"/>
              </a:ext>
            </a:extLst>
          </p:cNvPr>
          <p:cNvSpPr txBox="1"/>
          <p:nvPr/>
        </p:nvSpPr>
        <p:spPr>
          <a:xfrm>
            <a:off x="9737889" y="5759777"/>
            <a:ext cx="624915" cy="369332"/>
          </a:xfrm>
          <a:prstGeom prst="rect">
            <a:avLst/>
          </a:prstGeom>
          <a:noFill/>
        </p:spPr>
        <p:txBody>
          <a:bodyPr wrap="none" rtlCol="0">
            <a:spAutoFit/>
          </a:bodyPr>
          <a:lstStyle/>
          <a:p>
            <a:r>
              <a:rPr lang="de-DE" u="sng" dirty="0">
                <a:solidFill>
                  <a:schemeClr val="accent1"/>
                </a:solidFill>
              </a:rPr>
              <a:t>Tipp</a:t>
            </a:r>
          </a:p>
        </p:txBody>
      </p:sp>
      <p:sp>
        <p:nvSpPr>
          <p:cNvPr id="14" name="Textfeld 13">
            <a:extLst>
              <a:ext uri="{FF2B5EF4-FFF2-40B4-BE49-F238E27FC236}">
                <a16:creationId xmlns:a16="http://schemas.microsoft.com/office/drawing/2014/main" id="{BB7B67B3-1601-4B83-A227-68B22C42DCEE}"/>
              </a:ext>
            </a:extLst>
          </p:cNvPr>
          <p:cNvSpPr txBox="1"/>
          <p:nvPr/>
        </p:nvSpPr>
        <p:spPr>
          <a:xfrm>
            <a:off x="4440356" y="3326810"/>
            <a:ext cx="4722829" cy="1200329"/>
          </a:xfrm>
          <a:prstGeom prst="rect">
            <a:avLst/>
          </a:prstGeom>
          <a:solidFill>
            <a:schemeClr val="accent1"/>
          </a:solidFill>
        </p:spPr>
        <p:txBody>
          <a:bodyPr wrap="square" rtlCol="0">
            <a:spAutoFit/>
          </a:bodyPr>
          <a:lstStyle/>
          <a:p>
            <a:r>
              <a:rPr lang="de-DE" dirty="0"/>
              <a:t>Zeichnen Sie doch einfach mal die Funktionen </a:t>
            </a:r>
            <a:r>
              <a:rPr lang="de-DE" dirty="0" err="1"/>
              <a:t>z.B</a:t>
            </a:r>
            <a:r>
              <a:rPr lang="de-DE" dirty="0"/>
              <a:t> „</a:t>
            </a:r>
            <a:r>
              <a:rPr lang="de-DE" dirty="0" err="1"/>
              <a:t>ln</a:t>
            </a:r>
            <a:r>
              <a:rPr lang="de-DE" dirty="0"/>
              <a:t>(x) x²“ als Graph auf, dann sehen Sie, wie sich die Funktionen bei 0 oder im Unendlichen verhalten!                  </a:t>
            </a:r>
            <a:r>
              <a:rPr lang="de-DE" u="sng" dirty="0"/>
              <a:t>X</a:t>
            </a:r>
          </a:p>
        </p:txBody>
      </p:sp>
    </p:spTree>
    <p:extLst>
      <p:ext uri="{BB962C8B-B14F-4D97-AF65-F5344CB8AC3E}">
        <p14:creationId xmlns:p14="http://schemas.microsoft.com/office/powerpoint/2010/main" val="3011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7E5FA-CD96-4262-82E2-36F0EAF181F4}"/>
              </a:ext>
            </a:extLst>
          </p:cNvPr>
          <p:cNvSpPr>
            <a:spLocks noGrp="1"/>
          </p:cNvSpPr>
          <p:nvPr>
            <p:ph type="title"/>
          </p:nvPr>
        </p:nvSpPr>
        <p:spPr/>
        <p:txBody>
          <a:bodyPr/>
          <a:lstStyle/>
          <a:p>
            <a:r>
              <a:rPr lang="de-DE" dirty="0"/>
              <a:t>THEMA 2</a:t>
            </a:r>
          </a:p>
        </p:txBody>
      </p:sp>
      <p:cxnSp>
        <p:nvCxnSpPr>
          <p:cNvPr id="5" name="Gerade Verbindung mit Pfeil 4">
            <a:extLst>
              <a:ext uri="{FF2B5EF4-FFF2-40B4-BE49-F238E27FC236}">
                <a16:creationId xmlns:a16="http://schemas.microsoft.com/office/drawing/2014/main" id="{50BBA094-09E3-4A57-9A1C-7F0EE94C4AFF}"/>
              </a:ext>
            </a:extLst>
          </p:cNvPr>
          <p:cNvCxnSpPr>
            <a:cxnSpLocks/>
          </p:cNvCxnSpPr>
          <p:nvPr/>
        </p:nvCxnSpPr>
        <p:spPr>
          <a:xfrm flipV="1">
            <a:off x="3764132" y="1660124"/>
            <a:ext cx="0" cy="43766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Gerade Verbindung mit Pfeil 6">
            <a:extLst>
              <a:ext uri="{FF2B5EF4-FFF2-40B4-BE49-F238E27FC236}">
                <a16:creationId xmlns:a16="http://schemas.microsoft.com/office/drawing/2014/main" id="{B2ECF44B-6D36-4260-A0AC-0FA5D695AA9E}"/>
              </a:ext>
            </a:extLst>
          </p:cNvPr>
          <p:cNvCxnSpPr/>
          <p:nvPr/>
        </p:nvCxnSpPr>
        <p:spPr>
          <a:xfrm>
            <a:off x="2379216" y="5353235"/>
            <a:ext cx="529996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feld 7">
            <a:extLst>
              <a:ext uri="{FF2B5EF4-FFF2-40B4-BE49-F238E27FC236}">
                <a16:creationId xmlns:a16="http://schemas.microsoft.com/office/drawing/2014/main" id="{077B0469-9D08-4574-96AC-6ED55E0B995E}"/>
              </a:ext>
            </a:extLst>
          </p:cNvPr>
          <p:cNvSpPr txBox="1"/>
          <p:nvPr/>
        </p:nvSpPr>
        <p:spPr>
          <a:xfrm>
            <a:off x="2602556" y="1727992"/>
            <a:ext cx="1082412" cy="369332"/>
          </a:xfrm>
          <a:prstGeom prst="rect">
            <a:avLst/>
          </a:prstGeom>
          <a:noFill/>
        </p:spPr>
        <p:txBody>
          <a:bodyPr wrap="none" rtlCol="0">
            <a:spAutoFit/>
          </a:bodyPr>
          <a:lstStyle/>
          <a:p>
            <a:r>
              <a:rPr lang="de-DE" dirty="0"/>
              <a:t>Volumen</a:t>
            </a:r>
          </a:p>
        </p:txBody>
      </p:sp>
      <p:sp>
        <p:nvSpPr>
          <p:cNvPr id="9" name="Textfeld 8">
            <a:extLst>
              <a:ext uri="{FF2B5EF4-FFF2-40B4-BE49-F238E27FC236}">
                <a16:creationId xmlns:a16="http://schemas.microsoft.com/office/drawing/2014/main" id="{0FD73440-9AC8-4987-BEC3-F3A5B79D0E0F}"/>
              </a:ext>
            </a:extLst>
          </p:cNvPr>
          <p:cNvSpPr txBox="1"/>
          <p:nvPr/>
        </p:nvSpPr>
        <p:spPr>
          <a:xfrm>
            <a:off x="6789197" y="5510359"/>
            <a:ext cx="569387" cy="369332"/>
          </a:xfrm>
          <a:prstGeom prst="rect">
            <a:avLst/>
          </a:prstGeom>
          <a:noFill/>
        </p:spPr>
        <p:txBody>
          <a:bodyPr wrap="none" rtlCol="0">
            <a:spAutoFit/>
          </a:bodyPr>
          <a:lstStyle/>
          <a:p>
            <a:r>
              <a:rPr lang="de-DE" dirty="0"/>
              <a:t>Zeit</a:t>
            </a:r>
          </a:p>
        </p:txBody>
      </p:sp>
      <p:cxnSp>
        <p:nvCxnSpPr>
          <p:cNvPr id="11" name="Gerader Verbinder 10">
            <a:extLst>
              <a:ext uri="{FF2B5EF4-FFF2-40B4-BE49-F238E27FC236}">
                <a16:creationId xmlns:a16="http://schemas.microsoft.com/office/drawing/2014/main" id="{ED79589D-1210-4C37-ABD5-D3A25013353B}"/>
              </a:ext>
            </a:extLst>
          </p:cNvPr>
          <p:cNvCxnSpPr/>
          <p:nvPr/>
        </p:nvCxnSpPr>
        <p:spPr>
          <a:xfrm flipV="1">
            <a:off x="4651899" y="3204839"/>
            <a:ext cx="1939074" cy="2148396"/>
          </a:xfrm>
          <a:prstGeom prst="line">
            <a:avLst/>
          </a:prstGeom>
        </p:spPr>
        <p:style>
          <a:lnRef idx="2">
            <a:schemeClr val="accent4"/>
          </a:lnRef>
          <a:fillRef idx="0">
            <a:schemeClr val="accent4"/>
          </a:fillRef>
          <a:effectRef idx="1">
            <a:schemeClr val="accent4"/>
          </a:effectRef>
          <a:fontRef idx="minor">
            <a:schemeClr val="tx1"/>
          </a:fontRef>
        </p:style>
      </p:cxnSp>
      <p:cxnSp>
        <p:nvCxnSpPr>
          <p:cNvPr id="12" name="Gerader Verbinder 11">
            <a:extLst>
              <a:ext uri="{FF2B5EF4-FFF2-40B4-BE49-F238E27FC236}">
                <a16:creationId xmlns:a16="http://schemas.microsoft.com/office/drawing/2014/main" id="{341F3B4F-9C33-40BE-A8DB-9BEB245F9133}"/>
              </a:ext>
            </a:extLst>
          </p:cNvPr>
          <p:cNvCxnSpPr>
            <a:cxnSpLocks/>
          </p:cNvCxnSpPr>
          <p:nvPr/>
        </p:nvCxnSpPr>
        <p:spPr>
          <a:xfrm flipV="1">
            <a:off x="4635622" y="4279037"/>
            <a:ext cx="1955351" cy="1093432"/>
          </a:xfrm>
          <a:prstGeom prst="line">
            <a:avLst/>
          </a:prstGeom>
        </p:spPr>
        <p:style>
          <a:lnRef idx="2">
            <a:schemeClr val="accent5"/>
          </a:lnRef>
          <a:fillRef idx="0">
            <a:schemeClr val="accent5"/>
          </a:fillRef>
          <a:effectRef idx="1">
            <a:schemeClr val="accent5"/>
          </a:effectRef>
          <a:fontRef idx="minor">
            <a:schemeClr val="tx1"/>
          </a:fontRef>
        </p:style>
      </p:cxnSp>
      <p:sp>
        <p:nvSpPr>
          <p:cNvPr id="16" name="Ellipse 15">
            <a:extLst>
              <a:ext uri="{FF2B5EF4-FFF2-40B4-BE49-F238E27FC236}">
                <a16:creationId xmlns:a16="http://schemas.microsoft.com/office/drawing/2014/main" id="{3EFC60D3-6EE6-4C07-AA43-8FB823498F05}"/>
              </a:ext>
            </a:extLst>
          </p:cNvPr>
          <p:cNvSpPr/>
          <p:nvPr/>
        </p:nvSpPr>
        <p:spPr>
          <a:xfrm>
            <a:off x="4591232" y="5308848"/>
            <a:ext cx="113931" cy="99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871ACAB3-102E-4D3A-A09E-1355886F6312}"/>
              </a:ext>
            </a:extLst>
          </p:cNvPr>
          <p:cNvCxnSpPr>
            <a:cxnSpLocks/>
          </p:cNvCxnSpPr>
          <p:nvPr/>
        </p:nvCxnSpPr>
        <p:spPr>
          <a:xfrm>
            <a:off x="6113756" y="2441359"/>
            <a:ext cx="0" cy="291187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53721DB7-13BB-42F1-8B50-0C3B65B2AE54}"/>
                  </a:ext>
                </a:extLst>
              </p:cNvPr>
              <p:cNvSpPr txBox="1"/>
              <p:nvPr/>
            </p:nvSpPr>
            <p:spPr>
              <a:xfrm>
                <a:off x="5696212" y="1993352"/>
                <a:ext cx="75020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10</m:t>
                          </m:r>
                        </m:num>
                        <m:den>
                          <m:r>
                            <a:rPr lang="de-DE" b="0" i="1" smtClean="0">
                              <a:solidFill>
                                <a:schemeClr val="accent5">
                                  <a:lumMod val="75000"/>
                                </a:schemeClr>
                              </a:solidFill>
                              <a:latin typeface="Cambria Math" panose="02040503050406030204" pitchFamily="18" charset="0"/>
                            </a:rPr>
                            <m:t>5</m:t>
                          </m:r>
                        </m:den>
                      </m:f>
                      <m:r>
                        <a:rPr lang="de-DE" b="0" i="0" smtClean="0">
                          <a:latin typeface="Cambria Math" panose="02040503050406030204" pitchFamily="18" charset="0"/>
                        </a:rPr>
                        <m:t>=2</m:t>
                      </m:r>
                    </m:oMath>
                  </m:oMathPara>
                </a14:m>
                <a:endParaRPr lang="de-DE" dirty="0"/>
              </a:p>
            </p:txBody>
          </p:sp>
        </mc:Choice>
        <mc:Fallback xmlns="">
          <p:sp>
            <p:nvSpPr>
              <p:cNvPr id="21" name="Textfeld 20">
                <a:extLst>
                  <a:ext uri="{FF2B5EF4-FFF2-40B4-BE49-F238E27FC236}">
                    <a16:creationId xmlns:a16="http://schemas.microsoft.com/office/drawing/2014/main" id="{53721DB7-13BB-42F1-8B50-0C3B65B2AE54}"/>
                  </a:ext>
                </a:extLst>
              </p:cNvPr>
              <p:cNvSpPr txBox="1">
                <a:spLocks noRot="1" noChangeAspect="1" noMove="1" noResize="1" noEditPoints="1" noAdjustHandles="1" noChangeArrowheads="1" noChangeShapeType="1" noTextEdit="1"/>
              </p:cNvSpPr>
              <p:nvPr/>
            </p:nvSpPr>
            <p:spPr>
              <a:xfrm>
                <a:off x="5696212" y="1993352"/>
                <a:ext cx="750205" cy="520463"/>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72812832-AC65-442F-9135-A91EE43F7CD6}"/>
                  </a:ext>
                </a:extLst>
              </p:cNvPr>
              <p:cNvSpPr txBox="1"/>
              <p:nvPr/>
            </p:nvSpPr>
            <p:spPr>
              <a:xfrm>
                <a:off x="5172907" y="2827806"/>
                <a:ext cx="62196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6</m:t>
                          </m:r>
                        </m:num>
                        <m:den>
                          <m:r>
                            <a:rPr lang="de-DE" b="0" i="1" smtClean="0">
                              <a:solidFill>
                                <a:schemeClr val="accent5">
                                  <a:lumMod val="75000"/>
                                </a:schemeClr>
                              </a:solidFill>
                              <a:latin typeface="Cambria Math" panose="02040503050406030204" pitchFamily="18" charset="0"/>
                            </a:rPr>
                            <m:t>3</m:t>
                          </m:r>
                        </m:den>
                      </m:f>
                      <m:r>
                        <a:rPr lang="de-DE" b="0" i="0" smtClean="0">
                          <a:latin typeface="Cambria Math" panose="02040503050406030204" pitchFamily="18" charset="0"/>
                        </a:rPr>
                        <m:t>=2</m:t>
                      </m:r>
                    </m:oMath>
                  </m:oMathPara>
                </a14:m>
                <a:endParaRPr lang="de-DE" dirty="0"/>
              </a:p>
            </p:txBody>
          </p:sp>
        </mc:Choice>
        <mc:Fallback xmlns="">
          <p:sp>
            <p:nvSpPr>
              <p:cNvPr id="22" name="Textfeld 21">
                <a:extLst>
                  <a:ext uri="{FF2B5EF4-FFF2-40B4-BE49-F238E27FC236}">
                    <a16:creationId xmlns:a16="http://schemas.microsoft.com/office/drawing/2014/main" id="{72812832-AC65-442F-9135-A91EE43F7CD6}"/>
                  </a:ext>
                </a:extLst>
              </p:cNvPr>
              <p:cNvSpPr txBox="1">
                <a:spLocks noRot="1" noChangeAspect="1" noMove="1" noResize="1" noEditPoints="1" noAdjustHandles="1" noChangeArrowheads="1" noChangeShapeType="1" noTextEdit="1"/>
              </p:cNvSpPr>
              <p:nvPr/>
            </p:nvSpPr>
            <p:spPr>
              <a:xfrm>
                <a:off x="5172907" y="2827806"/>
                <a:ext cx="621965" cy="520399"/>
              </a:xfrm>
              <a:prstGeom prst="rect">
                <a:avLst/>
              </a:prstGeom>
              <a:blipFill>
                <a:blip r:embed="rId5"/>
                <a:stretch>
                  <a:fillRect/>
                </a:stretch>
              </a:blipFill>
            </p:spPr>
            <p:txBody>
              <a:bodyPr/>
              <a:lstStyle/>
              <a:p>
                <a:r>
                  <a:rPr lang="de-DE">
                    <a:noFill/>
                  </a:rPr>
                  <a:t> </a:t>
                </a:r>
              </a:p>
            </p:txBody>
          </p:sp>
        </mc:Fallback>
      </mc:AlternateContent>
      <p:cxnSp>
        <p:nvCxnSpPr>
          <p:cNvPr id="24" name="Gerader Verbinder 23">
            <a:extLst>
              <a:ext uri="{FF2B5EF4-FFF2-40B4-BE49-F238E27FC236}">
                <a16:creationId xmlns:a16="http://schemas.microsoft.com/office/drawing/2014/main" id="{E3EE8A0A-6852-44B5-BFA9-95983B58BC9A}"/>
              </a:ext>
            </a:extLst>
          </p:cNvPr>
          <p:cNvCxnSpPr>
            <a:cxnSpLocks/>
          </p:cNvCxnSpPr>
          <p:nvPr/>
        </p:nvCxnSpPr>
        <p:spPr>
          <a:xfrm>
            <a:off x="5493797" y="3295096"/>
            <a:ext cx="0" cy="205813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feld 25">
                <a:extLst>
                  <a:ext uri="{FF2B5EF4-FFF2-40B4-BE49-F238E27FC236}">
                    <a16:creationId xmlns:a16="http://schemas.microsoft.com/office/drawing/2014/main" id="{F96A664E-3F70-42F2-832C-8756A73E3678}"/>
                  </a:ext>
                </a:extLst>
              </p:cNvPr>
              <p:cNvSpPr txBox="1"/>
              <p:nvPr/>
            </p:nvSpPr>
            <p:spPr>
              <a:xfrm>
                <a:off x="4384503" y="4062834"/>
                <a:ext cx="527388"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0</m:t>
                          </m:r>
                        </m:num>
                        <m:den>
                          <m:r>
                            <a:rPr lang="de-DE" b="0" i="1" smtClean="0">
                              <a:solidFill>
                                <a:schemeClr val="accent5">
                                  <a:lumMod val="75000"/>
                                </a:schemeClr>
                              </a:solidFill>
                              <a:latin typeface="Cambria Math" panose="02040503050406030204" pitchFamily="18" charset="0"/>
                            </a:rPr>
                            <m:t>0</m:t>
                          </m:r>
                        </m:den>
                      </m:f>
                      <m:r>
                        <a:rPr lang="de-DE" b="0" i="0" smtClean="0">
                          <a:latin typeface="Cambria Math" panose="02040503050406030204" pitchFamily="18" charset="0"/>
                        </a:rPr>
                        <m:t>=?</m:t>
                      </m:r>
                    </m:oMath>
                  </m:oMathPara>
                </a14:m>
                <a:endParaRPr lang="de-DE" dirty="0"/>
              </a:p>
            </p:txBody>
          </p:sp>
        </mc:Choice>
        <mc:Fallback xmlns="">
          <p:sp>
            <p:nvSpPr>
              <p:cNvPr id="26" name="Textfeld 25">
                <a:extLst>
                  <a:ext uri="{FF2B5EF4-FFF2-40B4-BE49-F238E27FC236}">
                    <a16:creationId xmlns:a16="http://schemas.microsoft.com/office/drawing/2014/main" id="{F96A664E-3F70-42F2-832C-8756A73E3678}"/>
                  </a:ext>
                </a:extLst>
              </p:cNvPr>
              <p:cNvSpPr txBox="1">
                <a:spLocks noRot="1" noChangeAspect="1" noMove="1" noResize="1" noEditPoints="1" noAdjustHandles="1" noChangeArrowheads="1" noChangeShapeType="1" noTextEdit="1"/>
              </p:cNvSpPr>
              <p:nvPr/>
            </p:nvSpPr>
            <p:spPr>
              <a:xfrm>
                <a:off x="4384503" y="4062834"/>
                <a:ext cx="527388" cy="520399"/>
              </a:xfrm>
              <a:prstGeom prst="rect">
                <a:avLst/>
              </a:prstGeom>
              <a:blipFill>
                <a:blip r:embed="rId6"/>
                <a:stretch>
                  <a:fillRect/>
                </a:stretch>
              </a:blipFill>
            </p:spPr>
            <p:txBody>
              <a:bodyPr/>
              <a:lstStyle/>
              <a:p>
                <a:r>
                  <a:rPr lang="de-DE">
                    <a:noFill/>
                  </a:rPr>
                  <a:t> </a:t>
                </a:r>
              </a:p>
            </p:txBody>
          </p:sp>
        </mc:Fallback>
      </mc:AlternateContent>
      <p:cxnSp>
        <p:nvCxnSpPr>
          <p:cNvPr id="27" name="Gerader Verbinder 26">
            <a:extLst>
              <a:ext uri="{FF2B5EF4-FFF2-40B4-BE49-F238E27FC236}">
                <a16:creationId xmlns:a16="http://schemas.microsoft.com/office/drawing/2014/main" id="{BD2B0477-4D6A-4E48-B0C0-2899A3D55EDE}"/>
              </a:ext>
            </a:extLst>
          </p:cNvPr>
          <p:cNvCxnSpPr>
            <a:cxnSpLocks/>
            <a:endCxn id="16" idx="4"/>
          </p:cNvCxnSpPr>
          <p:nvPr/>
        </p:nvCxnSpPr>
        <p:spPr>
          <a:xfrm>
            <a:off x="4635622" y="4731798"/>
            <a:ext cx="12576" cy="67618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1" name="Textfeld 30">
                <a:extLst>
                  <a:ext uri="{FF2B5EF4-FFF2-40B4-BE49-F238E27FC236}">
                    <a16:creationId xmlns:a16="http://schemas.microsoft.com/office/drawing/2014/main" id="{0E003330-827F-4E70-8377-D50F2C158E2D}"/>
                  </a:ext>
                </a:extLst>
              </p:cNvPr>
              <p:cNvSpPr txBox="1"/>
              <p:nvPr/>
            </p:nvSpPr>
            <p:spPr>
              <a:xfrm>
                <a:off x="4568053" y="5472771"/>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𝑡</m:t>
                      </m:r>
                    </m:oMath>
                  </m:oMathPara>
                </a14:m>
                <a:endParaRPr lang="de-DE" dirty="0"/>
              </a:p>
            </p:txBody>
          </p:sp>
        </mc:Choice>
        <mc:Fallback xmlns="">
          <p:sp>
            <p:nvSpPr>
              <p:cNvPr id="31" name="Textfeld 30">
                <a:extLst>
                  <a:ext uri="{FF2B5EF4-FFF2-40B4-BE49-F238E27FC236}">
                    <a16:creationId xmlns:a16="http://schemas.microsoft.com/office/drawing/2014/main" id="{0E003330-827F-4E70-8377-D50F2C158E2D}"/>
                  </a:ext>
                </a:extLst>
              </p:cNvPr>
              <p:cNvSpPr txBox="1">
                <a:spLocks noRot="1" noChangeAspect="1" noMove="1" noResize="1" noEditPoints="1" noAdjustHandles="1" noChangeArrowheads="1" noChangeShapeType="1" noTextEdit="1"/>
              </p:cNvSpPr>
              <p:nvPr/>
            </p:nvSpPr>
            <p:spPr>
              <a:xfrm>
                <a:off x="4568053" y="5472771"/>
                <a:ext cx="161134" cy="276999"/>
              </a:xfrm>
              <a:prstGeom prst="rect">
                <a:avLst/>
              </a:prstGeom>
              <a:blipFill>
                <a:blip r:embed="rId7"/>
                <a:stretch>
                  <a:fillRect l="-25926" r="-22222" b="-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BC52DEB7-5310-4B80-925F-04048F61F91D}"/>
                  </a:ext>
                </a:extLst>
              </p:cNvPr>
              <p:cNvSpPr txBox="1"/>
              <p:nvPr/>
            </p:nvSpPr>
            <p:spPr>
              <a:xfrm>
                <a:off x="5368520" y="5465373"/>
                <a:ext cx="254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1</m:t>
                          </m:r>
                        </m:sub>
                      </m:sSub>
                    </m:oMath>
                  </m:oMathPara>
                </a14:m>
                <a:endParaRPr lang="de-DE" dirty="0"/>
              </a:p>
            </p:txBody>
          </p:sp>
        </mc:Choice>
        <mc:Fallback xmlns="">
          <p:sp>
            <p:nvSpPr>
              <p:cNvPr id="32" name="Textfeld 31">
                <a:extLst>
                  <a:ext uri="{FF2B5EF4-FFF2-40B4-BE49-F238E27FC236}">
                    <a16:creationId xmlns:a16="http://schemas.microsoft.com/office/drawing/2014/main" id="{BC52DEB7-5310-4B80-925F-04048F61F91D}"/>
                  </a:ext>
                </a:extLst>
              </p:cNvPr>
              <p:cNvSpPr txBox="1">
                <a:spLocks noRot="1" noChangeAspect="1" noMove="1" noResize="1" noEditPoints="1" noAdjustHandles="1" noChangeArrowheads="1" noChangeShapeType="1" noTextEdit="1"/>
              </p:cNvSpPr>
              <p:nvPr/>
            </p:nvSpPr>
            <p:spPr>
              <a:xfrm>
                <a:off x="5368520" y="5465373"/>
                <a:ext cx="254108" cy="276999"/>
              </a:xfrm>
              <a:prstGeom prst="rect">
                <a:avLst/>
              </a:prstGeom>
              <a:blipFill>
                <a:blip r:embed="rId8"/>
                <a:stretch>
                  <a:fillRect l="-19512" r="-4878"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83360E8C-0E6F-4CCC-9E7C-7FD047F79B36}"/>
                  </a:ext>
                </a:extLst>
              </p:cNvPr>
              <p:cNvSpPr txBox="1"/>
              <p:nvPr/>
            </p:nvSpPr>
            <p:spPr>
              <a:xfrm>
                <a:off x="5982560" y="5484607"/>
                <a:ext cx="2594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2</m:t>
                          </m:r>
                        </m:sub>
                      </m:sSub>
                    </m:oMath>
                  </m:oMathPara>
                </a14:m>
                <a:endParaRPr lang="de-DE" dirty="0"/>
              </a:p>
            </p:txBody>
          </p:sp>
        </mc:Choice>
        <mc:Fallback xmlns="">
          <p:sp>
            <p:nvSpPr>
              <p:cNvPr id="33" name="Textfeld 32">
                <a:extLst>
                  <a:ext uri="{FF2B5EF4-FFF2-40B4-BE49-F238E27FC236}">
                    <a16:creationId xmlns:a16="http://schemas.microsoft.com/office/drawing/2014/main" id="{83360E8C-0E6F-4CCC-9E7C-7FD047F79B36}"/>
                  </a:ext>
                </a:extLst>
              </p:cNvPr>
              <p:cNvSpPr txBox="1">
                <a:spLocks noRot="1" noChangeAspect="1" noMove="1" noResize="1" noEditPoints="1" noAdjustHandles="1" noChangeArrowheads="1" noChangeShapeType="1" noTextEdit="1"/>
              </p:cNvSpPr>
              <p:nvPr/>
            </p:nvSpPr>
            <p:spPr>
              <a:xfrm>
                <a:off x="5982560" y="5484607"/>
                <a:ext cx="259430" cy="276999"/>
              </a:xfrm>
              <a:prstGeom prst="rect">
                <a:avLst/>
              </a:prstGeom>
              <a:blipFill>
                <a:blip r:embed="rId9"/>
                <a:stretch>
                  <a:fillRect l="-16279" r="-4651" b="-17778"/>
                </a:stretch>
              </a:blipFill>
            </p:spPr>
            <p:txBody>
              <a:bodyPr/>
              <a:lstStyle/>
              <a:p>
                <a:r>
                  <a:rPr lang="de-DE">
                    <a:noFill/>
                  </a:rPr>
                  <a:t> </a:t>
                </a:r>
              </a:p>
            </p:txBody>
          </p:sp>
        </mc:Fallback>
      </mc:AlternateContent>
      <p:sp>
        <p:nvSpPr>
          <p:cNvPr id="34" name="Textfeld 33">
            <a:extLst>
              <a:ext uri="{FF2B5EF4-FFF2-40B4-BE49-F238E27FC236}">
                <a16:creationId xmlns:a16="http://schemas.microsoft.com/office/drawing/2014/main" id="{CDC0D1E1-7961-4A02-8F2B-3A247E431A4A}"/>
              </a:ext>
            </a:extLst>
          </p:cNvPr>
          <p:cNvSpPr txBox="1"/>
          <p:nvPr/>
        </p:nvSpPr>
        <p:spPr>
          <a:xfrm>
            <a:off x="6649373" y="2947383"/>
            <a:ext cx="248786" cy="369332"/>
          </a:xfrm>
          <a:prstGeom prst="rect">
            <a:avLst/>
          </a:prstGeom>
          <a:noFill/>
        </p:spPr>
        <p:txBody>
          <a:bodyPr wrap="none" rtlCol="0">
            <a:spAutoFit/>
          </a:bodyPr>
          <a:lstStyle/>
          <a:p>
            <a:r>
              <a:rPr lang="de-DE" dirty="0">
                <a:solidFill>
                  <a:schemeClr val="accent4"/>
                </a:solidFill>
              </a:rPr>
              <a:t>f</a:t>
            </a:r>
          </a:p>
        </p:txBody>
      </p:sp>
      <p:sp>
        <p:nvSpPr>
          <p:cNvPr id="35" name="Textfeld 34">
            <a:extLst>
              <a:ext uri="{FF2B5EF4-FFF2-40B4-BE49-F238E27FC236}">
                <a16:creationId xmlns:a16="http://schemas.microsoft.com/office/drawing/2014/main" id="{A06A3911-5685-4363-ABE6-921E6B158175}"/>
              </a:ext>
            </a:extLst>
          </p:cNvPr>
          <p:cNvSpPr txBox="1"/>
          <p:nvPr/>
        </p:nvSpPr>
        <p:spPr>
          <a:xfrm>
            <a:off x="6651921" y="4085493"/>
            <a:ext cx="312906" cy="369332"/>
          </a:xfrm>
          <a:prstGeom prst="rect">
            <a:avLst/>
          </a:prstGeom>
          <a:noFill/>
        </p:spPr>
        <p:txBody>
          <a:bodyPr wrap="none" rtlCol="0">
            <a:spAutoFit/>
          </a:bodyPr>
          <a:lstStyle/>
          <a:p>
            <a:r>
              <a:rPr lang="de-DE" dirty="0">
                <a:solidFill>
                  <a:schemeClr val="accent5"/>
                </a:solidFill>
              </a:rPr>
              <a:t>g</a:t>
            </a:r>
          </a:p>
        </p:txBody>
      </p:sp>
      <p:pic>
        <p:nvPicPr>
          <p:cNvPr id="36" name="Hopital-Motiv">
            <a:hlinkClick r:id="" action="ppaction://media"/>
            <a:extLst>
              <a:ext uri="{FF2B5EF4-FFF2-40B4-BE49-F238E27FC236}">
                <a16:creationId xmlns:a16="http://schemas.microsoft.com/office/drawing/2014/main" id="{86D2F8DE-EEB7-47D8-905B-E0368803A3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3958" y="3563687"/>
            <a:ext cx="487363" cy="487363"/>
          </a:xfrm>
          <a:prstGeom prst="rect">
            <a:avLst/>
          </a:prstGeom>
        </p:spPr>
      </p:pic>
    </p:spTree>
    <p:extLst>
      <p:ext uri="{BB962C8B-B14F-4D97-AF65-F5344CB8AC3E}">
        <p14:creationId xmlns:p14="http://schemas.microsoft.com/office/powerpoint/2010/main" val="367167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2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7E5FA-CD96-4262-82E2-36F0EAF181F4}"/>
              </a:ext>
            </a:extLst>
          </p:cNvPr>
          <p:cNvSpPr>
            <a:spLocks noGrp="1"/>
          </p:cNvSpPr>
          <p:nvPr>
            <p:ph type="title"/>
          </p:nvPr>
        </p:nvSpPr>
        <p:spPr/>
        <p:txBody>
          <a:bodyPr/>
          <a:lstStyle/>
          <a:p>
            <a:r>
              <a:rPr lang="de-DE" dirty="0"/>
              <a:t>THEMA 2</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4A792170-421F-4098-BB76-008BC1CC900C}"/>
                  </a:ext>
                </a:extLst>
              </p:cNvPr>
              <p:cNvSpPr txBox="1"/>
              <p:nvPr/>
            </p:nvSpPr>
            <p:spPr>
              <a:xfrm>
                <a:off x="7111981" y="2585583"/>
                <a:ext cx="4683553" cy="101745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de-DE" sz="1600" i="1" smtClean="0">
                          <a:solidFill>
                            <a:srgbClr val="4B6D6A"/>
                          </a:solidFill>
                          <a:latin typeface="Cambria Math" panose="02040503050406030204" pitchFamily="18" charset="0"/>
                        </a:rPr>
                        <m:t>𝑓</m:t>
                      </m:r>
                      <m:d>
                        <m:dPr>
                          <m:ctrlPr>
                            <a:rPr lang="de-DE" sz="1600" i="1">
                              <a:solidFill>
                                <a:srgbClr val="4B6D6A"/>
                              </a:solidFill>
                              <a:latin typeface="Cambria Math" panose="02040503050406030204" pitchFamily="18" charset="0"/>
                            </a:rPr>
                          </m:ctrlPr>
                        </m:dPr>
                        <m:e>
                          <m:r>
                            <a:rPr lang="de-DE" sz="1600" b="0" i="1" smtClean="0">
                              <a:solidFill>
                                <a:srgbClr val="4B6D6A"/>
                              </a:solidFill>
                              <a:latin typeface="Cambria Math" panose="02040503050406030204" pitchFamily="18" charset="0"/>
                            </a:rPr>
                            <m:t>𝑡</m:t>
                          </m:r>
                        </m:e>
                      </m:d>
                      <m:r>
                        <a:rPr lang="de-DE" sz="1600" i="1">
                          <a:solidFill>
                            <a:schemeClr val="bg2">
                              <a:lumMod val="75000"/>
                              <a:lumOff val="25000"/>
                            </a:schemeClr>
                          </a:solidFill>
                          <a:latin typeface="Cambria Math" panose="02040503050406030204" pitchFamily="18" charset="0"/>
                        </a:rPr>
                        <m:t>=</m:t>
                      </m:r>
                      <m:r>
                        <a:rPr lang="de-DE" sz="1600" i="1" smtClean="0">
                          <a:solidFill>
                            <a:srgbClr val="4C7246"/>
                          </a:solidFill>
                          <a:latin typeface="Cambria Math" panose="02040503050406030204" pitchFamily="18" charset="0"/>
                        </a:rPr>
                        <m:t>𝑔</m:t>
                      </m:r>
                      <m:d>
                        <m:dPr>
                          <m:ctrlPr>
                            <a:rPr lang="de-DE" sz="1600" i="1">
                              <a:solidFill>
                                <a:srgbClr val="4C7246"/>
                              </a:solidFill>
                              <a:latin typeface="Cambria Math" panose="02040503050406030204" pitchFamily="18" charset="0"/>
                            </a:rPr>
                          </m:ctrlPr>
                        </m:dPr>
                        <m:e>
                          <m:r>
                            <a:rPr lang="de-DE" sz="1600" b="0" i="1" smtClean="0">
                              <a:solidFill>
                                <a:srgbClr val="4C7246"/>
                              </a:solidFill>
                              <a:latin typeface="Cambria Math" panose="02040503050406030204" pitchFamily="18" charset="0"/>
                            </a:rPr>
                            <m:t>𝑡</m:t>
                          </m:r>
                        </m:e>
                      </m:d>
                      <m:r>
                        <a:rPr lang="de-DE" sz="1600" i="1">
                          <a:solidFill>
                            <a:schemeClr val="bg2">
                              <a:lumMod val="75000"/>
                              <a:lumOff val="25000"/>
                            </a:schemeClr>
                          </a:solidFill>
                          <a:latin typeface="Cambria Math" panose="02040503050406030204" pitchFamily="18" charset="0"/>
                        </a:rPr>
                        <m:t>=0 </m:t>
                      </m:r>
                      <m:r>
                        <a:rPr lang="de-DE" sz="1600" b="0" i="1" smtClean="0">
                          <a:latin typeface="Cambria Math" panose="02040503050406030204" pitchFamily="18" charset="0"/>
                        </a:rPr>
                        <m:t>      </m:t>
                      </m:r>
                    </m:oMath>
                  </m:oMathPara>
                </a14:m>
                <a:br>
                  <a:rPr lang="de-DE" sz="1600" b="0" i="1" dirty="0">
                    <a:latin typeface="Cambria Math" panose="02040503050406030204" pitchFamily="18" charset="0"/>
                  </a:rPr>
                </a:br>
                <a:endParaRPr lang="de-DE" sz="1600" b="0" i="1" dirty="0">
                  <a:latin typeface="Cambria Math" panose="02040503050406030204" pitchFamily="18" charset="0"/>
                </a:endParaRPr>
              </a:p>
              <a:p>
                <a:endParaRPr lang="de-DE" sz="1600" i="1" dirty="0">
                  <a:solidFill>
                    <a:schemeClr val="bg2">
                      <a:lumMod val="75000"/>
                      <a:lumOff val="2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de-DE" sz="1600" i="1" smtClean="0">
                              <a:solidFill>
                                <a:schemeClr val="bg2">
                                  <a:lumMod val="75000"/>
                                  <a:lumOff val="25000"/>
                                </a:schemeClr>
                              </a:solidFill>
                              <a:latin typeface="Cambria Math" panose="02040503050406030204" pitchFamily="18" charset="0"/>
                            </a:rPr>
                          </m:ctrlPr>
                        </m:fPr>
                        <m:num>
                          <m:r>
                            <a:rPr lang="de-DE" sz="1600" b="0" i="1" smtClean="0">
                              <a:solidFill>
                                <a:schemeClr val="bg2">
                                  <a:lumMod val="75000"/>
                                  <a:lumOff val="25000"/>
                                </a:schemeClr>
                              </a:solidFill>
                              <a:latin typeface="Cambria Math" panose="02040503050406030204" pitchFamily="18" charset="0"/>
                            </a:rPr>
                            <m:t>𝑓</m:t>
                          </m:r>
                          <m:r>
                            <a:rPr lang="de-DE" sz="1600" b="0" i="1" smtClean="0">
                              <a:solidFill>
                                <a:schemeClr val="bg2">
                                  <a:lumMod val="75000"/>
                                  <a:lumOff val="25000"/>
                                </a:schemeClr>
                              </a:solidFill>
                              <a:latin typeface="Cambria Math" panose="02040503050406030204" pitchFamily="18" charset="0"/>
                            </a:rPr>
                            <m:t>(</m:t>
                          </m:r>
                          <m:r>
                            <a:rPr lang="de-DE" sz="1600" b="0" i="1" smtClean="0">
                              <a:solidFill>
                                <a:schemeClr val="bg2">
                                  <a:lumMod val="75000"/>
                                  <a:lumOff val="25000"/>
                                </a:schemeClr>
                              </a:solidFill>
                              <a:latin typeface="Cambria Math" panose="02040503050406030204" pitchFamily="18" charset="0"/>
                            </a:rPr>
                            <m:t>𝑡</m:t>
                          </m:r>
                          <m:r>
                            <a:rPr lang="de-DE" sz="1600" b="0" i="1" smtClean="0">
                              <a:solidFill>
                                <a:schemeClr val="bg2">
                                  <a:lumMod val="75000"/>
                                  <a:lumOff val="25000"/>
                                </a:schemeClr>
                              </a:solidFill>
                              <a:latin typeface="Cambria Math" panose="02040503050406030204" pitchFamily="18" charset="0"/>
                            </a:rPr>
                            <m:t>)</m:t>
                          </m:r>
                        </m:num>
                        <m:den>
                          <m:r>
                            <a:rPr lang="de-DE" sz="1600" b="0" i="1" smtClean="0">
                              <a:solidFill>
                                <a:schemeClr val="bg2">
                                  <a:lumMod val="75000"/>
                                  <a:lumOff val="25000"/>
                                </a:schemeClr>
                              </a:solidFill>
                              <a:latin typeface="Cambria Math" panose="02040503050406030204" pitchFamily="18" charset="0"/>
                            </a:rPr>
                            <m:t>𝑔</m:t>
                          </m:r>
                          <m:r>
                            <a:rPr lang="de-DE" sz="1600" b="0" i="1" smtClean="0">
                              <a:solidFill>
                                <a:schemeClr val="bg2">
                                  <a:lumMod val="75000"/>
                                  <a:lumOff val="25000"/>
                                </a:schemeClr>
                              </a:solidFill>
                              <a:latin typeface="Cambria Math" panose="02040503050406030204" pitchFamily="18" charset="0"/>
                            </a:rPr>
                            <m:t>(</m:t>
                          </m:r>
                          <m:r>
                            <a:rPr lang="de-DE" sz="1600" b="0" i="1" smtClean="0">
                              <a:solidFill>
                                <a:schemeClr val="bg2">
                                  <a:lumMod val="75000"/>
                                  <a:lumOff val="25000"/>
                                </a:schemeClr>
                              </a:solidFill>
                              <a:latin typeface="Cambria Math" panose="02040503050406030204" pitchFamily="18" charset="0"/>
                            </a:rPr>
                            <m:t>𝑡</m:t>
                          </m:r>
                          <m:r>
                            <a:rPr lang="de-DE" sz="1600" b="0" i="1" smtClean="0">
                              <a:solidFill>
                                <a:schemeClr val="bg2">
                                  <a:lumMod val="75000"/>
                                  <a:lumOff val="25000"/>
                                </a:schemeClr>
                              </a:solidFill>
                              <a:latin typeface="Cambria Math" panose="02040503050406030204" pitchFamily="18" charset="0"/>
                            </a:rPr>
                            <m:t>)</m:t>
                          </m:r>
                        </m:den>
                      </m:f>
                      <m:r>
                        <a:rPr lang="de-DE" sz="1600" b="0" i="1" smtClean="0">
                          <a:solidFill>
                            <a:schemeClr val="bg2">
                              <a:lumMod val="75000"/>
                              <a:lumOff val="25000"/>
                            </a:schemeClr>
                          </a:solidFill>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𝑓</m:t>
                          </m:r>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𝑡</m:t>
                              </m:r>
                              <m:r>
                                <a:rPr lang="de-DE" sz="1600" b="0" i="1" smtClean="0">
                                  <a:latin typeface="Cambria Math" panose="02040503050406030204" pitchFamily="18" charset="0"/>
                                </a:rPr>
                                <m:t>+</m:t>
                              </m:r>
                              <m:r>
                                <a:rPr lang="de-DE" sz="1600" b="0" i="1" smtClean="0">
                                  <a:latin typeface="Cambria Math" panose="02040503050406030204" pitchFamily="18" charset="0"/>
                                </a:rPr>
                                <m:t>𝑑𝑡</m:t>
                              </m:r>
                            </m:e>
                          </m:d>
                        </m:num>
                        <m:den>
                          <m:r>
                            <a:rPr lang="de-DE" sz="1600" b="0" i="1" smtClean="0">
                              <a:latin typeface="Cambria Math" panose="02040503050406030204" pitchFamily="18" charset="0"/>
                            </a:rPr>
                            <m:t>𝑔</m:t>
                          </m:r>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𝑡</m:t>
                              </m:r>
                              <m:r>
                                <a:rPr lang="de-DE" sz="1600" b="0" i="1" smtClean="0">
                                  <a:latin typeface="Cambria Math" panose="02040503050406030204" pitchFamily="18" charset="0"/>
                                </a:rPr>
                                <m:t>+</m:t>
                              </m:r>
                              <m:r>
                                <a:rPr lang="de-DE" sz="1600" b="0" i="1" smtClean="0">
                                  <a:latin typeface="Cambria Math" panose="02040503050406030204" pitchFamily="18" charset="0"/>
                                </a:rPr>
                                <m:t>𝑑𝑡</m:t>
                              </m:r>
                            </m:e>
                          </m:d>
                        </m:den>
                      </m:f>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𝑓</m:t>
                              </m:r>
                            </m:e>
                            <m:sup>
                              <m:r>
                                <a:rPr lang="de-DE" sz="1600" b="0" i="1" smtClean="0">
                                  <a:latin typeface="Cambria Math" panose="02040503050406030204" pitchFamily="18" charset="0"/>
                                </a:rPr>
                                <m:t>′</m:t>
                              </m:r>
                            </m:sup>
                          </m:sSup>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𝑡</m:t>
                              </m:r>
                            </m:e>
                          </m:d>
                          <m:r>
                            <a:rPr lang="de-DE" sz="1600" b="0" i="1" smtClean="0">
                              <a:latin typeface="Cambria Math" panose="02040503050406030204" pitchFamily="18" charset="0"/>
                            </a:rPr>
                            <m:t> </m:t>
                          </m:r>
                          <m:r>
                            <a:rPr lang="de-DE" sz="1600" b="0" i="1" smtClean="0">
                              <a:latin typeface="Cambria Math" panose="02040503050406030204" pitchFamily="18" charset="0"/>
                            </a:rPr>
                            <m:t>𝑑𝑡</m:t>
                          </m:r>
                          <m:r>
                            <a:rPr lang="de-DE" sz="1600" b="0" i="1" smtClean="0">
                              <a:latin typeface="Cambria Math" panose="02040503050406030204" pitchFamily="18" charset="0"/>
                            </a:rPr>
                            <m:t>+</m:t>
                          </m:r>
                          <m:r>
                            <a:rPr lang="de-DE" sz="1600" b="0" i="1" smtClean="0">
                              <a:latin typeface="Cambria Math" panose="02040503050406030204" pitchFamily="18" charset="0"/>
                            </a:rPr>
                            <m:t>𝑓</m:t>
                          </m:r>
                          <m:r>
                            <a:rPr lang="de-DE" sz="1600" b="0" i="1" smtClean="0">
                              <a:latin typeface="Cambria Math" panose="02040503050406030204" pitchFamily="18" charset="0"/>
                            </a:rPr>
                            <m:t>(</m:t>
                          </m:r>
                          <m:r>
                            <a:rPr lang="de-DE" sz="1600" b="0" i="1" smtClean="0">
                              <a:latin typeface="Cambria Math" panose="02040503050406030204" pitchFamily="18" charset="0"/>
                            </a:rPr>
                            <m:t>𝑡</m:t>
                          </m:r>
                          <m:r>
                            <a:rPr lang="de-DE" sz="1600" b="0" i="1" smtClean="0">
                              <a:latin typeface="Cambria Math" panose="02040503050406030204" pitchFamily="18" charset="0"/>
                            </a:rPr>
                            <m:t>)</m:t>
                          </m:r>
                        </m:num>
                        <m:den>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𝑔</m:t>
                              </m:r>
                            </m:e>
                            <m:sup>
                              <m:r>
                                <a:rPr lang="de-DE" sz="1600" b="0" i="1" smtClean="0">
                                  <a:latin typeface="Cambria Math" panose="02040503050406030204" pitchFamily="18" charset="0"/>
                                </a:rPr>
                                <m:t>′</m:t>
                              </m:r>
                            </m:sup>
                          </m:sSup>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𝑡</m:t>
                              </m:r>
                            </m:e>
                          </m:d>
                          <m:r>
                            <a:rPr lang="de-DE" sz="1600" b="0" i="1" smtClean="0">
                              <a:latin typeface="Cambria Math" panose="02040503050406030204" pitchFamily="18" charset="0"/>
                            </a:rPr>
                            <m:t> </m:t>
                          </m:r>
                          <m:r>
                            <a:rPr lang="de-DE" sz="1600" b="0" i="1" smtClean="0">
                              <a:latin typeface="Cambria Math" panose="02040503050406030204" pitchFamily="18" charset="0"/>
                            </a:rPr>
                            <m:t>𝑑𝑡</m:t>
                          </m:r>
                          <m:r>
                            <a:rPr lang="de-DE" sz="1600" b="0" i="1" smtClean="0">
                              <a:latin typeface="Cambria Math" panose="02040503050406030204" pitchFamily="18" charset="0"/>
                            </a:rPr>
                            <m:t>+</m:t>
                          </m:r>
                          <m:r>
                            <a:rPr lang="de-DE" sz="1600" b="0" i="1" smtClean="0">
                              <a:latin typeface="Cambria Math" panose="02040503050406030204" pitchFamily="18" charset="0"/>
                            </a:rPr>
                            <m:t>𝑔</m:t>
                          </m:r>
                          <m:r>
                            <a:rPr lang="de-DE" sz="1600" b="0" i="1" smtClean="0">
                              <a:latin typeface="Cambria Math" panose="02040503050406030204" pitchFamily="18" charset="0"/>
                            </a:rPr>
                            <m:t>(</m:t>
                          </m:r>
                          <m:r>
                            <a:rPr lang="de-DE" sz="1600" b="0" i="1" smtClean="0">
                              <a:latin typeface="Cambria Math" panose="02040503050406030204" pitchFamily="18" charset="0"/>
                            </a:rPr>
                            <m:t>𝑡</m:t>
                          </m:r>
                          <m:r>
                            <a:rPr lang="de-DE" sz="1600" b="0" i="1" smtClean="0">
                              <a:latin typeface="Cambria Math" panose="02040503050406030204" pitchFamily="18" charset="0"/>
                            </a:rPr>
                            <m:t>)</m:t>
                          </m:r>
                        </m:den>
                      </m:f>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𝑓</m:t>
                          </m:r>
                          <m:r>
                            <a:rPr lang="de-DE" sz="1600" b="0" i="1" smtClean="0">
                              <a:latin typeface="Cambria Math" panose="02040503050406030204" pitchFamily="18" charset="0"/>
                            </a:rPr>
                            <m:t>′(</m:t>
                          </m:r>
                          <m:r>
                            <a:rPr lang="de-DE" sz="1600" b="0" i="1" smtClean="0">
                              <a:latin typeface="Cambria Math" panose="02040503050406030204" pitchFamily="18" charset="0"/>
                            </a:rPr>
                            <m:t>𝑡</m:t>
                          </m:r>
                          <m:r>
                            <a:rPr lang="de-DE" sz="1600" b="0" i="1" smtClean="0">
                              <a:latin typeface="Cambria Math" panose="02040503050406030204" pitchFamily="18" charset="0"/>
                            </a:rPr>
                            <m:t>)</m:t>
                          </m:r>
                        </m:num>
                        <m:den>
                          <m:r>
                            <a:rPr lang="de-DE" sz="1600" b="0" i="1" smtClean="0">
                              <a:latin typeface="Cambria Math" panose="02040503050406030204" pitchFamily="18" charset="0"/>
                            </a:rPr>
                            <m:t>𝑔</m:t>
                          </m:r>
                          <m:r>
                            <a:rPr lang="de-DE" sz="1600" b="0" i="1" smtClean="0">
                              <a:latin typeface="Cambria Math" panose="02040503050406030204" pitchFamily="18" charset="0"/>
                            </a:rPr>
                            <m:t>′(</m:t>
                          </m:r>
                          <m:r>
                            <a:rPr lang="de-DE" sz="1600" b="0" i="1" smtClean="0">
                              <a:latin typeface="Cambria Math" panose="02040503050406030204" pitchFamily="18" charset="0"/>
                            </a:rPr>
                            <m:t>𝑡</m:t>
                          </m:r>
                          <m:r>
                            <a:rPr lang="de-DE" sz="1600" b="0" i="1" smtClean="0">
                              <a:latin typeface="Cambria Math" panose="02040503050406030204" pitchFamily="18" charset="0"/>
                            </a:rPr>
                            <m:t>)</m:t>
                          </m:r>
                        </m:den>
                      </m:f>
                    </m:oMath>
                  </m:oMathPara>
                </a14:m>
                <a:endParaRPr lang="de-DE" dirty="0"/>
              </a:p>
            </p:txBody>
          </p:sp>
        </mc:Choice>
        <mc:Fallback xmlns="">
          <p:sp>
            <p:nvSpPr>
              <p:cNvPr id="4" name="Textfeld 3">
                <a:extLst>
                  <a:ext uri="{FF2B5EF4-FFF2-40B4-BE49-F238E27FC236}">
                    <a16:creationId xmlns:a16="http://schemas.microsoft.com/office/drawing/2014/main" id="{4A792170-421F-4098-BB76-008BC1CC900C}"/>
                  </a:ext>
                </a:extLst>
              </p:cNvPr>
              <p:cNvSpPr txBox="1">
                <a:spLocks noRot="1" noChangeAspect="1" noMove="1" noResize="1" noEditPoints="1" noAdjustHandles="1" noChangeArrowheads="1" noChangeShapeType="1" noTextEdit="1"/>
              </p:cNvSpPr>
              <p:nvPr/>
            </p:nvSpPr>
            <p:spPr>
              <a:xfrm>
                <a:off x="7111981" y="2585583"/>
                <a:ext cx="4683553" cy="1017458"/>
              </a:xfrm>
              <a:prstGeom prst="rect">
                <a:avLst/>
              </a:prstGeom>
              <a:blipFill>
                <a:blip r:embed="rId4"/>
                <a:stretch>
                  <a:fillRect l="-2083"/>
                </a:stretch>
              </a:blipFill>
            </p:spPr>
            <p:txBody>
              <a:bodyPr/>
              <a:lstStyle/>
              <a:p>
                <a:r>
                  <a:rPr lang="de-DE">
                    <a:noFill/>
                  </a:rPr>
                  <a:t> </a:t>
                </a:r>
              </a:p>
            </p:txBody>
          </p:sp>
        </mc:Fallback>
      </mc:AlternateContent>
      <p:sp>
        <p:nvSpPr>
          <p:cNvPr id="5" name="Textfeld 4">
            <a:extLst>
              <a:ext uri="{FF2B5EF4-FFF2-40B4-BE49-F238E27FC236}">
                <a16:creationId xmlns:a16="http://schemas.microsoft.com/office/drawing/2014/main" id="{B5950F76-F544-4C8B-A7C1-D6E1E345E24A}"/>
              </a:ext>
            </a:extLst>
          </p:cNvPr>
          <p:cNvSpPr txBox="1"/>
          <p:nvPr/>
        </p:nvSpPr>
        <p:spPr>
          <a:xfrm>
            <a:off x="7008517" y="3693502"/>
            <a:ext cx="2621230" cy="369332"/>
          </a:xfrm>
          <a:prstGeom prst="rect">
            <a:avLst/>
          </a:prstGeom>
          <a:noFill/>
        </p:spPr>
        <p:txBody>
          <a:bodyPr wrap="none" rtlCol="0">
            <a:spAutoFit/>
          </a:bodyPr>
          <a:lstStyle/>
          <a:p>
            <a:r>
              <a:rPr lang="de-DE" dirty="0"/>
              <a:t>Regel von de </a:t>
            </a:r>
            <a:r>
              <a:rPr lang="de-DE" dirty="0" err="1"/>
              <a:t>L‘Hospital</a:t>
            </a:r>
            <a:endParaRPr lang="de-DE" dirty="0"/>
          </a:p>
        </p:txBody>
      </p:sp>
      <p:cxnSp>
        <p:nvCxnSpPr>
          <p:cNvPr id="6" name="Gerade Verbindung mit Pfeil 5">
            <a:extLst>
              <a:ext uri="{FF2B5EF4-FFF2-40B4-BE49-F238E27FC236}">
                <a16:creationId xmlns:a16="http://schemas.microsoft.com/office/drawing/2014/main" id="{7B88B23D-BD75-4655-ADC2-F8AB4F3A78E6}"/>
              </a:ext>
            </a:extLst>
          </p:cNvPr>
          <p:cNvCxnSpPr>
            <a:cxnSpLocks/>
          </p:cNvCxnSpPr>
          <p:nvPr/>
        </p:nvCxnSpPr>
        <p:spPr>
          <a:xfrm flipV="1">
            <a:off x="3764132" y="1660124"/>
            <a:ext cx="0" cy="43766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Gerade Verbindung mit Pfeil 6">
            <a:extLst>
              <a:ext uri="{FF2B5EF4-FFF2-40B4-BE49-F238E27FC236}">
                <a16:creationId xmlns:a16="http://schemas.microsoft.com/office/drawing/2014/main" id="{562FC0DA-9871-4360-BE5D-22428477F828}"/>
              </a:ext>
            </a:extLst>
          </p:cNvPr>
          <p:cNvCxnSpPr/>
          <p:nvPr/>
        </p:nvCxnSpPr>
        <p:spPr>
          <a:xfrm>
            <a:off x="2379216" y="5353235"/>
            <a:ext cx="529996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feld 8">
            <a:extLst>
              <a:ext uri="{FF2B5EF4-FFF2-40B4-BE49-F238E27FC236}">
                <a16:creationId xmlns:a16="http://schemas.microsoft.com/office/drawing/2014/main" id="{73FB3CEA-98B3-469A-8A83-153E0AE453BF}"/>
              </a:ext>
            </a:extLst>
          </p:cNvPr>
          <p:cNvSpPr txBox="1"/>
          <p:nvPr/>
        </p:nvSpPr>
        <p:spPr>
          <a:xfrm>
            <a:off x="6789197" y="5510359"/>
            <a:ext cx="697627" cy="369332"/>
          </a:xfrm>
          <a:prstGeom prst="rect">
            <a:avLst/>
          </a:prstGeom>
          <a:noFill/>
        </p:spPr>
        <p:txBody>
          <a:bodyPr wrap="none" rtlCol="0">
            <a:spAutoFit/>
          </a:bodyPr>
          <a:lstStyle/>
          <a:p>
            <a:r>
              <a:rPr lang="de-DE" dirty="0"/>
              <a:t>Input</a:t>
            </a:r>
          </a:p>
        </p:txBody>
      </p:sp>
      <p:cxnSp>
        <p:nvCxnSpPr>
          <p:cNvPr id="10" name="Gerader Verbinder 9">
            <a:extLst>
              <a:ext uri="{FF2B5EF4-FFF2-40B4-BE49-F238E27FC236}">
                <a16:creationId xmlns:a16="http://schemas.microsoft.com/office/drawing/2014/main" id="{7CFA0C58-FFB4-431C-B369-7553809AC5C7}"/>
              </a:ext>
            </a:extLst>
          </p:cNvPr>
          <p:cNvCxnSpPr>
            <a:cxnSpLocks/>
          </p:cNvCxnSpPr>
          <p:nvPr/>
        </p:nvCxnSpPr>
        <p:spPr>
          <a:xfrm flipV="1">
            <a:off x="4170681" y="3204839"/>
            <a:ext cx="2420292" cy="2664466"/>
          </a:xfrm>
          <a:prstGeom prst="line">
            <a:avLst/>
          </a:prstGeom>
        </p:spPr>
        <p:style>
          <a:lnRef idx="2">
            <a:schemeClr val="accent4"/>
          </a:lnRef>
          <a:fillRef idx="0">
            <a:schemeClr val="accent4"/>
          </a:fillRef>
          <a:effectRef idx="1">
            <a:schemeClr val="accent4"/>
          </a:effectRef>
          <a:fontRef idx="minor">
            <a:schemeClr val="tx1"/>
          </a:fontRef>
        </p:style>
      </p:cxnSp>
      <p:cxnSp>
        <p:nvCxnSpPr>
          <p:cNvPr id="11" name="Gerader Verbinder 10">
            <a:extLst>
              <a:ext uri="{FF2B5EF4-FFF2-40B4-BE49-F238E27FC236}">
                <a16:creationId xmlns:a16="http://schemas.microsoft.com/office/drawing/2014/main" id="{7B9F962C-56DC-4B60-AD71-F0385461DBFB}"/>
              </a:ext>
            </a:extLst>
          </p:cNvPr>
          <p:cNvCxnSpPr>
            <a:cxnSpLocks/>
          </p:cNvCxnSpPr>
          <p:nvPr/>
        </p:nvCxnSpPr>
        <p:spPr>
          <a:xfrm flipV="1">
            <a:off x="4109733" y="4279037"/>
            <a:ext cx="2481240" cy="1388188"/>
          </a:xfrm>
          <a:prstGeom prst="line">
            <a:avLst/>
          </a:prstGeom>
        </p:spPr>
        <p:style>
          <a:lnRef idx="2">
            <a:schemeClr val="accent5"/>
          </a:lnRef>
          <a:fillRef idx="0">
            <a:schemeClr val="accent5"/>
          </a:fillRef>
          <a:effectRef idx="1">
            <a:schemeClr val="accent5"/>
          </a:effectRef>
          <a:fontRef idx="minor">
            <a:schemeClr val="tx1"/>
          </a:fontRef>
        </p:style>
      </p:cxnSp>
      <p:sp>
        <p:nvSpPr>
          <p:cNvPr id="12" name="Ellipse 11">
            <a:extLst>
              <a:ext uri="{FF2B5EF4-FFF2-40B4-BE49-F238E27FC236}">
                <a16:creationId xmlns:a16="http://schemas.microsoft.com/office/drawing/2014/main" id="{748304CF-78FB-4CBA-8189-0A191A1CDC9D}"/>
              </a:ext>
            </a:extLst>
          </p:cNvPr>
          <p:cNvSpPr/>
          <p:nvPr/>
        </p:nvSpPr>
        <p:spPr>
          <a:xfrm>
            <a:off x="4591232" y="5308848"/>
            <a:ext cx="113931" cy="99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85903936-1DA4-48B2-9C56-AAAC0300F625}"/>
              </a:ext>
            </a:extLst>
          </p:cNvPr>
          <p:cNvCxnSpPr>
            <a:cxnSpLocks/>
          </p:cNvCxnSpPr>
          <p:nvPr/>
        </p:nvCxnSpPr>
        <p:spPr>
          <a:xfrm>
            <a:off x="6113756" y="2441359"/>
            <a:ext cx="0" cy="291187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DC4B0422-70A8-4D5A-AB93-4BDA558E7A91}"/>
                  </a:ext>
                </a:extLst>
              </p:cNvPr>
              <p:cNvSpPr txBox="1"/>
              <p:nvPr/>
            </p:nvSpPr>
            <p:spPr>
              <a:xfrm>
                <a:off x="5696212" y="1993352"/>
                <a:ext cx="75020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10</m:t>
                          </m:r>
                        </m:num>
                        <m:den>
                          <m:r>
                            <a:rPr lang="de-DE" b="0" i="1" smtClean="0">
                              <a:solidFill>
                                <a:schemeClr val="accent5">
                                  <a:lumMod val="75000"/>
                                </a:schemeClr>
                              </a:solidFill>
                              <a:latin typeface="Cambria Math" panose="02040503050406030204" pitchFamily="18" charset="0"/>
                            </a:rPr>
                            <m:t>5</m:t>
                          </m:r>
                        </m:den>
                      </m:f>
                      <m:r>
                        <a:rPr lang="de-DE" b="0" i="0" smtClean="0">
                          <a:latin typeface="Cambria Math" panose="02040503050406030204" pitchFamily="18" charset="0"/>
                        </a:rPr>
                        <m:t>=2</m:t>
                      </m:r>
                    </m:oMath>
                  </m:oMathPara>
                </a14:m>
                <a:endParaRPr lang="de-DE" dirty="0"/>
              </a:p>
            </p:txBody>
          </p:sp>
        </mc:Choice>
        <mc:Fallback xmlns="">
          <p:sp>
            <p:nvSpPr>
              <p:cNvPr id="14" name="Textfeld 13">
                <a:extLst>
                  <a:ext uri="{FF2B5EF4-FFF2-40B4-BE49-F238E27FC236}">
                    <a16:creationId xmlns:a16="http://schemas.microsoft.com/office/drawing/2014/main" id="{DC4B0422-70A8-4D5A-AB93-4BDA558E7A91}"/>
                  </a:ext>
                </a:extLst>
              </p:cNvPr>
              <p:cNvSpPr txBox="1">
                <a:spLocks noRot="1" noChangeAspect="1" noMove="1" noResize="1" noEditPoints="1" noAdjustHandles="1" noChangeArrowheads="1" noChangeShapeType="1" noTextEdit="1"/>
              </p:cNvSpPr>
              <p:nvPr/>
            </p:nvSpPr>
            <p:spPr>
              <a:xfrm>
                <a:off x="5696212" y="1993352"/>
                <a:ext cx="750205" cy="520463"/>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FD3B56AA-DEAF-4632-8110-230EECC27C36}"/>
                  </a:ext>
                </a:extLst>
              </p:cNvPr>
              <p:cNvSpPr txBox="1"/>
              <p:nvPr/>
            </p:nvSpPr>
            <p:spPr>
              <a:xfrm>
                <a:off x="5172907" y="2827806"/>
                <a:ext cx="62196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6</m:t>
                          </m:r>
                        </m:num>
                        <m:den>
                          <m:r>
                            <a:rPr lang="de-DE" b="0" i="1" smtClean="0">
                              <a:solidFill>
                                <a:schemeClr val="accent5">
                                  <a:lumMod val="75000"/>
                                </a:schemeClr>
                              </a:solidFill>
                              <a:latin typeface="Cambria Math" panose="02040503050406030204" pitchFamily="18" charset="0"/>
                            </a:rPr>
                            <m:t>3</m:t>
                          </m:r>
                        </m:den>
                      </m:f>
                      <m:r>
                        <a:rPr lang="de-DE" b="0" i="0" smtClean="0">
                          <a:latin typeface="Cambria Math" panose="02040503050406030204" pitchFamily="18" charset="0"/>
                        </a:rPr>
                        <m:t>=2</m:t>
                      </m:r>
                    </m:oMath>
                  </m:oMathPara>
                </a14:m>
                <a:endParaRPr lang="de-DE" dirty="0"/>
              </a:p>
            </p:txBody>
          </p:sp>
        </mc:Choice>
        <mc:Fallback xmlns="">
          <p:sp>
            <p:nvSpPr>
              <p:cNvPr id="15" name="Textfeld 14">
                <a:extLst>
                  <a:ext uri="{FF2B5EF4-FFF2-40B4-BE49-F238E27FC236}">
                    <a16:creationId xmlns:a16="http://schemas.microsoft.com/office/drawing/2014/main" id="{FD3B56AA-DEAF-4632-8110-230EECC27C36}"/>
                  </a:ext>
                </a:extLst>
              </p:cNvPr>
              <p:cNvSpPr txBox="1">
                <a:spLocks noRot="1" noChangeAspect="1" noMove="1" noResize="1" noEditPoints="1" noAdjustHandles="1" noChangeArrowheads="1" noChangeShapeType="1" noTextEdit="1"/>
              </p:cNvSpPr>
              <p:nvPr/>
            </p:nvSpPr>
            <p:spPr>
              <a:xfrm>
                <a:off x="5172907" y="2827806"/>
                <a:ext cx="621965" cy="520399"/>
              </a:xfrm>
              <a:prstGeom prst="rect">
                <a:avLst/>
              </a:prstGeom>
              <a:blipFill>
                <a:blip r:embed="rId6"/>
                <a:stretch>
                  <a:fillRect/>
                </a:stretch>
              </a:blipFill>
            </p:spPr>
            <p:txBody>
              <a:bodyPr/>
              <a:lstStyle/>
              <a:p>
                <a:r>
                  <a:rPr lang="de-DE">
                    <a:noFill/>
                  </a:rPr>
                  <a:t> </a:t>
                </a:r>
              </a:p>
            </p:txBody>
          </p:sp>
        </mc:Fallback>
      </mc:AlternateContent>
      <p:cxnSp>
        <p:nvCxnSpPr>
          <p:cNvPr id="16" name="Gerader Verbinder 15">
            <a:extLst>
              <a:ext uri="{FF2B5EF4-FFF2-40B4-BE49-F238E27FC236}">
                <a16:creationId xmlns:a16="http://schemas.microsoft.com/office/drawing/2014/main" id="{C626749F-72D9-48B5-9C54-2B1FD45F8742}"/>
              </a:ext>
            </a:extLst>
          </p:cNvPr>
          <p:cNvCxnSpPr>
            <a:cxnSpLocks/>
          </p:cNvCxnSpPr>
          <p:nvPr/>
        </p:nvCxnSpPr>
        <p:spPr>
          <a:xfrm>
            <a:off x="5493797" y="3295096"/>
            <a:ext cx="0" cy="205813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E411C137-4A60-4BB8-9F2E-C657876E91BA}"/>
                  </a:ext>
                </a:extLst>
              </p:cNvPr>
              <p:cNvSpPr txBox="1"/>
              <p:nvPr/>
            </p:nvSpPr>
            <p:spPr>
              <a:xfrm>
                <a:off x="4384503" y="4062834"/>
                <a:ext cx="62196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solidFill>
                                <a:schemeClr val="accent4">
                                  <a:lumMod val="75000"/>
                                </a:schemeClr>
                              </a:solidFill>
                              <a:latin typeface="Cambria Math" panose="02040503050406030204" pitchFamily="18" charset="0"/>
                            </a:rPr>
                            <m:t>0</m:t>
                          </m:r>
                        </m:num>
                        <m:den>
                          <m:r>
                            <a:rPr lang="de-DE" b="0" i="1" smtClean="0">
                              <a:solidFill>
                                <a:schemeClr val="accent5">
                                  <a:lumMod val="75000"/>
                                </a:schemeClr>
                              </a:solidFill>
                              <a:latin typeface="Cambria Math" panose="02040503050406030204" pitchFamily="18" charset="0"/>
                            </a:rPr>
                            <m:t>0</m:t>
                          </m:r>
                        </m:den>
                      </m:f>
                      <m:r>
                        <a:rPr lang="de-DE" b="0" i="0" smtClean="0">
                          <a:latin typeface="Cambria Math" panose="02040503050406030204" pitchFamily="18" charset="0"/>
                        </a:rPr>
                        <m:t>=2</m:t>
                      </m:r>
                    </m:oMath>
                  </m:oMathPara>
                </a14:m>
                <a:endParaRPr lang="de-DE" dirty="0"/>
              </a:p>
            </p:txBody>
          </p:sp>
        </mc:Choice>
        <mc:Fallback xmlns="">
          <p:sp>
            <p:nvSpPr>
              <p:cNvPr id="17" name="Textfeld 16">
                <a:extLst>
                  <a:ext uri="{FF2B5EF4-FFF2-40B4-BE49-F238E27FC236}">
                    <a16:creationId xmlns:a16="http://schemas.microsoft.com/office/drawing/2014/main" id="{E411C137-4A60-4BB8-9F2E-C657876E91BA}"/>
                  </a:ext>
                </a:extLst>
              </p:cNvPr>
              <p:cNvSpPr txBox="1">
                <a:spLocks noRot="1" noChangeAspect="1" noMove="1" noResize="1" noEditPoints="1" noAdjustHandles="1" noChangeArrowheads="1" noChangeShapeType="1" noTextEdit="1"/>
              </p:cNvSpPr>
              <p:nvPr/>
            </p:nvSpPr>
            <p:spPr>
              <a:xfrm>
                <a:off x="4384503" y="4062834"/>
                <a:ext cx="621965" cy="520399"/>
              </a:xfrm>
              <a:prstGeom prst="rect">
                <a:avLst/>
              </a:prstGeom>
              <a:blipFill>
                <a:blip r:embed="rId7"/>
                <a:stretch>
                  <a:fillRect/>
                </a:stretch>
              </a:blipFill>
            </p:spPr>
            <p:txBody>
              <a:bodyPr/>
              <a:lstStyle/>
              <a:p>
                <a:r>
                  <a:rPr lang="de-DE">
                    <a:noFill/>
                  </a:rPr>
                  <a:t> </a:t>
                </a:r>
              </a:p>
            </p:txBody>
          </p:sp>
        </mc:Fallback>
      </mc:AlternateContent>
      <p:cxnSp>
        <p:nvCxnSpPr>
          <p:cNvPr id="18" name="Gerader Verbinder 17">
            <a:extLst>
              <a:ext uri="{FF2B5EF4-FFF2-40B4-BE49-F238E27FC236}">
                <a16:creationId xmlns:a16="http://schemas.microsoft.com/office/drawing/2014/main" id="{9A039D87-6C80-4266-BB01-1A9ECE9D47EB}"/>
              </a:ext>
            </a:extLst>
          </p:cNvPr>
          <p:cNvCxnSpPr>
            <a:cxnSpLocks/>
            <a:endCxn id="12" idx="4"/>
          </p:cNvCxnSpPr>
          <p:nvPr/>
        </p:nvCxnSpPr>
        <p:spPr>
          <a:xfrm>
            <a:off x="4635622" y="4731798"/>
            <a:ext cx="12576" cy="67618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63CD651A-0954-4F18-AB75-72FCC9CB1AD2}"/>
                  </a:ext>
                </a:extLst>
              </p:cNvPr>
              <p:cNvSpPr txBox="1"/>
              <p:nvPr/>
            </p:nvSpPr>
            <p:spPr>
              <a:xfrm>
                <a:off x="4568053" y="5472771"/>
                <a:ext cx="1611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𝑡</m:t>
                      </m:r>
                    </m:oMath>
                  </m:oMathPara>
                </a14:m>
                <a:endParaRPr lang="de-DE" dirty="0"/>
              </a:p>
            </p:txBody>
          </p:sp>
        </mc:Choice>
        <mc:Fallback xmlns="">
          <p:sp>
            <p:nvSpPr>
              <p:cNvPr id="19" name="Textfeld 18">
                <a:extLst>
                  <a:ext uri="{FF2B5EF4-FFF2-40B4-BE49-F238E27FC236}">
                    <a16:creationId xmlns:a16="http://schemas.microsoft.com/office/drawing/2014/main" id="{63CD651A-0954-4F18-AB75-72FCC9CB1AD2}"/>
                  </a:ext>
                </a:extLst>
              </p:cNvPr>
              <p:cNvSpPr txBox="1">
                <a:spLocks noRot="1" noChangeAspect="1" noMove="1" noResize="1" noEditPoints="1" noAdjustHandles="1" noChangeArrowheads="1" noChangeShapeType="1" noTextEdit="1"/>
              </p:cNvSpPr>
              <p:nvPr/>
            </p:nvSpPr>
            <p:spPr>
              <a:xfrm>
                <a:off x="4568053" y="5472771"/>
                <a:ext cx="161133" cy="276999"/>
              </a:xfrm>
              <a:prstGeom prst="rect">
                <a:avLst/>
              </a:prstGeom>
              <a:blipFill>
                <a:blip r:embed="rId8"/>
                <a:stretch>
                  <a:fillRect l="-25926" r="-22222" b="-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18F2098E-4295-4FF6-8551-1451D91BFC2B}"/>
                  </a:ext>
                </a:extLst>
              </p:cNvPr>
              <p:cNvSpPr txBox="1"/>
              <p:nvPr/>
            </p:nvSpPr>
            <p:spPr>
              <a:xfrm>
                <a:off x="5368520" y="5465373"/>
                <a:ext cx="254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1</m:t>
                          </m:r>
                        </m:sub>
                      </m:sSub>
                    </m:oMath>
                  </m:oMathPara>
                </a14:m>
                <a:endParaRPr lang="de-DE" dirty="0"/>
              </a:p>
            </p:txBody>
          </p:sp>
        </mc:Choice>
        <mc:Fallback xmlns="">
          <p:sp>
            <p:nvSpPr>
              <p:cNvPr id="20" name="Textfeld 19">
                <a:extLst>
                  <a:ext uri="{FF2B5EF4-FFF2-40B4-BE49-F238E27FC236}">
                    <a16:creationId xmlns:a16="http://schemas.microsoft.com/office/drawing/2014/main" id="{18F2098E-4295-4FF6-8551-1451D91BFC2B}"/>
                  </a:ext>
                </a:extLst>
              </p:cNvPr>
              <p:cNvSpPr txBox="1">
                <a:spLocks noRot="1" noChangeAspect="1" noMove="1" noResize="1" noEditPoints="1" noAdjustHandles="1" noChangeArrowheads="1" noChangeShapeType="1" noTextEdit="1"/>
              </p:cNvSpPr>
              <p:nvPr/>
            </p:nvSpPr>
            <p:spPr>
              <a:xfrm>
                <a:off x="5368520" y="5465373"/>
                <a:ext cx="254108" cy="276999"/>
              </a:xfrm>
              <a:prstGeom prst="rect">
                <a:avLst/>
              </a:prstGeom>
              <a:blipFill>
                <a:blip r:embed="rId9"/>
                <a:stretch>
                  <a:fillRect l="-19512" r="-4878"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0AC12CB9-BD81-4AB0-AFDB-34B5237ED348}"/>
                  </a:ext>
                </a:extLst>
              </p:cNvPr>
              <p:cNvSpPr txBox="1"/>
              <p:nvPr/>
            </p:nvSpPr>
            <p:spPr>
              <a:xfrm>
                <a:off x="5982560" y="5484607"/>
                <a:ext cx="2594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2</m:t>
                          </m:r>
                        </m:sub>
                      </m:sSub>
                    </m:oMath>
                  </m:oMathPara>
                </a14:m>
                <a:endParaRPr lang="de-DE" dirty="0"/>
              </a:p>
            </p:txBody>
          </p:sp>
        </mc:Choice>
        <mc:Fallback xmlns="">
          <p:sp>
            <p:nvSpPr>
              <p:cNvPr id="21" name="Textfeld 20">
                <a:extLst>
                  <a:ext uri="{FF2B5EF4-FFF2-40B4-BE49-F238E27FC236}">
                    <a16:creationId xmlns:a16="http://schemas.microsoft.com/office/drawing/2014/main" id="{0AC12CB9-BD81-4AB0-AFDB-34B5237ED348}"/>
                  </a:ext>
                </a:extLst>
              </p:cNvPr>
              <p:cNvSpPr txBox="1">
                <a:spLocks noRot="1" noChangeAspect="1" noMove="1" noResize="1" noEditPoints="1" noAdjustHandles="1" noChangeArrowheads="1" noChangeShapeType="1" noTextEdit="1"/>
              </p:cNvSpPr>
              <p:nvPr/>
            </p:nvSpPr>
            <p:spPr>
              <a:xfrm>
                <a:off x="5982560" y="5484607"/>
                <a:ext cx="259430" cy="276999"/>
              </a:xfrm>
              <a:prstGeom prst="rect">
                <a:avLst/>
              </a:prstGeom>
              <a:blipFill>
                <a:blip r:embed="rId10"/>
                <a:stretch>
                  <a:fillRect l="-16279" r="-4651" b="-17778"/>
                </a:stretch>
              </a:blipFill>
            </p:spPr>
            <p:txBody>
              <a:bodyPr/>
              <a:lstStyle/>
              <a:p>
                <a:r>
                  <a:rPr lang="de-DE">
                    <a:noFill/>
                  </a:rPr>
                  <a:t> </a:t>
                </a:r>
              </a:p>
            </p:txBody>
          </p:sp>
        </mc:Fallback>
      </mc:AlternateContent>
      <p:sp>
        <p:nvSpPr>
          <p:cNvPr id="25" name="Textfeld 24">
            <a:extLst>
              <a:ext uri="{FF2B5EF4-FFF2-40B4-BE49-F238E27FC236}">
                <a16:creationId xmlns:a16="http://schemas.microsoft.com/office/drawing/2014/main" id="{BFEF159C-634F-4093-BEAC-7D8B071CF044}"/>
              </a:ext>
            </a:extLst>
          </p:cNvPr>
          <p:cNvSpPr txBox="1"/>
          <p:nvPr/>
        </p:nvSpPr>
        <p:spPr>
          <a:xfrm>
            <a:off x="6649373" y="2947383"/>
            <a:ext cx="248786" cy="369332"/>
          </a:xfrm>
          <a:prstGeom prst="rect">
            <a:avLst/>
          </a:prstGeom>
          <a:noFill/>
        </p:spPr>
        <p:txBody>
          <a:bodyPr wrap="none" rtlCol="0">
            <a:spAutoFit/>
          </a:bodyPr>
          <a:lstStyle/>
          <a:p>
            <a:r>
              <a:rPr lang="de-DE" dirty="0">
                <a:solidFill>
                  <a:schemeClr val="accent4"/>
                </a:solidFill>
              </a:rPr>
              <a:t>f</a:t>
            </a:r>
          </a:p>
        </p:txBody>
      </p:sp>
      <p:sp>
        <p:nvSpPr>
          <p:cNvPr id="26" name="Textfeld 25">
            <a:extLst>
              <a:ext uri="{FF2B5EF4-FFF2-40B4-BE49-F238E27FC236}">
                <a16:creationId xmlns:a16="http://schemas.microsoft.com/office/drawing/2014/main" id="{DAB56CE4-0498-4A1E-A155-F6020F46F5DC}"/>
              </a:ext>
            </a:extLst>
          </p:cNvPr>
          <p:cNvSpPr txBox="1"/>
          <p:nvPr/>
        </p:nvSpPr>
        <p:spPr>
          <a:xfrm>
            <a:off x="6651921" y="4085493"/>
            <a:ext cx="312906" cy="369332"/>
          </a:xfrm>
          <a:prstGeom prst="rect">
            <a:avLst/>
          </a:prstGeom>
          <a:noFill/>
        </p:spPr>
        <p:txBody>
          <a:bodyPr wrap="none" rtlCol="0">
            <a:spAutoFit/>
          </a:bodyPr>
          <a:lstStyle/>
          <a:p>
            <a:r>
              <a:rPr lang="de-DE" dirty="0">
                <a:solidFill>
                  <a:schemeClr val="accent5"/>
                </a:solidFill>
              </a:rPr>
              <a:t>g</a:t>
            </a:r>
          </a:p>
        </p:txBody>
      </p:sp>
      <p:pic>
        <p:nvPicPr>
          <p:cNvPr id="27" name="Grafik 26">
            <a:extLst>
              <a:ext uri="{FF2B5EF4-FFF2-40B4-BE49-F238E27FC236}">
                <a16:creationId xmlns:a16="http://schemas.microsoft.com/office/drawing/2014/main" id="{CE2B3061-5E04-49E4-B979-24D1251FF6AF}"/>
              </a:ext>
            </a:extLst>
          </p:cNvPr>
          <p:cNvPicPr>
            <a:picLocks noChangeAspect="1"/>
          </p:cNvPicPr>
          <p:nvPr/>
        </p:nvPicPr>
        <p:blipFill>
          <a:blip r:embed="rId11"/>
          <a:stretch>
            <a:fillRect/>
          </a:stretch>
        </p:blipFill>
        <p:spPr>
          <a:xfrm>
            <a:off x="1422917" y="568645"/>
            <a:ext cx="1720844" cy="369332"/>
          </a:xfrm>
          <a:prstGeom prst="rect">
            <a:avLst/>
          </a:prstGeom>
          <a:ln w="228600" cap="sq" cmpd="thickThin">
            <a:solidFill>
              <a:srgbClr val="000000"/>
            </a:solidFill>
            <a:prstDash val="solid"/>
            <a:miter lim="800000"/>
          </a:ln>
          <a:effectLst>
            <a:innerShdw blurRad="76200">
              <a:srgbClr val="000000"/>
            </a:innerShdw>
          </a:effectLst>
        </p:spPr>
      </p:pic>
      <p:pic>
        <p:nvPicPr>
          <p:cNvPr id="28" name="Hospital">
            <a:hlinkClick r:id="" action="ppaction://media"/>
            <a:extLst>
              <a:ext uri="{FF2B5EF4-FFF2-40B4-BE49-F238E27FC236}">
                <a16:creationId xmlns:a16="http://schemas.microsoft.com/office/drawing/2014/main" id="{644BD4B3-84EC-446E-AA5B-923BAC5FB0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82776" y="2424002"/>
            <a:ext cx="487363" cy="487363"/>
          </a:xfrm>
          <a:prstGeom prst="rect">
            <a:avLst/>
          </a:prstGeom>
        </p:spPr>
      </p:pic>
      <p:sp>
        <p:nvSpPr>
          <p:cNvPr id="29" name="Textfeld 28">
            <a:extLst>
              <a:ext uri="{FF2B5EF4-FFF2-40B4-BE49-F238E27FC236}">
                <a16:creationId xmlns:a16="http://schemas.microsoft.com/office/drawing/2014/main" id="{FCBE38B0-4B91-4C58-844E-20DCEBA69F1C}"/>
              </a:ext>
            </a:extLst>
          </p:cNvPr>
          <p:cNvSpPr txBox="1"/>
          <p:nvPr/>
        </p:nvSpPr>
        <p:spPr>
          <a:xfrm>
            <a:off x="2143175" y="1727992"/>
            <a:ext cx="1620957" cy="369332"/>
          </a:xfrm>
          <a:prstGeom prst="rect">
            <a:avLst/>
          </a:prstGeom>
          <a:noFill/>
        </p:spPr>
        <p:txBody>
          <a:bodyPr wrap="none" rtlCol="0">
            <a:spAutoFit/>
          </a:bodyPr>
          <a:lstStyle/>
          <a:p>
            <a:r>
              <a:rPr lang="de-DE" dirty="0"/>
              <a:t>Funktionswert</a:t>
            </a:r>
          </a:p>
        </p:txBody>
      </p:sp>
    </p:spTree>
    <p:extLst>
      <p:ext uri="{BB962C8B-B14F-4D97-AF65-F5344CB8AC3E}">
        <p14:creationId xmlns:p14="http://schemas.microsoft.com/office/powerpoint/2010/main" val="15533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9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BDC58-9C4C-4691-8127-4F1BA3ABCA35}"/>
              </a:ext>
            </a:extLst>
          </p:cNvPr>
          <p:cNvSpPr>
            <a:spLocks noGrp="1"/>
          </p:cNvSpPr>
          <p:nvPr>
            <p:ph type="title"/>
          </p:nvPr>
        </p:nvSpPr>
        <p:spPr/>
        <p:txBody>
          <a:bodyPr/>
          <a:lstStyle/>
          <a:p>
            <a:r>
              <a:rPr lang="de-DE" dirty="0"/>
              <a:t>Ein einfaches Beispiel</a:t>
            </a:r>
          </a:p>
        </p:txBody>
      </p:sp>
      <p:sp>
        <p:nvSpPr>
          <p:cNvPr id="3" name="Inhaltsplatzhalter 2">
            <a:extLst>
              <a:ext uri="{FF2B5EF4-FFF2-40B4-BE49-F238E27FC236}">
                <a16:creationId xmlns:a16="http://schemas.microsoft.com/office/drawing/2014/main" id="{5370C973-7439-419D-8B45-F8DAAFC3DB0C}"/>
              </a:ext>
            </a:extLst>
          </p:cNvPr>
          <p:cNvSpPr>
            <a:spLocks noGrp="1"/>
          </p:cNvSpPr>
          <p:nvPr>
            <p:ph idx="1"/>
          </p:nvPr>
        </p:nvSpPr>
        <p:spPr/>
        <p:txBody>
          <a:bodyPr>
            <a:normAutofit/>
          </a:bodyPr>
          <a:lstStyle/>
          <a:p>
            <a:r>
              <a:rPr lang="de-DE" dirty="0"/>
              <a:t>An keiner Stelle wird in der Herleitung der Regel von de </a:t>
            </a:r>
            <a:r>
              <a:rPr lang="de-DE" dirty="0" err="1"/>
              <a:t>L‘Hospital</a:t>
            </a:r>
            <a:r>
              <a:rPr lang="de-DE" dirty="0"/>
              <a:t> gesagt, dass es sich bei f und g um Geraden handeln muss. Es geht also auch für andere Funktionen:</a:t>
            </a:r>
          </a:p>
          <a:p>
            <a:endParaRPr lang="de-DE" dirty="0"/>
          </a:p>
          <a:p>
            <a:pPr marL="0" indent="0">
              <a:buNone/>
            </a:pPr>
            <a:endParaRPr lang="de-DE" dirty="0"/>
          </a:p>
          <a:p>
            <a:pPr marL="0" indent="0">
              <a:buNone/>
            </a:pPr>
            <a:endParaRPr lang="de-DE" dirty="0"/>
          </a:p>
          <a:p>
            <a:pPr marL="0" indent="0">
              <a:buNone/>
            </a:pPr>
            <a:r>
              <a:rPr lang="de-DE" dirty="0"/>
              <a:t>      </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FCC8614-13BF-42A0-A81E-0DC6FE4E71DA}"/>
                  </a:ext>
                </a:extLst>
              </p:cNvPr>
              <p:cNvSpPr txBox="1"/>
              <p:nvPr/>
            </p:nvSpPr>
            <p:spPr>
              <a:xfrm>
                <a:off x="3245707" y="3831993"/>
                <a:ext cx="6289735" cy="939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→0</m:t>
                              </m:r>
                            </m:lim>
                          </m:limLow>
                        </m:fName>
                        <m:e>
                          <m:f>
                            <m:fPr>
                              <m:ctrlPr>
                                <a:rPr lang="de-DE" i="1" smtClean="0">
                                  <a:latin typeface="Cambria Math" panose="02040503050406030204" pitchFamily="18" charset="0"/>
                                </a:rPr>
                              </m:ctrlPr>
                            </m:fPr>
                            <m:num>
                              <m:r>
                                <a:rPr lang="de-DE" b="0" i="0" smtClean="0">
                                  <a:latin typeface="Cambria Math" panose="02040503050406030204" pitchFamily="18" charset="0"/>
                                </a:rPr>
                                <m:t>(</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))²</m:t>
                              </m:r>
                            </m:num>
                            <m:den>
                              <m:r>
                                <a:rPr lang="de-DE" b="0" i="1" smtClean="0">
                                  <a:latin typeface="Cambria Math" panose="02040503050406030204" pitchFamily="18" charset="0"/>
                                </a:rPr>
                                <m:t>𝑥</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f>
                                <m:fPr>
                                  <m:ctrlPr>
                                    <a:rPr lang="de-DE" i="1" smtClean="0">
                                      <a:latin typeface="Cambria Math" panose="02040503050406030204" pitchFamily="18" charset="0"/>
                                    </a:rPr>
                                  </m:ctrlPr>
                                </m:fPr>
                                <m:num>
                                  <m:r>
                                    <a:rPr lang="de-DE" b="0" i="1" smtClean="0">
                                      <a:latin typeface="Cambria Math" panose="02040503050406030204" pitchFamily="18" charset="0"/>
                                    </a:rPr>
                                    <m:t>𝑑</m:t>
                                  </m:r>
                                </m:num>
                                <m:den>
                                  <m:r>
                                    <a:rPr lang="de-DE" b="0" i="1" smtClean="0">
                                      <a:latin typeface="Cambria Math" panose="02040503050406030204" pitchFamily="18" charset="0"/>
                                    </a:rPr>
                                    <m:t>𝑑𝑥</m:t>
                                  </m:r>
                                </m:den>
                              </m:f>
                              <m:r>
                                <a:rPr lang="de-DE">
                                  <a:latin typeface="Cambria Math" panose="02040503050406030204" pitchFamily="18" charset="0"/>
                                </a:rPr>
                                <m:t>(</m:t>
                              </m:r>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))²</m:t>
                              </m:r>
                            </m:num>
                            <m:den>
                              <m:f>
                                <m:fPr>
                                  <m:ctrlPr>
                                    <a:rPr lang="de-DE" i="1" smtClean="0">
                                      <a:latin typeface="Cambria Math" panose="02040503050406030204" pitchFamily="18" charset="0"/>
                                    </a:rPr>
                                  </m:ctrlPr>
                                </m:fPr>
                                <m:num>
                                  <m:r>
                                    <a:rPr lang="de-DE" b="0" i="1" smtClean="0">
                                      <a:latin typeface="Cambria Math" panose="02040503050406030204" pitchFamily="18" charset="0"/>
                                    </a:rPr>
                                    <m:t>𝑑</m:t>
                                  </m:r>
                                </m:num>
                                <m:den>
                                  <m:r>
                                    <a:rPr lang="de-DE" b="0" i="1" smtClean="0">
                                      <a:latin typeface="Cambria Math" panose="02040503050406030204" pitchFamily="18" charset="0"/>
                                    </a:rPr>
                                    <m:t>𝑑𝑥</m:t>
                                  </m:r>
                                </m:den>
                              </m:f>
                              <m:r>
                                <a:rPr lang="de-DE" i="1">
                                  <a:latin typeface="Cambria Math" panose="02040503050406030204" pitchFamily="18" charset="0"/>
                                </a:rPr>
                                <m:t>𝑥</m:t>
                              </m:r>
                            </m:den>
                          </m:f>
                        </m:e>
                      </m:func>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→0</m:t>
                              </m:r>
                            </m:lim>
                          </m:limLow>
                        </m:fName>
                        <m:e>
                          <m:f>
                            <m:fPr>
                              <m:ctrlPr>
                                <a:rPr lang="de-DE" b="0" i="1" smtClean="0">
                                  <a:latin typeface="Cambria Math" panose="02040503050406030204" pitchFamily="18" charset="0"/>
                                </a:rPr>
                              </m:ctrlPr>
                            </m:fPr>
                            <m:num>
                              <m:r>
                                <a:rPr lang="de-DE" b="0" i="1" smtClean="0">
                                  <a:latin typeface="Cambria Math" panose="02040503050406030204" pitchFamily="18" charset="0"/>
                                </a:rPr>
                                <m:t>2</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m:rPr>
                                  <m:sty m:val="p"/>
                                </m:rPr>
                                <a:rPr lang="de-DE" b="0"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1</m:t>
                              </m:r>
                            </m:den>
                          </m:f>
                        </m:e>
                      </m:func>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0</m:t>
                          </m:r>
                        </m:num>
                        <m:den>
                          <m:r>
                            <a:rPr lang="de-DE" b="0" i="1" smtClean="0">
                              <a:latin typeface="Cambria Math" panose="02040503050406030204" pitchFamily="18" charset="0"/>
                            </a:rPr>
                            <m:t>1</m:t>
                          </m:r>
                        </m:den>
                      </m:f>
                      <m:r>
                        <a:rPr lang="de-DE" b="0" i="1" smtClean="0">
                          <a:latin typeface="Cambria Math" panose="02040503050406030204" pitchFamily="18" charset="0"/>
                        </a:rPr>
                        <m:t>=0</m:t>
                      </m:r>
                    </m:oMath>
                  </m:oMathPara>
                </a14:m>
                <a:endParaRPr lang="de-DE" dirty="0"/>
              </a:p>
            </p:txBody>
          </p:sp>
        </mc:Choice>
        <mc:Fallback xmlns="">
          <p:sp>
            <p:nvSpPr>
              <p:cNvPr id="4" name="Textfeld 3">
                <a:extLst>
                  <a:ext uri="{FF2B5EF4-FFF2-40B4-BE49-F238E27FC236}">
                    <a16:creationId xmlns:a16="http://schemas.microsoft.com/office/drawing/2014/main" id="{BFCC8614-13BF-42A0-A81E-0DC6FE4E71DA}"/>
                  </a:ext>
                </a:extLst>
              </p:cNvPr>
              <p:cNvSpPr txBox="1">
                <a:spLocks noRot="1" noChangeAspect="1" noMove="1" noResize="1" noEditPoints="1" noAdjustHandles="1" noChangeArrowheads="1" noChangeShapeType="1" noTextEdit="1"/>
              </p:cNvSpPr>
              <p:nvPr/>
            </p:nvSpPr>
            <p:spPr>
              <a:xfrm>
                <a:off x="3245707" y="3831993"/>
                <a:ext cx="6289735" cy="939424"/>
              </a:xfrm>
              <a:prstGeom prst="rect">
                <a:avLst/>
              </a:prstGeom>
              <a:blipFill>
                <a:blip r:embed="rId2"/>
                <a:stretch>
                  <a:fillRect/>
                </a:stretch>
              </a:blipFill>
            </p:spPr>
            <p:txBody>
              <a:bodyPr/>
              <a:lstStyle/>
              <a:p>
                <a:r>
                  <a:rPr lang="de-DE">
                    <a:noFill/>
                  </a:rPr>
                  <a:t> </a:t>
                </a:r>
              </a:p>
            </p:txBody>
          </p:sp>
        </mc:Fallback>
      </mc:AlternateContent>
      <p:sp>
        <p:nvSpPr>
          <p:cNvPr id="5" name="Tipp1">
            <a:extLst>
              <a:ext uri="{FF2B5EF4-FFF2-40B4-BE49-F238E27FC236}">
                <a16:creationId xmlns:a16="http://schemas.microsoft.com/office/drawing/2014/main" id="{6EEDDE40-8688-4A95-9802-96E8434693D8}"/>
              </a:ext>
            </a:extLst>
          </p:cNvPr>
          <p:cNvSpPr txBox="1"/>
          <p:nvPr/>
        </p:nvSpPr>
        <p:spPr>
          <a:xfrm>
            <a:off x="3629320" y="5118755"/>
            <a:ext cx="624915" cy="369332"/>
          </a:xfrm>
          <a:prstGeom prst="rect">
            <a:avLst/>
          </a:prstGeom>
          <a:noFill/>
        </p:spPr>
        <p:txBody>
          <a:bodyPr wrap="none" rtlCol="0">
            <a:spAutoFit/>
          </a:bodyPr>
          <a:lstStyle/>
          <a:p>
            <a:r>
              <a:rPr lang="de-DE" u="sng" dirty="0">
                <a:solidFill>
                  <a:schemeClr val="accent1"/>
                </a:solidFill>
              </a:rPr>
              <a:t>Tipp</a:t>
            </a:r>
          </a:p>
        </p:txBody>
      </p:sp>
      <p:sp>
        <p:nvSpPr>
          <p:cNvPr id="6" name="Tipp2">
            <a:extLst>
              <a:ext uri="{FF2B5EF4-FFF2-40B4-BE49-F238E27FC236}">
                <a16:creationId xmlns:a16="http://schemas.microsoft.com/office/drawing/2014/main" id="{91AABAF4-2943-4ACC-AB02-8C5A1DBAEE5D}"/>
              </a:ext>
            </a:extLst>
          </p:cNvPr>
          <p:cNvSpPr txBox="1"/>
          <p:nvPr/>
        </p:nvSpPr>
        <p:spPr>
          <a:xfrm>
            <a:off x="5308863" y="5139178"/>
            <a:ext cx="624915" cy="369332"/>
          </a:xfrm>
          <a:prstGeom prst="rect">
            <a:avLst/>
          </a:prstGeom>
          <a:noFill/>
        </p:spPr>
        <p:txBody>
          <a:bodyPr wrap="none" rtlCol="0">
            <a:spAutoFit/>
          </a:bodyPr>
          <a:lstStyle/>
          <a:p>
            <a:r>
              <a:rPr lang="de-DE" u="sng" dirty="0">
                <a:solidFill>
                  <a:schemeClr val="accent1"/>
                </a:solidFill>
              </a:rPr>
              <a:t>Tipp</a:t>
            </a:r>
          </a:p>
        </p:txBody>
      </p:sp>
      <p:sp>
        <p:nvSpPr>
          <p:cNvPr id="7" name="Tipp3">
            <a:extLst>
              <a:ext uri="{FF2B5EF4-FFF2-40B4-BE49-F238E27FC236}">
                <a16:creationId xmlns:a16="http://schemas.microsoft.com/office/drawing/2014/main" id="{C928AB74-E2DD-484A-8CAC-4FCA0B5174B9}"/>
              </a:ext>
            </a:extLst>
          </p:cNvPr>
          <p:cNvSpPr txBox="1"/>
          <p:nvPr/>
        </p:nvSpPr>
        <p:spPr>
          <a:xfrm>
            <a:off x="7431467" y="5121895"/>
            <a:ext cx="624915" cy="369332"/>
          </a:xfrm>
          <a:prstGeom prst="rect">
            <a:avLst/>
          </a:prstGeom>
          <a:noFill/>
        </p:spPr>
        <p:txBody>
          <a:bodyPr wrap="none" rtlCol="0">
            <a:spAutoFit/>
          </a:bodyPr>
          <a:lstStyle/>
          <a:p>
            <a:r>
              <a:rPr lang="de-DE" u="sng" dirty="0">
                <a:solidFill>
                  <a:schemeClr val="accent1"/>
                </a:solidFill>
              </a:rPr>
              <a:t>Tipp</a:t>
            </a:r>
          </a:p>
        </p:txBody>
      </p:sp>
      <p:sp>
        <p:nvSpPr>
          <p:cNvPr id="8" name="Tipp4">
            <a:extLst>
              <a:ext uri="{FF2B5EF4-FFF2-40B4-BE49-F238E27FC236}">
                <a16:creationId xmlns:a16="http://schemas.microsoft.com/office/drawing/2014/main" id="{D06DB381-46AF-4306-B2CF-91C9B2AB7ACF}"/>
              </a:ext>
            </a:extLst>
          </p:cNvPr>
          <p:cNvSpPr txBox="1"/>
          <p:nvPr/>
        </p:nvSpPr>
        <p:spPr>
          <a:xfrm>
            <a:off x="8865912" y="5095182"/>
            <a:ext cx="624915" cy="369332"/>
          </a:xfrm>
          <a:prstGeom prst="rect">
            <a:avLst/>
          </a:prstGeom>
          <a:noFill/>
        </p:spPr>
        <p:txBody>
          <a:bodyPr wrap="none" rtlCol="0">
            <a:spAutoFit/>
          </a:bodyPr>
          <a:lstStyle/>
          <a:p>
            <a:r>
              <a:rPr lang="de-DE" u="sng" dirty="0">
                <a:solidFill>
                  <a:schemeClr val="accent1"/>
                </a:solidFill>
              </a:rPr>
              <a:t>Tipp</a:t>
            </a:r>
          </a:p>
        </p:txBody>
      </p:sp>
      <p:sp>
        <p:nvSpPr>
          <p:cNvPr id="9" name="Textfeld 8">
            <a:extLst>
              <a:ext uri="{FF2B5EF4-FFF2-40B4-BE49-F238E27FC236}">
                <a16:creationId xmlns:a16="http://schemas.microsoft.com/office/drawing/2014/main" id="{D631CBCF-4F4D-4AAD-816E-FA52E34F3A64}"/>
              </a:ext>
            </a:extLst>
          </p:cNvPr>
          <p:cNvSpPr txBox="1"/>
          <p:nvPr/>
        </p:nvSpPr>
        <p:spPr>
          <a:xfrm>
            <a:off x="4652356" y="3636711"/>
            <a:ext cx="5142093" cy="1477328"/>
          </a:xfrm>
          <a:prstGeom prst="rect">
            <a:avLst/>
          </a:prstGeom>
          <a:solidFill>
            <a:schemeClr val="accent1"/>
          </a:solidFill>
        </p:spPr>
        <p:txBody>
          <a:bodyPr wrap="square" rtlCol="0">
            <a:spAutoFit/>
          </a:bodyPr>
          <a:lstStyle/>
          <a:p>
            <a:r>
              <a:rPr lang="de-DE" dirty="0"/>
              <a:t>Sowohl der Zähler als auch der Nenner sind für die untersuchte Stelle (x=0) beide gleich 0. Das ist die </a:t>
            </a:r>
            <a:r>
              <a:rPr lang="de-DE" b="1" dirty="0"/>
              <a:t>Voraussetzung</a:t>
            </a:r>
            <a:r>
              <a:rPr lang="de-DE" dirty="0"/>
              <a:t>, um die Regel von de </a:t>
            </a:r>
            <a:r>
              <a:rPr lang="de-DE" dirty="0" err="1"/>
              <a:t>L`Hospital</a:t>
            </a:r>
            <a:r>
              <a:rPr lang="de-DE" dirty="0"/>
              <a:t> anwenden zu können. Das war ja in der Herleitung wichtig!                                        </a:t>
            </a:r>
            <a:r>
              <a:rPr lang="de-DE" u="sng" dirty="0"/>
              <a:t>X</a:t>
            </a:r>
            <a:r>
              <a:rPr lang="de-DE" dirty="0"/>
              <a:t> </a:t>
            </a:r>
          </a:p>
        </p:txBody>
      </p:sp>
      <p:sp>
        <p:nvSpPr>
          <p:cNvPr id="10" name="Textfeld 9">
            <a:extLst>
              <a:ext uri="{FF2B5EF4-FFF2-40B4-BE49-F238E27FC236}">
                <a16:creationId xmlns:a16="http://schemas.microsoft.com/office/drawing/2014/main" id="{0325240A-B87F-48A5-A259-2BE541E147F9}"/>
              </a:ext>
            </a:extLst>
          </p:cNvPr>
          <p:cNvSpPr txBox="1"/>
          <p:nvPr/>
        </p:nvSpPr>
        <p:spPr>
          <a:xfrm>
            <a:off x="6648857" y="3659302"/>
            <a:ext cx="4050786" cy="1754326"/>
          </a:xfrm>
          <a:prstGeom prst="rect">
            <a:avLst/>
          </a:prstGeom>
          <a:solidFill>
            <a:schemeClr val="accent1"/>
          </a:solidFill>
        </p:spPr>
        <p:txBody>
          <a:bodyPr wrap="square" rtlCol="0">
            <a:spAutoFit/>
          </a:bodyPr>
          <a:lstStyle/>
          <a:p>
            <a:r>
              <a:rPr lang="de-DE" dirty="0"/>
              <a:t>De </a:t>
            </a:r>
            <a:r>
              <a:rPr lang="de-DE" dirty="0" err="1"/>
              <a:t>L‘Hospital</a:t>
            </a:r>
            <a:r>
              <a:rPr lang="de-DE" dirty="0"/>
              <a:t> sagt jetzt, dass wir Zähler und Nenner nach x ableiten müssen. (Vorsicht: Wir leiten Zähler </a:t>
            </a:r>
            <a:r>
              <a:rPr lang="de-DE" u="sng" dirty="0"/>
              <a:t>und</a:t>
            </a:r>
            <a:r>
              <a:rPr lang="de-DE" dirty="0"/>
              <a:t> Nenner ab, aber das ist NICHT die Quotientenregel, also nicht die Ableitung des Bruches!)                   </a:t>
            </a:r>
            <a:r>
              <a:rPr lang="de-DE" u="sng" dirty="0"/>
              <a:t>X</a:t>
            </a:r>
            <a:r>
              <a:rPr lang="de-DE" dirty="0"/>
              <a:t> </a:t>
            </a:r>
          </a:p>
        </p:txBody>
      </p:sp>
      <p:sp>
        <p:nvSpPr>
          <p:cNvPr id="11" name="Textfeld 10">
            <a:extLst>
              <a:ext uri="{FF2B5EF4-FFF2-40B4-BE49-F238E27FC236}">
                <a16:creationId xmlns:a16="http://schemas.microsoft.com/office/drawing/2014/main" id="{14EE1049-F69C-4AE3-9414-45144F04AB26}"/>
              </a:ext>
            </a:extLst>
          </p:cNvPr>
          <p:cNvSpPr txBox="1"/>
          <p:nvPr/>
        </p:nvSpPr>
        <p:spPr>
          <a:xfrm>
            <a:off x="2399011" y="3869948"/>
            <a:ext cx="4050786" cy="923330"/>
          </a:xfrm>
          <a:prstGeom prst="rect">
            <a:avLst/>
          </a:prstGeom>
          <a:solidFill>
            <a:schemeClr val="accent1"/>
          </a:solidFill>
        </p:spPr>
        <p:txBody>
          <a:bodyPr wrap="square" rtlCol="0">
            <a:spAutoFit/>
          </a:bodyPr>
          <a:lstStyle/>
          <a:p>
            <a:r>
              <a:rPr lang="de-DE" dirty="0"/>
              <a:t>So sehen die Ableitungen der beiden Funktionen aus. Im Zähler müssen wir die Kettenregel verwenden          </a:t>
            </a:r>
            <a:r>
              <a:rPr lang="de-DE" u="sng" dirty="0"/>
              <a:t>X</a:t>
            </a:r>
            <a:r>
              <a:rPr lang="de-DE" dirty="0"/>
              <a:t> </a:t>
            </a:r>
          </a:p>
        </p:txBody>
      </p:sp>
      <p:sp>
        <p:nvSpPr>
          <p:cNvPr id="16" name="Textfeld 15">
            <a:extLst>
              <a:ext uri="{FF2B5EF4-FFF2-40B4-BE49-F238E27FC236}">
                <a16:creationId xmlns:a16="http://schemas.microsoft.com/office/drawing/2014/main" id="{6BC8C521-6D3D-4E06-8E8E-EEEF649CEAD9}"/>
              </a:ext>
            </a:extLst>
          </p:cNvPr>
          <p:cNvSpPr txBox="1"/>
          <p:nvPr/>
        </p:nvSpPr>
        <p:spPr>
          <a:xfrm>
            <a:off x="4003022" y="3676590"/>
            <a:ext cx="4862889" cy="1477328"/>
          </a:xfrm>
          <a:prstGeom prst="rect">
            <a:avLst/>
          </a:prstGeom>
          <a:solidFill>
            <a:schemeClr val="accent1"/>
          </a:solidFill>
        </p:spPr>
        <p:txBody>
          <a:bodyPr wrap="square" rtlCol="0">
            <a:spAutoFit/>
          </a:bodyPr>
          <a:lstStyle/>
          <a:p>
            <a:r>
              <a:rPr lang="de-DE" dirty="0"/>
              <a:t>Weil dieser Grenzwert jetzt existiert, wissen wir, dass auch der Grenzwert „0/0“=0. Hätte dieser Grenzwert nicht existiert, dann hätten wir  nicht gewusst, ob der Ausdruck konvergiert.                                                 </a:t>
            </a:r>
            <a:r>
              <a:rPr lang="de-DE" u="sng" dirty="0"/>
              <a:t>X</a:t>
            </a:r>
            <a:r>
              <a:rPr lang="de-DE" dirty="0"/>
              <a:t> </a:t>
            </a:r>
          </a:p>
        </p:txBody>
      </p:sp>
    </p:spTree>
    <p:extLst>
      <p:ext uri="{BB962C8B-B14F-4D97-AF65-F5344CB8AC3E}">
        <p14:creationId xmlns:p14="http://schemas.microsoft.com/office/powerpoint/2010/main" val="794104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1" grpId="0" animBg="1"/>
      <p:bldP spid="11" grpId="2" animBg="1"/>
      <p:bldP spid="16" grpId="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7E4A4-9EE0-45BB-8AFB-496BA489F3B4}"/>
              </a:ext>
            </a:extLst>
          </p:cNvPr>
          <p:cNvSpPr>
            <a:spLocks noGrp="1"/>
          </p:cNvSpPr>
          <p:nvPr>
            <p:ph type="title"/>
          </p:nvPr>
        </p:nvSpPr>
        <p:spPr/>
        <p:txBody>
          <a:bodyPr/>
          <a:lstStyle/>
          <a:p>
            <a:r>
              <a:rPr lang="de-DE" dirty="0"/>
              <a:t>Hier geht die Regel nicht…</a:t>
            </a:r>
          </a:p>
        </p:txBody>
      </p:sp>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BF3CA52A-E4B6-44DD-B51B-53844DC6234A}"/>
                  </a:ext>
                </a:extLst>
              </p:cNvPr>
              <p:cNvSpPr/>
              <p:nvPr/>
            </p:nvSpPr>
            <p:spPr>
              <a:xfrm>
                <a:off x="2523755" y="2192030"/>
                <a:ext cx="1633076" cy="1162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i="1">
                                  <a:latin typeface="Cambria Math" panose="02040503050406030204" pitchFamily="18" charset="0"/>
                                  <a:ea typeface="Cambria Math" panose="02040503050406030204" pitchFamily="18" charset="0"/>
                                </a:rPr>
                                <m:t>𝑥</m:t>
                              </m:r>
                              <m:r>
                                <a:rPr lang="de-DE" sz="2400" i="1">
                                  <a:latin typeface="Cambria Math" panose="02040503050406030204" pitchFamily="18" charset="0"/>
                                  <a:ea typeface="Cambria Math" panose="02040503050406030204" pitchFamily="18" charset="0"/>
                                </a:rPr>
                                <m:t>⇢0</m:t>
                              </m:r>
                            </m:lim>
                          </m:limLow>
                        </m:fName>
                        <m:e>
                          <m:f>
                            <m:fPr>
                              <m:ctrlPr>
                                <a:rPr lang="de-DE" sz="2400" i="1" smtClean="0">
                                  <a:latin typeface="Cambria Math" panose="02040503050406030204" pitchFamily="18" charset="0"/>
                                  <a:ea typeface="Cambria Math" panose="02040503050406030204" pitchFamily="18" charset="0"/>
                                </a:rPr>
                              </m:ctrlPr>
                            </m:fPr>
                            <m:num>
                              <m:r>
                                <m:rPr>
                                  <m:sty m:val="p"/>
                                </m:rPr>
                                <a:rPr lang="de-DE" sz="2400" b="0" i="0" smtClean="0">
                                  <a:latin typeface="Cambria Math" panose="02040503050406030204" pitchFamily="18" charset="0"/>
                                  <a:ea typeface="Cambria Math" panose="02040503050406030204" pitchFamily="18" charset="0"/>
                                </a:rPr>
                                <m:t>cos</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num>
                            <m:den>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²</m:t>
                              </m:r>
                            </m:den>
                          </m:f>
                        </m:e>
                      </m:func>
                    </m:oMath>
                  </m:oMathPara>
                </a14:m>
                <a:endParaRPr lang="de-DE"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ea typeface="Cambria Math" panose="02040503050406030204" pitchFamily="18" charset="0"/>
                        </a:rPr>
                        <m:t>  </m:t>
                      </m:r>
                    </m:oMath>
                  </m:oMathPara>
                </a14:m>
                <a:endParaRPr lang="de-DE" dirty="0"/>
              </a:p>
            </p:txBody>
          </p:sp>
        </mc:Choice>
        <mc:Fallback xmlns="">
          <p:sp>
            <p:nvSpPr>
              <p:cNvPr id="4" name="Rechteck 3">
                <a:extLst>
                  <a:ext uri="{FF2B5EF4-FFF2-40B4-BE49-F238E27FC236}">
                    <a16:creationId xmlns:a16="http://schemas.microsoft.com/office/drawing/2014/main" id="{BF3CA52A-E4B6-44DD-B51B-53844DC6234A}"/>
                  </a:ext>
                </a:extLst>
              </p:cNvPr>
              <p:cNvSpPr>
                <a:spLocks noRot="1" noChangeAspect="1" noMove="1" noResize="1" noEditPoints="1" noAdjustHandles="1" noChangeArrowheads="1" noChangeShapeType="1" noTextEdit="1"/>
              </p:cNvSpPr>
              <p:nvPr/>
            </p:nvSpPr>
            <p:spPr>
              <a:xfrm>
                <a:off x="2523755" y="2192030"/>
                <a:ext cx="1633076" cy="1162754"/>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252D0D41-AD5C-4928-A3B3-6FD6A6D58D7B}"/>
                  </a:ext>
                </a:extLst>
              </p:cNvPr>
              <p:cNvSpPr/>
              <p:nvPr/>
            </p:nvSpPr>
            <p:spPr>
              <a:xfrm>
                <a:off x="2534753" y="3560495"/>
                <a:ext cx="1589794" cy="11724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lim</m:t>
                              </m:r>
                            </m:e>
                            <m:lim>
                              <m:r>
                                <a:rPr lang="de-DE" sz="2400" i="1">
                                  <a:latin typeface="Cambria Math" panose="02040503050406030204" pitchFamily="18" charset="0"/>
                                  <a:ea typeface="Cambria Math" panose="02040503050406030204" pitchFamily="18" charset="0"/>
                                </a:rPr>
                                <m:t>𝑥</m:t>
                              </m:r>
                              <m:r>
                                <a:rPr lang="de-DE" sz="2400" i="1">
                                  <a:latin typeface="Cambria Math" panose="02040503050406030204" pitchFamily="18" charset="0"/>
                                  <a:ea typeface="Cambria Math" panose="02040503050406030204" pitchFamily="18" charset="0"/>
                                </a:rPr>
                                <m:t>⇢0</m:t>
                              </m:r>
                            </m:lim>
                          </m:limLow>
                        </m:fName>
                        <m:e>
                          <m:f>
                            <m:fPr>
                              <m:ctrlPr>
                                <a:rPr lang="de-DE" sz="2400" i="1" smtClean="0">
                                  <a:latin typeface="Cambria Math" panose="02040503050406030204" pitchFamily="18" charset="0"/>
                                  <a:ea typeface="Cambria Math" panose="02040503050406030204" pitchFamily="18" charset="0"/>
                                </a:rPr>
                              </m:ctrlPr>
                            </m:fPr>
                            <m:num>
                              <m:r>
                                <m:rPr>
                                  <m:sty m:val="p"/>
                                </m:rPr>
                                <a:rPr lang="de-DE" sz="2400" b="0" i="0" smtClean="0">
                                  <a:latin typeface="Cambria Math" panose="02040503050406030204" pitchFamily="18" charset="0"/>
                                  <a:ea typeface="Cambria Math" panose="02040503050406030204" pitchFamily="18" charset="0"/>
                                </a:rPr>
                                <m:t>sin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num>
                            <m:den>
                              <m:r>
                                <a:rPr lang="de-DE" sz="2400" b="0" i="1" smtClean="0">
                                  <a:latin typeface="Cambria Math" panose="02040503050406030204" pitchFamily="18" charset="0"/>
                                  <a:ea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²</m:t>
                              </m:r>
                            </m:den>
                          </m:f>
                        </m:e>
                      </m:func>
                    </m:oMath>
                  </m:oMathPara>
                </a14:m>
                <a:endParaRPr lang="de-DE"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ea typeface="Cambria Math" panose="02040503050406030204" pitchFamily="18" charset="0"/>
                        </a:rPr>
                        <m:t>  </m:t>
                      </m:r>
                    </m:oMath>
                  </m:oMathPara>
                </a14:m>
                <a:endParaRPr lang="de-DE" dirty="0"/>
              </a:p>
            </p:txBody>
          </p:sp>
        </mc:Choice>
        <mc:Fallback xmlns="">
          <p:sp>
            <p:nvSpPr>
              <p:cNvPr id="5" name="Rechteck 4">
                <a:extLst>
                  <a:ext uri="{FF2B5EF4-FFF2-40B4-BE49-F238E27FC236}">
                    <a16:creationId xmlns:a16="http://schemas.microsoft.com/office/drawing/2014/main" id="{252D0D41-AD5C-4928-A3B3-6FD6A6D58D7B}"/>
                  </a:ext>
                </a:extLst>
              </p:cNvPr>
              <p:cNvSpPr>
                <a:spLocks noRot="1" noChangeAspect="1" noMove="1" noResize="1" noEditPoints="1" noAdjustHandles="1" noChangeArrowheads="1" noChangeShapeType="1" noTextEdit="1"/>
              </p:cNvSpPr>
              <p:nvPr/>
            </p:nvSpPr>
            <p:spPr>
              <a:xfrm>
                <a:off x="2534753" y="3560495"/>
                <a:ext cx="1589794" cy="1172437"/>
              </a:xfrm>
              <a:prstGeom prst="rect">
                <a:avLst/>
              </a:prstGeom>
              <a:blipFill>
                <a:blip r:embed="rId3"/>
                <a:stretch>
                  <a:fillRect/>
                </a:stretch>
              </a:blipFill>
            </p:spPr>
            <p:txBody>
              <a:bodyPr/>
              <a:lstStyle/>
              <a:p>
                <a:r>
                  <a:rPr lang="de-DE">
                    <a:noFill/>
                  </a:rPr>
                  <a:t> </a:t>
                </a:r>
              </a:p>
            </p:txBody>
          </p:sp>
        </mc:Fallback>
      </mc:AlternateContent>
      <p:sp>
        <p:nvSpPr>
          <p:cNvPr id="6" name="Warum 1">
            <a:extLst>
              <a:ext uri="{FF2B5EF4-FFF2-40B4-BE49-F238E27FC236}">
                <a16:creationId xmlns:a16="http://schemas.microsoft.com/office/drawing/2014/main" id="{02BDFFFF-20B0-431C-912D-1AC2BA93B3DF}"/>
              </a:ext>
            </a:extLst>
          </p:cNvPr>
          <p:cNvSpPr txBox="1"/>
          <p:nvPr/>
        </p:nvSpPr>
        <p:spPr>
          <a:xfrm>
            <a:off x="5081048" y="2422688"/>
            <a:ext cx="1048107" cy="369332"/>
          </a:xfrm>
          <a:prstGeom prst="rect">
            <a:avLst/>
          </a:prstGeom>
          <a:noFill/>
        </p:spPr>
        <p:txBody>
          <a:bodyPr wrap="none" rtlCol="0">
            <a:spAutoFit/>
          </a:bodyPr>
          <a:lstStyle/>
          <a:p>
            <a:r>
              <a:rPr lang="de-DE" u="sng" dirty="0">
                <a:solidFill>
                  <a:schemeClr val="accent1"/>
                </a:solidFill>
              </a:rPr>
              <a:t>Warum?</a:t>
            </a:r>
          </a:p>
        </p:txBody>
      </p:sp>
      <p:sp>
        <p:nvSpPr>
          <p:cNvPr id="7" name="Warum 2">
            <a:extLst>
              <a:ext uri="{FF2B5EF4-FFF2-40B4-BE49-F238E27FC236}">
                <a16:creationId xmlns:a16="http://schemas.microsoft.com/office/drawing/2014/main" id="{140461DB-14BC-4071-B199-A7A2DDD7FB25}"/>
              </a:ext>
            </a:extLst>
          </p:cNvPr>
          <p:cNvSpPr txBox="1"/>
          <p:nvPr/>
        </p:nvSpPr>
        <p:spPr>
          <a:xfrm>
            <a:off x="5110899" y="3816599"/>
            <a:ext cx="1048107" cy="369332"/>
          </a:xfrm>
          <a:prstGeom prst="rect">
            <a:avLst/>
          </a:prstGeom>
          <a:noFill/>
        </p:spPr>
        <p:txBody>
          <a:bodyPr wrap="none" rtlCol="0">
            <a:spAutoFit/>
          </a:bodyPr>
          <a:lstStyle/>
          <a:p>
            <a:r>
              <a:rPr lang="de-DE" u="sng" dirty="0">
                <a:solidFill>
                  <a:schemeClr val="accent1"/>
                </a:solidFill>
              </a:rPr>
              <a:t>Warum?</a:t>
            </a:r>
          </a:p>
        </p:txBody>
      </p:sp>
      <p:sp>
        <p:nvSpPr>
          <p:cNvPr id="8" name="Textfeld 7">
            <a:extLst>
              <a:ext uri="{FF2B5EF4-FFF2-40B4-BE49-F238E27FC236}">
                <a16:creationId xmlns:a16="http://schemas.microsoft.com/office/drawing/2014/main" id="{57A1CCDA-9889-4048-A9F0-1E73CA472800}"/>
              </a:ext>
            </a:extLst>
          </p:cNvPr>
          <p:cNvSpPr txBox="1"/>
          <p:nvPr/>
        </p:nvSpPr>
        <p:spPr>
          <a:xfrm>
            <a:off x="6753497" y="2325189"/>
            <a:ext cx="3816642" cy="1477328"/>
          </a:xfrm>
          <a:prstGeom prst="rect">
            <a:avLst/>
          </a:prstGeom>
          <a:solidFill>
            <a:schemeClr val="accent1"/>
          </a:solidFill>
        </p:spPr>
        <p:txBody>
          <a:bodyPr wrap="square" rtlCol="0">
            <a:spAutoFit/>
          </a:bodyPr>
          <a:lstStyle/>
          <a:p>
            <a:r>
              <a:rPr lang="de-DE" dirty="0"/>
              <a:t>Der Nenner ist an der untersuchten Stelle (x=0) zwar 0, aber der Zähler ist cos(0)=1. Es geht nur, wenn beide an der untersuchten Stelle 0 sind.                                               </a:t>
            </a:r>
            <a:r>
              <a:rPr lang="de-DE" u="sng" dirty="0"/>
              <a:t>X</a:t>
            </a:r>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E3A71CFB-C2E9-40B0-AA69-14E0E56AFDF5}"/>
                  </a:ext>
                </a:extLst>
              </p:cNvPr>
              <p:cNvSpPr txBox="1"/>
              <p:nvPr/>
            </p:nvSpPr>
            <p:spPr>
              <a:xfrm>
                <a:off x="6753497" y="3904227"/>
                <a:ext cx="3949193" cy="2308324"/>
              </a:xfrm>
              <a:prstGeom prst="rect">
                <a:avLst/>
              </a:prstGeom>
              <a:solidFill>
                <a:schemeClr val="accent1"/>
              </a:solidFill>
            </p:spPr>
            <p:txBody>
              <a:bodyPr wrap="square" rtlCol="0">
                <a:spAutoFit/>
              </a:bodyPr>
              <a:lstStyle/>
              <a:p>
                <a:pPr/>
                <a:r>
                  <a:rPr lang="de-DE" dirty="0"/>
                  <a:t>Zwar sind Zähler und Nenner an der zu untersuchenden Stelle 0, aber wenn man die Ableitungen bildet, dann kann man den Bruch </a:t>
                </a:r>
                <a:br>
                  <a:rPr lang="de-DE"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∙0)</m:t>
                      </m:r>
                    </m:oMath>
                  </m:oMathPara>
                </a14:m>
                <a:endParaRPr lang="de-DE" dirty="0"/>
              </a:p>
              <a:p>
                <a:r>
                  <a:rPr lang="de-DE" dirty="0"/>
                  <a:t>nicht  ausrechnen. Dann kann man mit Hilfe der Regel keine Aussage über den evtl. Grenzwert machen.  </a:t>
                </a:r>
                <a:r>
                  <a:rPr lang="de-DE" u="sng" dirty="0"/>
                  <a:t>X</a:t>
                </a:r>
              </a:p>
            </p:txBody>
          </p:sp>
        </mc:Choice>
        <mc:Fallback xmlns="">
          <p:sp>
            <p:nvSpPr>
              <p:cNvPr id="9" name="Textfeld 8">
                <a:extLst>
                  <a:ext uri="{FF2B5EF4-FFF2-40B4-BE49-F238E27FC236}">
                    <a16:creationId xmlns:a16="http://schemas.microsoft.com/office/drawing/2014/main" id="{E3A71CFB-C2E9-40B0-AA69-14E0E56AFDF5}"/>
                  </a:ext>
                </a:extLst>
              </p:cNvPr>
              <p:cNvSpPr txBox="1">
                <a:spLocks noRot="1" noChangeAspect="1" noMove="1" noResize="1" noEditPoints="1" noAdjustHandles="1" noChangeArrowheads="1" noChangeShapeType="1" noTextEdit="1"/>
              </p:cNvSpPr>
              <p:nvPr/>
            </p:nvSpPr>
            <p:spPr>
              <a:xfrm>
                <a:off x="6753497" y="3904227"/>
                <a:ext cx="3949193" cy="2308324"/>
              </a:xfrm>
              <a:prstGeom prst="rect">
                <a:avLst/>
              </a:prstGeom>
              <a:blipFill>
                <a:blip r:embed="rId4"/>
                <a:stretch>
                  <a:fillRect l="-1389" t="-1319" r="-309" b="-3166"/>
                </a:stretch>
              </a:blipFill>
            </p:spPr>
            <p:txBody>
              <a:bodyPr/>
              <a:lstStyle/>
              <a:p>
                <a:r>
                  <a:rPr lang="de-DE">
                    <a:noFill/>
                  </a:rPr>
                  <a:t> </a:t>
                </a:r>
              </a:p>
            </p:txBody>
          </p:sp>
        </mc:Fallback>
      </mc:AlternateContent>
    </p:spTree>
    <p:extLst>
      <p:ext uri="{BB962C8B-B14F-4D97-AF65-F5344CB8AC3E}">
        <p14:creationId xmlns:p14="http://schemas.microsoft.com/office/powerpoint/2010/main" val="3844483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„Spielen“ Sie mit den Termen!</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F9CE3E71-4EA4-44D4-BF23-FB094F26DDEF}"/>
                  </a:ext>
                </a:extLst>
              </p:cNvPr>
              <p:cNvSpPr>
                <a:spLocks noGrp="1"/>
              </p:cNvSpPr>
              <p:nvPr>
                <p:ph idx="1"/>
              </p:nvPr>
            </p:nvSpPr>
            <p:spPr/>
            <p:txBody>
              <a:bodyPr/>
              <a:lstStyle/>
              <a:p>
                <a:pPr marL="0" indent="0">
                  <a:buNone/>
                </a:pPr>
                <a:r>
                  <a:rPr lang="de-DE" dirty="0"/>
                  <a:t>Wie hilft uns jetzt aber die Regel von de </a:t>
                </a:r>
                <a:r>
                  <a:rPr lang="de-DE" dirty="0" err="1"/>
                  <a:t>L‘Hopital</a:t>
                </a:r>
                <a:r>
                  <a:rPr lang="de-DE" dirty="0"/>
                  <a:t>, zu untersuchen, wie sich die Funktion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r>
                      <a:rPr lang="de-DE" i="1" smtClean="0">
                        <a:latin typeface="Cambria Math" panose="02040503050406030204" pitchFamily="18" charset="0"/>
                        <a:ea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sup>
                    </m:sSup>
                  </m:oMath>
                </a14:m>
                <a:r>
                  <a:rPr lang="de-DE" dirty="0"/>
                  <a:t> verhält, wenn x gegen unendlich „strebt“? Also, was ist …</a:t>
                </a:r>
              </a:p>
              <a:p>
                <a:pPr marL="0" indent="0">
                  <a:buNone/>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lim>
                          </m:limLow>
                        </m:fName>
                        <m:e>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𝑥</m:t>
                              </m:r>
                            </m:sup>
                          </m:sSup>
                        </m:e>
                      </m:func>
                      <m:r>
                        <a:rPr lang="de-DE" b="0" i="1" smtClean="0">
                          <a:latin typeface="Cambria Math" panose="02040503050406030204" pitchFamily="18" charset="0"/>
                        </a:rPr>
                        <m:t>?</m:t>
                      </m:r>
                    </m:oMath>
                  </m:oMathPara>
                </a14:m>
                <a:endParaRPr lang="de-DE" dirty="0"/>
              </a:p>
              <a:p>
                <a:pPr marL="0" indent="0">
                  <a:buNone/>
                </a:pPr>
                <a:r>
                  <a:rPr lang="de-DE" dirty="0"/>
                  <a:t>Zunächst „basteln“ wir uns mit den Potenzgesetzen einen Bruchstrich rein:</a:t>
                </a:r>
              </a:p>
              <a:p>
                <a:pPr marL="0" indent="0">
                  <a:buNone/>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rPr>
                          </m:ctrlPr>
                        </m:funcPr>
                        <m:fName>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e>
                          </m:func>
                          <m:r>
                            <a:rPr lang="de-DE" b="0" i="1" smtClean="0">
                              <a:latin typeface="Cambria Math" panose="02040503050406030204" pitchFamily="18" charset="0"/>
                            </a:rPr>
                            <m:t>=</m:t>
                          </m:r>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smtClean="0">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num>
                            <m:den>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den>
                          </m:f>
                        </m:e>
                      </m:func>
                    </m:oMath>
                  </m:oMathPara>
                </a14:m>
                <a:endParaRPr lang="de-DE" dirty="0"/>
              </a:p>
            </p:txBody>
          </p:sp>
        </mc:Choice>
        <mc:Fallback>
          <p:sp>
            <p:nvSpPr>
              <p:cNvPr id="3" name="Inhaltsplatzhalter 2">
                <a:extLst>
                  <a:ext uri="{FF2B5EF4-FFF2-40B4-BE49-F238E27FC236}">
                    <a16:creationId xmlns:a16="http://schemas.microsoft.com/office/drawing/2014/main" id="{F9CE3E71-4EA4-44D4-BF23-FB094F26DDEF}"/>
                  </a:ext>
                </a:extLst>
              </p:cNvPr>
              <p:cNvSpPr>
                <a:spLocks noGrp="1" noRot="1" noChangeAspect="1" noMove="1" noResize="1" noEditPoints="1" noAdjustHandles="1" noChangeArrowheads="1" noChangeShapeType="1" noTextEdit="1"/>
              </p:cNvSpPr>
              <p:nvPr>
                <p:ph idx="1"/>
              </p:nvPr>
            </p:nvSpPr>
            <p:spPr>
              <a:blipFill>
                <a:blip r:embed="rId2"/>
                <a:stretch>
                  <a:fillRect l="-860"/>
                </a:stretch>
              </a:blipFill>
            </p:spPr>
            <p:txBody>
              <a:bodyPr/>
              <a:lstStyle/>
              <a:p>
                <a:r>
                  <a:rPr lang="de-DE">
                    <a:noFill/>
                  </a:rPr>
                  <a:t> </a:t>
                </a:r>
              </a:p>
            </p:txBody>
          </p:sp>
        </mc:Fallback>
      </mc:AlternateContent>
    </p:spTree>
    <p:extLst>
      <p:ext uri="{BB962C8B-B14F-4D97-AF65-F5344CB8AC3E}">
        <p14:creationId xmlns:p14="http://schemas.microsoft.com/office/powerpoint/2010/main" val="74248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De </a:t>
                </a:r>
                <a:r>
                  <a:rPr lang="de-DE" dirty="0" err="1"/>
                  <a:t>L‘Hospital</a:t>
                </a:r>
                <a:r>
                  <a:rPr lang="de-DE" dirty="0"/>
                  <a:t> für </a:t>
                </a:r>
                <a14:m>
                  <m:oMath xmlns:m="http://schemas.openxmlformats.org/officeDocument/2006/math">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oMath>
                </a14:m>
                <a:endParaRPr lang="de-DE" dirty="0"/>
              </a:p>
            </p:txBody>
          </p:sp>
        </mc:Choice>
        <mc:Fallback>
          <p:sp>
            <p:nvSpPr>
              <p:cNvPr id="2" name="Titel 1">
                <a:extLst>
                  <a:ext uri="{FF2B5EF4-FFF2-40B4-BE49-F238E27FC236}">
                    <a16:creationId xmlns:a16="http://schemas.microsoft.com/office/drawing/2014/main" id="{F7BC0C36-8CD8-4F12-BD4E-1DECA9F3F4FC}"/>
                  </a:ext>
                </a:extLst>
              </p:cNvPr>
              <p:cNvSpPr>
                <a:spLocks noGrp="1" noRot="1" noChangeAspect="1" noMove="1" noResize="1" noEditPoints="1" noAdjustHandles="1" noChangeArrowheads="1" noChangeShapeType="1" noTextEdit="1"/>
              </p:cNvSpPr>
              <p:nvPr>
                <p:ph type="title"/>
              </p:nvPr>
            </p:nvSpPr>
            <p:spPr>
              <a:blipFill>
                <a:blip r:embed="rId2"/>
                <a:stretch>
                  <a:fillRect t="-13636"/>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F9CE3E71-4EA4-44D4-BF23-FB094F26DDEF}"/>
                  </a:ext>
                </a:extLst>
              </p:cNvPr>
              <p:cNvSpPr>
                <a:spLocks noGrp="1"/>
              </p:cNvSpPr>
              <p:nvPr>
                <p:ph idx="1"/>
              </p:nvPr>
            </p:nvSpPr>
            <p:spPr/>
            <p:txBody>
              <a:bodyPr/>
              <a:lstStyle/>
              <a:p>
                <a:pPr marL="0" indent="0">
                  <a:buNone/>
                </a:pPr>
                <a:endParaRPr lang="de-DE" dirty="0"/>
              </a:p>
              <a:p>
                <a:pPr marL="0" indent="0">
                  <a:buNone/>
                </a:pPr>
                <a:r>
                  <a:rPr lang="de-DE" dirty="0"/>
                  <a:t>Um jetzt diesen Grenzwert auszurechnen, sage ich Ihnen, dass de </a:t>
                </a:r>
                <a:r>
                  <a:rPr lang="de-DE" dirty="0" err="1"/>
                  <a:t>L‘Hospital</a:t>
                </a:r>
                <a:r>
                  <a:rPr lang="de-DE" dirty="0"/>
                  <a:t> auch für </a:t>
                </a:r>
                <a14:m>
                  <m:oMath xmlns:m="http://schemas.openxmlformats.org/officeDocument/2006/math">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smtClean="0">
                            <a:solidFill>
                              <a:srgbClr val="FF0000"/>
                            </a:solidFill>
                            <a:latin typeface="Cambria Math" panose="02040503050406030204" pitchFamily="18" charset="0"/>
                            <a:ea typeface="Cambria Math" panose="02040503050406030204" pitchFamily="18" charset="0"/>
                          </a:rPr>
                          <m:t>∞</m:t>
                        </m:r>
                      </m:lim>
                    </m:limLow>
                  </m:oMath>
                </a14:m>
                <a:r>
                  <a:rPr lang="de-DE" dirty="0"/>
                  <a:t> geht. Sie können mir jetzt einfach glauben, oder sich überzeugen lassen…</a:t>
                </a:r>
              </a:p>
              <a:p>
                <a:pPr marL="0" indent="0">
                  <a:buNone/>
                </a:pPr>
                <a:endParaRPr lang="de-DE" dirty="0"/>
              </a:p>
            </p:txBody>
          </p:sp>
        </mc:Choice>
        <mc:Fallback>
          <p:sp>
            <p:nvSpPr>
              <p:cNvPr id="3" name="Inhaltsplatzhalter 2">
                <a:extLst>
                  <a:ext uri="{FF2B5EF4-FFF2-40B4-BE49-F238E27FC236}">
                    <a16:creationId xmlns:a16="http://schemas.microsoft.com/office/drawing/2014/main" id="{F9CE3E71-4EA4-44D4-BF23-FB094F26DDEF}"/>
                  </a:ext>
                </a:extLst>
              </p:cNvPr>
              <p:cNvSpPr>
                <a:spLocks noGrp="1" noRot="1" noChangeAspect="1" noMove="1" noResize="1" noEditPoints="1" noAdjustHandles="1" noChangeArrowheads="1" noChangeShapeType="1" noTextEdit="1"/>
              </p:cNvSpPr>
              <p:nvPr>
                <p:ph idx="1"/>
              </p:nvPr>
            </p:nvSpPr>
            <p:spPr>
              <a:blipFill>
                <a:blip r:embed="rId3"/>
                <a:stretch>
                  <a:fillRect l="-86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D80E3E72-5A30-4979-BDA6-FA39A899D17A}"/>
                  </a:ext>
                </a:extLst>
              </p:cNvPr>
              <p:cNvSpPr/>
              <p:nvPr/>
            </p:nvSpPr>
            <p:spPr>
              <a:xfrm>
                <a:off x="5104048" y="2052115"/>
                <a:ext cx="2918162" cy="80342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de-DE" sz="2400" i="1">
                              <a:latin typeface="Cambria Math" panose="02040503050406030204" pitchFamily="18" charset="0"/>
                            </a:rPr>
                          </m:ctrlPr>
                        </m:funcPr>
                        <m:fName>
                          <m:func>
                            <m:funcPr>
                              <m:ctrlPr>
                                <a:rPr lang="de-DE" sz="2400" i="1">
                                  <a:latin typeface="Cambria Math" panose="02040503050406030204" pitchFamily="18" charset="0"/>
                                </a:rPr>
                              </m:ctrlPr>
                            </m:funcPr>
                            <m:fName>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m:t>
                                  </m:r>
                                  <m:r>
                                    <a:rPr lang="de-DE" sz="2400" i="1">
                                      <a:latin typeface="Cambria Math" panose="02040503050406030204" pitchFamily="18" charset="0"/>
                                    </a:rPr>
                                    <m:t>𝑥</m:t>
                                  </m:r>
                                </m:sup>
                              </m:sSup>
                            </m:e>
                          </m:func>
                          <m:r>
                            <a:rPr lang="de-DE" sz="2400" i="1">
                              <a:latin typeface="Cambria Math" panose="02040503050406030204" pitchFamily="18" charset="0"/>
                            </a:rPr>
                            <m:t>=</m:t>
                          </m:r>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num>
                            <m:den>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𝑥</m:t>
                                  </m:r>
                                </m:sup>
                              </m:sSup>
                            </m:den>
                          </m:f>
                        </m:e>
                      </m:func>
                    </m:oMath>
                  </m:oMathPara>
                </a14:m>
                <a:endParaRPr lang="de-DE" dirty="0"/>
              </a:p>
            </p:txBody>
          </p:sp>
        </mc:Choice>
        <mc:Fallback>
          <p:sp>
            <p:nvSpPr>
              <p:cNvPr id="4" name="Rechteck 3">
                <a:extLst>
                  <a:ext uri="{FF2B5EF4-FFF2-40B4-BE49-F238E27FC236}">
                    <a16:creationId xmlns:a16="http://schemas.microsoft.com/office/drawing/2014/main" id="{D80E3E72-5A30-4979-BDA6-FA39A899D17A}"/>
                  </a:ext>
                </a:extLst>
              </p:cNvPr>
              <p:cNvSpPr>
                <a:spLocks noRot="1" noChangeAspect="1" noMove="1" noResize="1" noEditPoints="1" noAdjustHandles="1" noChangeArrowheads="1" noChangeShapeType="1" noTextEdit="1"/>
              </p:cNvSpPr>
              <p:nvPr/>
            </p:nvSpPr>
            <p:spPr>
              <a:xfrm>
                <a:off x="5104048" y="2052115"/>
                <a:ext cx="2918162" cy="803425"/>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210107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0C595588-779A-44E7-B96F-A3F08F35E112}"/>
              </a:ext>
            </a:extLst>
          </p:cNvPr>
          <p:cNvSpPr/>
          <p:nvPr/>
        </p:nvSpPr>
        <p:spPr>
          <a:xfrm>
            <a:off x="1257512" y="4199140"/>
            <a:ext cx="4264399" cy="2032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D4EB84D-72C8-44CA-82C1-293158518F7F}"/>
              </a:ext>
            </a:extLst>
          </p:cNvPr>
          <p:cNvSpPr>
            <a:spLocks noGrp="1"/>
          </p:cNvSpPr>
          <p:nvPr>
            <p:ph type="title"/>
          </p:nvPr>
        </p:nvSpPr>
        <p:spPr/>
        <p:txBody>
          <a:bodyPr/>
          <a:lstStyle/>
          <a:p>
            <a:r>
              <a:rPr lang="de-DE" dirty="0"/>
              <a:t>Thema 1: Es gab ein Leben vor dem  Taschenrechner…</a:t>
            </a:r>
          </a:p>
        </p:txBody>
      </p:sp>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9518A2EA-8466-4539-96A1-B86131AAA731}"/>
                  </a:ext>
                </a:extLst>
              </p:cNvPr>
              <p:cNvSpPr/>
              <p:nvPr/>
            </p:nvSpPr>
            <p:spPr>
              <a:xfrm>
                <a:off x="2003236" y="3117042"/>
                <a:ext cx="4841518" cy="473591"/>
              </a:xfrm>
              <a:prstGeom prst="rect">
                <a:avLst/>
              </a:prstGeom>
            </p:spPr>
            <p:txBody>
              <a:bodyPr wrap="none">
                <a:spAutoFit/>
              </a:bodyPr>
              <a:lstStyle/>
              <a:p>
                <a:r>
                  <a:rPr lang="de-DE" sz="2400" dirty="0">
                    <a:ea typeface="Cambria Math" panose="02040503050406030204" pitchFamily="18" charset="0"/>
                  </a:rPr>
                  <a:t> </a:t>
                </a:r>
                <a14:m>
                  <m:oMath xmlns:m="http://schemas.openxmlformats.org/officeDocument/2006/math">
                    <m:r>
                      <m:rPr>
                        <m:sty m:val="p"/>
                      </m:rPr>
                      <a:rPr lang="de-DE" sz="2400" b="0" i="0" smtClean="0">
                        <a:latin typeface="Cambria Math" panose="02040503050406030204" pitchFamily="18" charset="0"/>
                        <a:ea typeface="Cambria Math" panose="02040503050406030204" pitchFamily="18" charset="0"/>
                      </a:rPr>
                      <m:t>sin</m:t>
                    </m:r>
                    <m:d>
                      <m:dPr>
                        <m:ctrlPr>
                          <a:rPr lang="de-DE" sz="2400" b="0" i="1" smtClean="0">
                            <a:latin typeface="Cambria Math" panose="02040503050406030204" pitchFamily="18" charset="0"/>
                            <a:ea typeface="Cambria Math" panose="02040503050406030204" pitchFamily="18" charset="0"/>
                          </a:rPr>
                        </m:ctrlPr>
                      </m:dPr>
                      <m:e>
                        <m:r>
                          <a:rPr lang="de-DE" sz="2400" b="0" i="0" smtClean="0">
                            <a:latin typeface="Cambria Math" panose="02040503050406030204" pitchFamily="18" charset="0"/>
                            <a:ea typeface="Cambria Math" panose="02040503050406030204" pitchFamily="18" charset="0"/>
                          </a:rPr>
                          <m:t>0.4</m:t>
                        </m:r>
                      </m:e>
                    </m:d>
                    <m:r>
                      <a:rPr lang="de-DE" sz="2400" b="0" i="0" smtClean="0">
                        <a:latin typeface="Cambria Math" panose="02040503050406030204" pitchFamily="18" charset="0"/>
                        <a:ea typeface="Cambria Math" panose="02040503050406030204" pitchFamily="18" charset="0"/>
                      </a:rPr>
                      <m:t>         </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2.1</m:t>
                        </m:r>
                      </m:sup>
                    </m:sSup>
                    <m:r>
                      <a:rPr lang="de-DE" sz="2400" i="1">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     </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0.4</m:t>
                        </m:r>
                        <m:r>
                          <a:rPr lang="de-DE" sz="2400" b="0" i="1" smtClean="0">
                            <a:latin typeface="Cambria Math" panose="02040503050406030204" pitchFamily="18" charset="0"/>
                            <a:ea typeface="Cambria Math" panose="02040503050406030204" pitchFamily="18" charset="0"/>
                          </a:rPr>
                          <m:t>𝑖</m:t>
                        </m:r>
                      </m:sup>
                    </m:sSup>
                    <m:r>
                      <a:rPr lang="de-DE" sz="2400" b="0" i="1" smtClean="0">
                        <a:latin typeface="Cambria Math" panose="02040503050406030204" pitchFamily="18" charset="0"/>
                        <a:ea typeface="Cambria Math" panose="02040503050406030204" pitchFamily="18" charset="0"/>
                      </a:rPr>
                      <m:t>        </m:t>
                    </m:r>
                    <m:func>
                      <m:funcPr>
                        <m:ctrlPr>
                          <a:rPr lang="de-DE" sz="2400" b="0" i="1" smtClean="0">
                            <a:latin typeface="Cambria Math" panose="02040503050406030204" pitchFamily="18" charset="0"/>
                            <a:ea typeface="Cambria Math" panose="02040503050406030204" pitchFamily="18" charset="0"/>
                          </a:rPr>
                        </m:ctrlPr>
                      </m:funcPr>
                      <m:fName>
                        <m:r>
                          <m:rPr>
                            <m:sty m:val="p"/>
                          </m:rPr>
                          <a:rPr lang="de-DE" sz="2400" b="0" i="0" smtClean="0">
                            <a:latin typeface="Cambria Math" panose="02040503050406030204" pitchFamily="18" charset="0"/>
                            <a:ea typeface="Cambria Math" panose="02040503050406030204" pitchFamily="18" charset="0"/>
                          </a:rPr>
                          <m:t>cos</m:t>
                        </m:r>
                      </m:fName>
                      <m:e>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𝑖</m:t>
                            </m:r>
                          </m:e>
                        </m:d>
                      </m:e>
                    </m:func>
                    <m:r>
                      <a:rPr lang="de-DE" sz="2400" i="1">
                        <a:latin typeface="Cambria Math" panose="02040503050406030204" pitchFamily="18" charset="0"/>
                        <a:ea typeface="Cambria Math" panose="02040503050406030204" pitchFamily="18" charset="0"/>
                      </a:rPr>
                      <m:t> </m:t>
                    </m:r>
                  </m:oMath>
                </a14:m>
                <a:endParaRPr lang="de-DE" dirty="0"/>
              </a:p>
            </p:txBody>
          </p:sp>
        </mc:Choice>
        <mc:Fallback xmlns="">
          <p:sp>
            <p:nvSpPr>
              <p:cNvPr id="6" name="Rechteck 5">
                <a:extLst>
                  <a:ext uri="{FF2B5EF4-FFF2-40B4-BE49-F238E27FC236}">
                    <a16:creationId xmlns:a16="http://schemas.microsoft.com/office/drawing/2014/main" id="{9518A2EA-8466-4539-96A1-B86131AAA731}"/>
                  </a:ext>
                </a:extLst>
              </p:cNvPr>
              <p:cNvSpPr>
                <a:spLocks noRot="1" noChangeAspect="1" noMove="1" noResize="1" noEditPoints="1" noAdjustHandles="1" noChangeArrowheads="1" noChangeShapeType="1" noTextEdit="1"/>
              </p:cNvSpPr>
              <p:nvPr/>
            </p:nvSpPr>
            <p:spPr>
              <a:xfrm>
                <a:off x="2003236" y="3117042"/>
                <a:ext cx="4841518" cy="473591"/>
              </a:xfrm>
              <a:prstGeom prst="rect">
                <a:avLst/>
              </a:prstGeom>
              <a:blipFill>
                <a:blip r:embed="rId4"/>
                <a:stretch>
                  <a:fillRect/>
                </a:stretch>
              </a:blipFill>
            </p:spPr>
            <p:txBody>
              <a:bodyPr/>
              <a:lstStyle/>
              <a:p>
                <a:r>
                  <a:rPr lang="de-DE">
                    <a:noFill/>
                  </a:rPr>
                  <a:t> </a:t>
                </a:r>
              </a:p>
            </p:txBody>
          </p:sp>
        </mc:Fallback>
      </mc:AlternateContent>
      <p:pic>
        <p:nvPicPr>
          <p:cNvPr id="3" name="Grafik 2">
            <a:extLst>
              <a:ext uri="{FF2B5EF4-FFF2-40B4-BE49-F238E27FC236}">
                <a16:creationId xmlns:a16="http://schemas.microsoft.com/office/drawing/2014/main" id="{EDF7BDE5-B570-4894-97FA-6B858EC8A1AF}"/>
              </a:ext>
            </a:extLst>
          </p:cNvPr>
          <p:cNvPicPr>
            <a:picLocks noChangeAspect="1"/>
          </p:cNvPicPr>
          <p:nvPr/>
        </p:nvPicPr>
        <p:blipFill>
          <a:blip r:embed="rId5"/>
          <a:stretch>
            <a:fillRect/>
          </a:stretch>
        </p:blipFill>
        <p:spPr>
          <a:xfrm>
            <a:off x="8098287" y="2344836"/>
            <a:ext cx="2520009" cy="1508926"/>
          </a:xfrm>
          <a:prstGeom prst="rect">
            <a:avLst/>
          </a:prstGeom>
          <a:ln w="228600" cap="sq" cmpd="thickThin">
            <a:solidFill>
              <a:srgbClr val="000000"/>
            </a:solidFill>
            <a:prstDash val="solid"/>
            <a:miter lim="800000"/>
          </a:ln>
          <a:effectLst>
            <a:innerShdw blurRad="76200">
              <a:srgbClr val="000000"/>
            </a:innerShdw>
          </a:effectLst>
        </p:spPr>
      </p:pic>
      <p:pic>
        <p:nvPicPr>
          <p:cNvPr id="13" name="Grafik 12">
            <a:extLst>
              <a:ext uri="{FF2B5EF4-FFF2-40B4-BE49-F238E27FC236}">
                <a16:creationId xmlns:a16="http://schemas.microsoft.com/office/drawing/2014/main" id="{B6A34B2E-F5F9-4D76-811A-E795411D3795}"/>
              </a:ext>
            </a:extLst>
          </p:cNvPr>
          <p:cNvPicPr>
            <a:picLocks noChangeAspect="1"/>
          </p:cNvPicPr>
          <p:nvPr/>
        </p:nvPicPr>
        <p:blipFill>
          <a:blip r:embed="rId6"/>
          <a:stretch>
            <a:fillRect/>
          </a:stretch>
        </p:blipFill>
        <p:spPr>
          <a:xfrm>
            <a:off x="6010504" y="4409890"/>
            <a:ext cx="4610100" cy="1962150"/>
          </a:xfrm>
          <a:prstGeom prst="rect">
            <a:avLst/>
          </a:prstGeom>
          <a:ln w="228600" cap="sq" cmpd="thickThin">
            <a:solidFill>
              <a:srgbClr val="000000"/>
            </a:solidFill>
            <a:prstDash val="solid"/>
            <a:miter lim="800000"/>
          </a:ln>
          <a:effectLst>
            <a:innerShdw blurRad="76200">
              <a:srgbClr val="000000"/>
            </a:innerShdw>
          </a:effectLst>
        </p:spPr>
      </p:pic>
      <p:sp>
        <p:nvSpPr>
          <p:cNvPr id="14" name="Rechteck 13">
            <a:extLst>
              <a:ext uri="{FF2B5EF4-FFF2-40B4-BE49-F238E27FC236}">
                <a16:creationId xmlns:a16="http://schemas.microsoft.com/office/drawing/2014/main" id="{AC3B08FA-44C0-4CA1-B3E5-9268EB1F3583}"/>
              </a:ext>
            </a:extLst>
          </p:cNvPr>
          <p:cNvSpPr/>
          <p:nvPr/>
        </p:nvSpPr>
        <p:spPr>
          <a:xfrm>
            <a:off x="1257512" y="4416965"/>
            <a:ext cx="3996607" cy="1077218"/>
          </a:xfrm>
          <a:prstGeom prst="rect">
            <a:avLst/>
          </a:prstGeom>
        </p:spPr>
        <p:txBody>
          <a:bodyPr wrap="none">
            <a:spAutoFit/>
          </a:bodyPr>
          <a:lstStyle/>
          <a:p>
            <a:r>
              <a:rPr lang="es-ES" sz="1600" dirty="0"/>
              <a:t>“ cos(a−b) = cos(a)⋅cos(b) + sin(a)⋅sin(b) “</a:t>
            </a:r>
          </a:p>
          <a:p>
            <a:r>
              <a:rPr lang="es-ES" sz="1600" dirty="0"/>
              <a:t>(Additionstheorem)</a:t>
            </a:r>
          </a:p>
          <a:p>
            <a:endParaRPr lang="es-ES" sz="1600" dirty="0"/>
          </a:p>
          <a:p>
            <a:endParaRPr lang="de-DE" sz="1600" dirty="0"/>
          </a:p>
        </p:txBody>
      </p:sp>
      <p:pic>
        <p:nvPicPr>
          <p:cNvPr id="16" name="Grafik 15" descr="Bücher">
            <a:extLst>
              <a:ext uri="{FF2B5EF4-FFF2-40B4-BE49-F238E27FC236}">
                <a16:creationId xmlns:a16="http://schemas.microsoft.com/office/drawing/2014/main" id="{1ED49029-211A-47D3-90C6-C2852A921F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09595" y="5036983"/>
            <a:ext cx="914400" cy="914400"/>
          </a:xfrm>
          <a:prstGeom prst="rect">
            <a:avLst/>
          </a:prstGeom>
        </p:spPr>
      </p:pic>
      <p:pic>
        <p:nvPicPr>
          <p:cNvPr id="4" name="Thema1">
            <a:hlinkClick r:id="" action="ppaction://media"/>
            <a:extLst>
              <a:ext uri="{FF2B5EF4-FFF2-40B4-BE49-F238E27FC236}">
                <a16:creationId xmlns:a16="http://schemas.microsoft.com/office/drawing/2014/main" id="{18933AF0-3D76-40D4-BA88-858EEC915E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91933" y="2006156"/>
            <a:ext cx="487363" cy="487363"/>
          </a:xfrm>
          <a:prstGeom prst="rect">
            <a:avLst/>
          </a:prstGeom>
        </p:spPr>
      </p:pic>
    </p:spTree>
    <p:extLst>
      <p:ext uri="{BB962C8B-B14F-4D97-AF65-F5344CB8AC3E}">
        <p14:creationId xmlns:p14="http://schemas.microsoft.com/office/powerpoint/2010/main" val="184180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De </a:t>
                </a:r>
                <a:r>
                  <a:rPr lang="de-DE" dirty="0" err="1"/>
                  <a:t>L‘Hospital</a:t>
                </a:r>
                <a:r>
                  <a:rPr lang="de-DE" dirty="0"/>
                  <a:t> für </a:t>
                </a:r>
                <a14:m>
                  <m:oMath xmlns:m="http://schemas.openxmlformats.org/officeDocument/2006/math">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oMath>
                </a14:m>
                <a:endParaRPr lang="de-DE" dirty="0"/>
              </a:p>
            </p:txBody>
          </p:sp>
        </mc:Choice>
        <mc:Fallback>
          <p:sp>
            <p:nvSpPr>
              <p:cNvPr id="2" name="Titel 1">
                <a:extLst>
                  <a:ext uri="{FF2B5EF4-FFF2-40B4-BE49-F238E27FC236}">
                    <a16:creationId xmlns:a16="http://schemas.microsoft.com/office/drawing/2014/main" id="{F7BC0C36-8CD8-4F12-BD4E-1DECA9F3F4FC}"/>
                  </a:ext>
                </a:extLst>
              </p:cNvPr>
              <p:cNvSpPr>
                <a:spLocks noGrp="1" noRot="1" noChangeAspect="1" noMove="1" noResize="1" noEditPoints="1" noAdjustHandles="1" noChangeArrowheads="1" noChangeShapeType="1" noTextEdit="1"/>
              </p:cNvSpPr>
              <p:nvPr>
                <p:ph type="title"/>
              </p:nvPr>
            </p:nvSpPr>
            <p:spPr>
              <a:blipFill>
                <a:blip r:embed="rId2"/>
                <a:stretch>
                  <a:fillRect t="-13636"/>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D80E3E72-5A30-4979-BDA6-FA39A899D17A}"/>
                  </a:ext>
                </a:extLst>
              </p:cNvPr>
              <p:cNvSpPr/>
              <p:nvPr/>
            </p:nvSpPr>
            <p:spPr>
              <a:xfrm>
                <a:off x="1791676" y="2605370"/>
                <a:ext cx="2918162" cy="119244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de-DE" sz="2000" i="1" smtClean="0">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lim</m:t>
                              </m:r>
                            </m:e>
                            <m:lim>
                              <m:r>
                                <a:rPr lang="de-DE" sz="2000" i="1">
                                  <a:latin typeface="Cambria Math" panose="02040503050406030204" pitchFamily="18" charset="0"/>
                                </a:rPr>
                                <m:t>𝑥</m:t>
                              </m:r>
                              <m:r>
                                <a:rPr lang="de-DE" sz="2000" i="1">
                                  <a:latin typeface="Cambria Math" panose="02040503050406030204" pitchFamily="18" charset="0"/>
                                  <a:ea typeface="Cambria Math" panose="02040503050406030204" pitchFamily="18" charset="0"/>
                                </a:rPr>
                                <m:t>→∞</m:t>
                              </m:r>
                            </m:lim>
                          </m:limLow>
                        </m:fName>
                        <m:e>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rPr>
                                <m:t>𝑓</m:t>
                              </m:r>
                              <m:r>
                                <a:rPr lang="de-DE" sz="2000" i="1">
                                  <a:latin typeface="Cambria Math" panose="02040503050406030204" pitchFamily="18" charset="0"/>
                                </a:rPr>
                                <m:t>(</m:t>
                              </m:r>
                              <m:r>
                                <a:rPr lang="de-DE" sz="2000" i="1">
                                  <a:latin typeface="Cambria Math" panose="02040503050406030204" pitchFamily="18" charset="0"/>
                                </a:rPr>
                                <m:t>𝑥</m:t>
                              </m:r>
                              <m:r>
                                <a:rPr lang="de-DE" sz="2000" i="1">
                                  <a:latin typeface="Cambria Math" panose="02040503050406030204" pitchFamily="18" charset="0"/>
                                </a:rPr>
                                <m:t>)</m:t>
                              </m:r>
                            </m:num>
                            <m:den>
                              <m:r>
                                <a:rPr lang="de-DE" sz="2000" i="1">
                                  <a:latin typeface="Cambria Math" panose="02040503050406030204" pitchFamily="18" charset="0"/>
                                </a:rPr>
                                <m:t>𝑔</m:t>
                              </m:r>
                              <m:r>
                                <a:rPr lang="de-DE" sz="2000" i="1">
                                  <a:latin typeface="Cambria Math" panose="02040503050406030204" pitchFamily="18" charset="0"/>
                                </a:rPr>
                                <m:t>(</m:t>
                              </m:r>
                              <m:r>
                                <a:rPr lang="de-DE" sz="2000" i="1">
                                  <a:latin typeface="Cambria Math" panose="02040503050406030204" pitchFamily="18" charset="0"/>
                                </a:rPr>
                                <m:t>𝑥</m:t>
                              </m:r>
                              <m:r>
                                <a:rPr lang="de-DE" sz="2000" i="1">
                                  <a:latin typeface="Cambria Math" panose="02040503050406030204" pitchFamily="18" charset="0"/>
                                </a:rPr>
                                <m:t>)</m:t>
                              </m:r>
                            </m:den>
                          </m:f>
                          <m:r>
                            <a:rPr lang="de-DE" sz="2000" i="1">
                              <a:latin typeface="Cambria Math" panose="02040503050406030204" pitchFamily="18" charset="0"/>
                            </a:rPr>
                            <m:t>=</m:t>
                          </m:r>
                        </m:e>
                      </m:func>
                      <m:r>
                        <a:rPr lang="de-DE" sz="2000" i="1" smtClean="0">
                          <a:latin typeface="Cambria Math" panose="02040503050406030204" pitchFamily="18" charset="0"/>
                        </a:rPr>
                        <m:t> </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lim</m:t>
                              </m:r>
                            </m:e>
                            <m:lim>
                              <m:r>
                                <a:rPr lang="de-DE" sz="2000" b="0" i="1" smtClean="0">
                                  <a:latin typeface="Cambria Math" panose="02040503050406030204" pitchFamily="18" charset="0"/>
                                </a:rPr>
                                <m:t>𝑧</m:t>
                              </m:r>
                              <m:r>
                                <a:rPr lang="de-DE" sz="2000" i="1">
                                  <a:latin typeface="Cambria Math" panose="02040503050406030204" pitchFamily="18" charset="0"/>
                                  <a:ea typeface="Cambria Math" panose="02040503050406030204" pitchFamily="18" charset="0"/>
                                </a:rPr>
                                <m:t>→</m:t>
                              </m:r>
                              <m:f>
                                <m:fPr>
                                  <m:ctrlPr>
                                    <a:rPr lang="de-DE" sz="2000" i="1" smtClean="0">
                                      <a:latin typeface="Cambria Math" panose="02040503050406030204" pitchFamily="18" charset="0"/>
                                      <a:ea typeface="Cambria Math" panose="02040503050406030204" pitchFamily="18" charset="0"/>
                                    </a:rPr>
                                  </m:ctrlPr>
                                </m:fPr>
                                <m:num>
                                  <m:r>
                                    <a:rPr lang="de-DE" sz="2000" i="1" smtClean="0">
                                      <a:latin typeface="Cambria Math" panose="02040503050406030204" pitchFamily="18" charset="0"/>
                                      <a:ea typeface="Cambria Math" panose="02040503050406030204" pitchFamily="18" charset="0"/>
                                    </a:rPr>
                                    <m:t>𝜋</m:t>
                                  </m:r>
                                </m:num>
                                <m:den>
                                  <m:r>
                                    <a:rPr lang="de-DE" sz="2000" b="0" i="1" smtClean="0">
                                      <a:latin typeface="Cambria Math" panose="02040503050406030204" pitchFamily="18" charset="0"/>
                                      <a:ea typeface="Cambria Math" panose="02040503050406030204" pitchFamily="18" charset="0"/>
                                    </a:rPr>
                                    <m:t>2</m:t>
                                  </m:r>
                                </m:den>
                              </m:f>
                            </m:lim>
                          </m:limLow>
                        </m:fName>
                        <m:e>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rPr>
                                <m:t>𝑓</m:t>
                              </m:r>
                              <m:r>
                                <a:rPr lang="de-DE" sz="2000" i="1">
                                  <a:latin typeface="Cambria Math" panose="02040503050406030204" pitchFamily="18" charset="0"/>
                                </a:rPr>
                                <m:t>(</m:t>
                              </m:r>
                              <m:r>
                                <m:rPr>
                                  <m:sty m:val="p"/>
                                </m:rPr>
                                <a:rPr lang="de-DE" sz="2000" b="0" i="0" smtClean="0">
                                  <a:latin typeface="Cambria Math" panose="02040503050406030204" pitchFamily="18" charset="0"/>
                                </a:rPr>
                                <m:t>tan</m:t>
                              </m:r>
                              <m:r>
                                <a:rPr lang="de-DE" sz="2000" b="0" i="1" smtClean="0">
                                  <a:latin typeface="Cambria Math" panose="02040503050406030204" pitchFamily="18" charset="0"/>
                                </a:rPr>
                                <m:t>⁡(</m:t>
                              </m:r>
                              <m:r>
                                <a:rPr lang="de-DE" sz="2000" b="0" i="1" smtClean="0">
                                  <a:latin typeface="Cambria Math" panose="02040503050406030204" pitchFamily="18" charset="0"/>
                                </a:rPr>
                                <m:t>𝑧</m:t>
                              </m:r>
                              <m:r>
                                <a:rPr lang="de-DE" sz="2000" b="0" i="1" smtClean="0">
                                  <a:latin typeface="Cambria Math" panose="02040503050406030204" pitchFamily="18" charset="0"/>
                                </a:rPr>
                                <m:t>))</m:t>
                              </m:r>
                            </m:num>
                            <m:den>
                              <m:r>
                                <a:rPr lang="de-DE" sz="2000" i="1">
                                  <a:latin typeface="Cambria Math" panose="02040503050406030204" pitchFamily="18" charset="0"/>
                                </a:rPr>
                                <m:t>𝑔</m:t>
                              </m:r>
                              <m:r>
                                <a:rPr lang="de-DE" sz="2000" i="1">
                                  <a:latin typeface="Cambria Math" panose="02040503050406030204" pitchFamily="18" charset="0"/>
                                </a:rPr>
                                <m:t>(</m:t>
                              </m:r>
                              <m:r>
                                <m:rPr>
                                  <m:sty m:val="p"/>
                                </m:rPr>
                                <a:rPr lang="de-DE" sz="2000" b="0" i="0" smtClean="0">
                                  <a:latin typeface="Cambria Math" panose="02040503050406030204" pitchFamily="18" charset="0"/>
                                </a:rPr>
                                <m:t>tan</m:t>
                              </m:r>
                              <m:r>
                                <a:rPr lang="de-DE" sz="2000" b="0" i="1" smtClean="0">
                                  <a:latin typeface="Cambria Math" panose="02040503050406030204" pitchFamily="18" charset="0"/>
                                </a:rPr>
                                <m:t>⁡(</m:t>
                              </m:r>
                              <m:r>
                                <a:rPr lang="de-DE" sz="2000" b="0" i="1" smtClean="0">
                                  <a:latin typeface="Cambria Math" panose="02040503050406030204" pitchFamily="18" charset="0"/>
                                </a:rPr>
                                <m:t>𝑧</m:t>
                              </m:r>
                              <m:r>
                                <a:rPr lang="de-DE" sz="2000" b="0" i="1" smtClean="0">
                                  <a:latin typeface="Cambria Math" panose="02040503050406030204" pitchFamily="18" charset="0"/>
                                </a:rPr>
                                <m:t>))</m:t>
                              </m:r>
                            </m:den>
                          </m:f>
                          <m:r>
                            <a:rPr lang="de-DE" sz="2000" i="1">
                              <a:latin typeface="Cambria Math" panose="02040503050406030204" pitchFamily="18" charset="0"/>
                            </a:rPr>
                            <m:t>=</m:t>
                          </m:r>
                        </m:e>
                      </m:func>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lim</m:t>
                              </m:r>
                            </m:e>
                            <m:lim>
                              <m:r>
                                <a:rPr lang="de-DE" sz="2000" i="1">
                                  <a:latin typeface="Cambria Math" panose="02040503050406030204" pitchFamily="18" charset="0"/>
                                </a:rPr>
                                <m:t>𝑧</m:t>
                              </m:r>
                              <m:r>
                                <a:rPr lang="de-DE" sz="2000" i="1">
                                  <a:latin typeface="Cambria Math" panose="02040503050406030204" pitchFamily="18" charset="0"/>
                                  <a:ea typeface="Cambria Math" panose="02040503050406030204" pitchFamily="18" charset="0"/>
                                </a:rPr>
                                <m:t>→</m:t>
                              </m:r>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ea typeface="Cambria Math" panose="02040503050406030204" pitchFamily="18" charset="0"/>
                                    </a:rPr>
                                    <m:t>𝜋</m:t>
                                  </m:r>
                                </m:num>
                                <m:den>
                                  <m:r>
                                    <a:rPr lang="de-DE" sz="2000" i="1">
                                      <a:latin typeface="Cambria Math" panose="02040503050406030204" pitchFamily="18" charset="0"/>
                                      <a:ea typeface="Cambria Math" panose="02040503050406030204" pitchFamily="18" charset="0"/>
                                    </a:rPr>
                                    <m:t>2</m:t>
                                  </m:r>
                                </m:den>
                              </m:f>
                            </m:lim>
                          </m:limLow>
                        </m:fName>
                        <m:e>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rPr>
                                <m:t>𝑓</m:t>
                              </m:r>
                              <m:r>
                                <a:rPr lang="de-DE" sz="2000" b="0" i="1" smtClean="0">
                                  <a:latin typeface="Cambria Math" panose="02040503050406030204" pitchFamily="18" charset="0"/>
                                </a:rPr>
                                <m:t>′</m:t>
                              </m:r>
                              <m:r>
                                <a:rPr lang="de-DE" sz="2000" i="1">
                                  <a:latin typeface="Cambria Math" panose="02040503050406030204" pitchFamily="18" charset="0"/>
                                </a:rPr>
                                <m:t>(</m:t>
                              </m:r>
                              <m:r>
                                <m:rPr>
                                  <m:sty m:val="p"/>
                                </m:rPr>
                                <a:rPr lang="de-DE" sz="2000" b="0" i="0" smtClean="0">
                                  <a:latin typeface="Cambria Math" panose="02040503050406030204" pitchFamily="18" charset="0"/>
                                </a:rPr>
                                <m:t>tan</m:t>
                              </m:r>
                              <m:r>
                                <a:rPr lang="de-DE" sz="2000" b="0" i="1" smtClean="0">
                                  <a:latin typeface="Cambria Math" panose="02040503050406030204" pitchFamily="18" charset="0"/>
                                </a:rPr>
                                <m:t>⁡(</m:t>
                              </m:r>
                              <m:r>
                                <a:rPr lang="de-DE" sz="2000" b="0" i="1" smtClean="0">
                                  <a:latin typeface="Cambria Math" panose="02040503050406030204" pitchFamily="18" charset="0"/>
                                </a:rPr>
                                <m:t>𝑧</m:t>
                              </m:r>
                              <m:r>
                                <a:rPr lang="de-DE" sz="2000" b="0" i="1" smtClean="0">
                                  <a:latin typeface="Cambria Math" panose="02040503050406030204" pitchFamily="18" charset="0"/>
                                </a:rPr>
                                <m:t>))</m:t>
                              </m:r>
                              <m:f>
                                <m:fPr>
                                  <m:ctrlPr>
                                    <a:rPr lang="de-DE" sz="2000" i="1" smtClean="0">
                                      <a:latin typeface="Cambria Math" panose="02040503050406030204" pitchFamily="18" charset="0"/>
                                    </a:rPr>
                                  </m:ctrlPr>
                                </m:fPr>
                                <m:num>
                                  <m:r>
                                    <a:rPr lang="de-DE" sz="2000" b="0" i="1" smtClean="0">
                                      <a:latin typeface="Cambria Math" panose="02040503050406030204" pitchFamily="18" charset="0"/>
                                    </a:rPr>
                                    <m:t>𝑑</m:t>
                                  </m:r>
                                  <m:r>
                                    <a:rPr lang="de-DE" sz="2000" b="0" i="1" smtClean="0">
                                      <a:latin typeface="Cambria Math" panose="02040503050406030204" pitchFamily="18" charset="0"/>
                                    </a:rPr>
                                    <m:t> (</m:t>
                                  </m:r>
                                  <m:func>
                                    <m:funcPr>
                                      <m:ctrlPr>
                                        <a:rPr lang="de-DE" sz="2000" b="0" i="1" smtClean="0">
                                          <a:latin typeface="Cambria Math" panose="02040503050406030204" pitchFamily="18" charset="0"/>
                                        </a:rPr>
                                      </m:ctrlPr>
                                    </m:funcPr>
                                    <m:fName>
                                      <m:r>
                                        <m:rPr>
                                          <m:sty m:val="p"/>
                                        </m:rPr>
                                        <a:rPr lang="de-DE" sz="2000" b="0" i="0" smtClean="0">
                                          <a:latin typeface="Cambria Math" panose="02040503050406030204" pitchFamily="18" charset="0"/>
                                        </a:rPr>
                                        <m:t>tan</m:t>
                                      </m:r>
                                    </m:fName>
                                    <m:e>
                                      <m:d>
                                        <m:dPr>
                                          <m:ctrlPr>
                                            <a:rPr lang="de-DE" sz="2000" b="0" i="1" smtClean="0">
                                              <a:latin typeface="Cambria Math" panose="02040503050406030204" pitchFamily="18" charset="0"/>
                                            </a:rPr>
                                          </m:ctrlPr>
                                        </m:dPr>
                                        <m:e>
                                          <m:r>
                                            <a:rPr lang="de-DE" sz="2000" b="0" i="1" smtClean="0">
                                              <a:latin typeface="Cambria Math" panose="02040503050406030204" pitchFamily="18" charset="0"/>
                                            </a:rPr>
                                            <m:t>𝑧</m:t>
                                          </m:r>
                                        </m:e>
                                      </m:d>
                                    </m:e>
                                  </m:func>
                                  <m:r>
                                    <a:rPr lang="de-DE" sz="2000" b="0" i="1" smtClean="0">
                                      <a:latin typeface="Cambria Math" panose="02040503050406030204" pitchFamily="18" charset="0"/>
                                    </a:rPr>
                                    <m:t>)</m:t>
                                  </m:r>
                                </m:num>
                                <m:den>
                                  <m:r>
                                    <a:rPr lang="de-DE" sz="2000" b="0" i="1" smtClean="0">
                                      <a:latin typeface="Cambria Math" panose="02040503050406030204" pitchFamily="18" charset="0"/>
                                    </a:rPr>
                                    <m:t>𝑑𝑧</m:t>
                                  </m:r>
                                </m:den>
                              </m:f>
                            </m:num>
                            <m:den>
                              <m:sSup>
                                <m:sSupPr>
                                  <m:ctrlPr>
                                    <a:rPr lang="de-DE" sz="2000" b="0" i="1" smtClean="0">
                                      <a:latin typeface="Cambria Math" panose="02040503050406030204" pitchFamily="18" charset="0"/>
                                    </a:rPr>
                                  </m:ctrlPr>
                                </m:sSupPr>
                                <m:e>
                                  <m:r>
                                    <a:rPr lang="de-DE" sz="2000" i="1">
                                      <a:latin typeface="Cambria Math" panose="02040503050406030204" pitchFamily="18" charset="0"/>
                                    </a:rPr>
                                    <m:t>𝑔</m:t>
                                  </m:r>
                                </m:e>
                                <m:sup>
                                  <m:r>
                                    <a:rPr lang="de-DE" sz="2000" b="0" i="1" smtClean="0">
                                      <a:latin typeface="Cambria Math" panose="02040503050406030204" pitchFamily="18" charset="0"/>
                                    </a:rPr>
                                    <m:t>′</m:t>
                                  </m:r>
                                </m:sup>
                              </m:sSup>
                              <m:d>
                                <m:dPr>
                                  <m:ctrlPr>
                                    <a:rPr lang="de-DE" sz="2000" b="0" i="1" smtClean="0">
                                      <a:latin typeface="Cambria Math" panose="02040503050406030204" pitchFamily="18" charset="0"/>
                                    </a:rPr>
                                  </m:ctrlPr>
                                </m:dPr>
                                <m:e>
                                  <m:func>
                                    <m:funcPr>
                                      <m:ctrlPr>
                                        <a:rPr lang="de-DE" sz="2000" b="0" i="1" smtClean="0">
                                          <a:latin typeface="Cambria Math" panose="02040503050406030204" pitchFamily="18" charset="0"/>
                                        </a:rPr>
                                      </m:ctrlPr>
                                    </m:funcPr>
                                    <m:fName>
                                      <m:r>
                                        <m:rPr>
                                          <m:sty m:val="p"/>
                                        </m:rPr>
                                        <a:rPr lang="de-DE" sz="2000" b="0" i="0" smtClean="0">
                                          <a:latin typeface="Cambria Math" panose="02040503050406030204" pitchFamily="18" charset="0"/>
                                        </a:rPr>
                                        <m:t>tan</m:t>
                                      </m:r>
                                    </m:fName>
                                    <m:e>
                                      <m:d>
                                        <m:dPr>
                                          <m:ctrlPr>
                                            <a:rPr lang="de-DE" sz="2000" b="0" i="1" smtClean="0">
                                              <a:latin typeface="Cambria Math" panose="02040503050406030204" pitchFamily="18" charset="0"/>
                                            </a:rPr>
                                          </m:ctrlPr>
                                        </m:dPr>
                                        <m:e>
                                          <m:r>
                                            <a:rPr lang="de-DE" sz="2000" b="0" i="1" smtClean="0">
                                              <a:latin typeface="Cambria Math" panose="02040503050406030204" pitchFamily="18" charset="0"/>
                                            </a:rPr>
                                            <m:t>𝑧</m:t>
                                          </m:r>
                                        </m:e>
                                      </m:d>
                                    </m:e>
                                  </m:func>
                                </m:e>
                              </m:d>
                              <m:f>
                                <m:fPr>
                                  <m:ctrlPr>
                                    <a:rPr lang="de-DE" sz="2000" b="0" i="1" smtClean="0">
                                      <a:latin typeface="Cambria Math" panose="02040503050406030204" pitchFamily="18" charset="0"/>
                                    </a:rPr>
                                  </m:ctrlPr>
                                </m:fPr>
                                <m:num>
                                  <m:r>
                                    <a:rPr lang="de-DE" sz="2000" b="0" i="1" smtClean="0">
                                      <a:latin typeface="Cambria Math" panose="02040503050406030204" pitchFamily="18" charset="0"/>
                                    </a:rPr>
                                    <m:t>𝑑</m:t>
                                  </m:r>
                                  <m:r>
                                    <a:rPr lang="de-DE" sz="2000" b="0" i="1" smtClean="0">
                                      <a:latin typeface="Cambria Math" panose="02040503050406030204" pitchFamily="18" charset="0"/>
                                    </a:rPr>
                                    <m:t>(</m:t>
                                  </m:r>
                                  <m:func>
                                    <m:funcPr>
                                      <m:ctrlPr>
                                        <a:rPr lang="de-DE" sz="2000" b="0" i="1" smtClean="0">
                                          <a:latin typeface="Cambria Math" panose="02040503050406030204" pitchFamily="18" charset="0"/>
                                        </a:rPr>
                                      </m:ctrlPr>
                                    </m:funcPr>
                                    <m:fName>
                                      <m:r>
                                        <m:rPr>
                                          <m:sty m:val="p"/>
                                        </m:rPr>
                                        <a:rPr lang="de-DE" sz="2000" b="0" i="0" smtClean="0">
                                          <a:latin typeface="Cambria Math" panose="02040503050406030204" pitchFamily="18" charset="0"/>
                                        </a:rPr>
                                        <m:t>tan</m:t>
                                      </m:r>
                                    </m:fName>
                                    <m:e>
                                      <m:d>
                                        <m:dPr>
                                          <m:ctrlPr>
                                            <a:rPr lang="de-DE" sz="2000" b="0" i="1" smtClean="0">
                                              <a:latin typeface="Cambria Math" panose="02040503050406030204" pitchFamily="18" charset="0"/>
                                            </a:rPr>
                                          </m:ctrlPr>
                                        </m:dPr>
                                        <m:e>
                                          <m:r>
                                            <a:rPr lang="de-DE" sz="2000" b="0" i="1" smtClean="0">
                                              <a:latin typeface="Cambria Math" panose="02040503050406030204" pitchFamily="18" charset="0"/>
                                            </a:rPr>
                                            <m:t>𝑧</m:t>
                                          </m:r>
                                        </m:e>
                                      </m:d>
                                    </m:e>
                                  </m:func>
                                  <m:r>
                                    <a:rPr lang="de-DE" sz="2000" b="0" i="1" smtClean="0">
                                      <a:latin typeface="Cambria Math" panose="02040503050406030204" pitchFamily="18" charset="0"/>
                                    </a:rPr>
                                    <m:t>)</m:t>
                                  </m:r>
                                </m:num>
                                <m:den>
                                  <m:r>
                                    <a:rPr lang="de-DE" sz="2000" b="0" i="1" smtClean="0">
                                      <a:latin typeface="Cambria Math" panose="02040503050406030204" pitchFamily="18" charset="0"/>
                                    </a:rPr>
                                    <m:t>𝑑𝑧</m:t>
                                  </m:r>
                                </m:den>
                              </m:f>
                            </m:den>
                          </m:f>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lim</m:t>
                                  </m:r>
                                </m:e>
                                <m:lim>
                                  <m:r>
                                    <a:rPr lang="de-DE" sz="2000" i="1">
                                      <a:latin typeface="Cambria Math" panose="02040503050406030204" pitchFamily="18" charset="0"/>
                                    </a:rPr>
                                    <m:t>𝑧</m:t>
                                  </m:r>
                                  <m:r>
                                    <a:rPr lang="de-DE" sz="2000" i="1">
                                      <a:latin typeface="Cambria Math" panose="02040503050406030204" pitchFamily="18" charset="0"/>
                                      <a:ea typeface="Cambria Math" panose="02040503050406030204" pitchFamily="18" charset="0"/>
                                    </a:rPr>
                                    <m:t>→</m:t>
                                  </m:r>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ea typeface="Cambria Math" panose="02040503050406030204" pitchFamily="18" charset="0"/>
                                        </a:rPr>
                                        <m:t>𝜋</m:t>
                                      </m:r>
                                    </m:num>
                                    <m:den>
                                      <m:r>
                                        <a:rPr lang="de-DE" sz="2000" i="1">
                                          <a:latin typeface="Cambria Math" panose="02040503050406030204" pitchFamily="18" charset="0"/>
                                          <a:ea typeface="Cambria Math" panose="02040503050406030204" pitchFamily="18" charset="0"/>
                                        </a:rPr>
                                        <m:t>2</m:t>
                                      </m:r>
                                    </m:den>
                                  </m:f>
                                </m:lim>
                              </m:limLow>
                            </m:fName>
                            <m:e>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rPr>
                                    <m:t>𝑓</m:t>
                                  </m:r>
                                  <m:r>
                                    <a:rPr lang="de-DE" sz="2000" b="0" i="1" smtClean="0">
                                      <a:latin typeface="Cambria Math" panose="02040503050406030204" pitchFamily="18" charset="0"/>
                                    </a:rPr>
                                    <m:t>′</m:t>
                                  </m:r>
                                  <m:r>
                                    <a:rPr lang="de-DE" sz="2000" i="1">
                                      <a:latin typeface="Cambria Math" panose="02040503050406030204" pitchFamily="18" charset="0"/>
                                    </a:rPr>
                                    <m:t>(</m:t>
                                  </m:r>
                                  <m:r>
                                    <m:rPr>
                                      <m:sty m:val="p"/>
                                    </m:rPr>
                                    <a:rPr lang="de-DE" sz="2000">
                                      <a:latin typeface="Cambria Math" panose="02040503050406030204" pitchFamily="18" charset="0"/>
                                    </a:rPr>
                                    <m:t>tan</m:t>
                                  </m:r>
                                  <m:r>
                                    <a:rPr lang="de-DE" sz="2000" i="1">
                                      <a:latin typeface="Cambria Math" panose="02040503050406030204" pitchFamily="18" charset="0"/>
                                    </a:rPr>
                                    <m:t>⁡(</m:t>
                                  </m:r>
                                  <m:r>
                                    <a:rPr lang="de-DE" sz="2000" i="1">
                                      <a:latin typeface="Cambria Math" panose="02040503050406030204" pitchFamily="18" charset="0"/>
                                    </a:rPr>
                                    <m:t>𝑧</m:t>
                                  </m:r>
                                  <m:r>
                                    <a:rPr lang="de-DE" sz="2000" i="1">
                                      <a:latin typeface="Cambria Math" panose="02040503050406030204" pitchFamily="18" charset="0"/>
                                    </a:rPr>
                                    <m:t>))</m:t>
                                  </m:r>
                                </m:num>
                                <m:den>
                                  <m:r>
                                    <a:rPr lang="de-DE" sz="2000" i="1">
                                      <a:latin typeface="Cambria Math" panose="02040503050406030204" pitchFamily="18" charset="0"/>
                                    </a:rPr>
                                    <m:t>𝑔</m:t>
                                  </m:r>
                                  <m:r>
                                    <a:rPr lang="de-DE" sz="2000" b="0" i="1" smtClean="0">
                                      <a:latin typeface="Cambria Math" panose="02040503050406030204" pitchFamily="18" charset="0"/>
                                    </a:rPr>
                                    <m:t>′</m:t>
                                  </m:r>
                                  <m:r>
                                    <a:rPr lang="de-DE" sz="2000" i="1">
                                      <a:latin typeface="Cambria Math" panose="02040503050406030204" pitchFamily="18" charset="0"/>
                                    </a:rPr>
                                    <m:t>(</m:t>
                                  </m:r>
                                  <m:r>
                                    <m:rPr>
                                      <m:sty m:val="p"/>
                                    </m:rPr>
                                    <a:rPr lang="de-DE" sz="2000">
                                      <a:latin typeface="Cambria Math" panose="02040503050406030204" pitchFamily="18" charset="0"/>
                                    </a:rPr>
                                    <m:t>tan</m:t>
                                  </m:r>
                                  <m:r>
                                    <a:rPr lang="de-DE" sz="2000" i="1">
                                      <a:latin typeface="Cambria Math" panose="02040503050406030204" pitchFamily="18" charset="0"/>
                                    </a:rPr>
                                    <m:t>⁡(</m:t>
                                  </m:r>
                                  <m:r>
                                    <a:rPr lang="de-DE" sz="2000" i="1">
                                      <a:latin typeface="Cambria Math" panose="02040503050406030204" pitchFamily="18" charset="0"/>
                                    </a:rPr>
                                    <m:t>𝑧</m:t>
                                  </m:r>
                                  <m:r>
                                    <a:rPr lang="de-DE" sz="2000" i="1">
                                      <a:latin typeface="Cambria Math" panose="02040503050406030204" pitchFamily="18" charset="0"/>
                                    </a:rPr>
                                    <m:t>))</m:t>
                                  </m:r>
                                </m:den>
                              </m:f>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lim</m:t>
                                      </m:r>
                                    </m:e>
                                    <m:lim>
                                      <m:r>
                                        <a:rPr lang="de-DE" sz="2000" i="1">
                                          <a:latin typeface="Cambria Math" panose="02040503050406030204" pitchFamily="18" charset="0"/>
                                        </a:rPr>
                                        <m:t>𝑥</m:t>
                                      </m:r>
                                      <m:r>
                                        <a:rPr lang="de-DE" sz="2000" i="1">
                                          <a:latin typeface="Cambria Math" panose="02040503050406030204" pitchFamily="18" charset="0"/>
                                          <a:ea typeface="Cambria Math" panose="02040503050406030204" pitchFamily="18" charset="0"/>
                                        </a:rPr>
                                        <m:t>→∞</m:t>
                                      </m:r>
                                    </m:lim>
                                  </m:limLow>
                                </m:fName>
                                <m:e>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rPr>
                                        <m:t>𝑓</m:t>
                                      </m:r>
                                      <m:r>
                                        <a:rPr lang="de-DE" sz="2000" b="0" i="1" smtClean="0">
                                          <a:latin typeface="Cambria Math" panose="02040503050406030204" pitchFamily="18" charset="0"/>
                                        </a:rPr>
                                        <m:t>′</m:t>
                                      </m:r>
                                      <m:r>
                                        <a:rPr lang="de-DE" sz="2000" i="1">
                                          <a:latin typeface="Cambria Math" panose="02040503050406030204" pitchFamily="18" charset="0"/>
                                        </a:rPr>
                                        <m:t>(</m:t>
                                      </m:r>
                                      <m:r>
                                        <a:rPr lang="de-DE" sz="2000" i="1">
                                          <a:latin typeface="Cambria Math" panose="02040503050406030204" pitchFamily="18" charset="0"/>
                                        </a:rPr>
                                        <m:t>𝑥</m:t>
                                      </m:r>
                                      <m:r>
                                        <a:rPr lang="de-DE" sz="2000" i="1">
                                          <a:latin typeface="Cambria Math" panose="02040503050406030204" pitchFamily="18" charset="0"/>
                                        </a:rPr>
                                        <m:t>)</m:t>
                                      </m:r>
                                    </m:num>
                                    <m:den>
                                      <m:r>
                                        <a:rPr lang="de-DE" sz="2000" i="1">
                                          <a:latin typeface="Cambria Math" panose="02040503050406030204" pitchFamily="18" charset="0"/>
                                        </a:rPr>
                                        <m:t>𝑔</m:t>
                                      </m:r>
                                      <m:r>
                                        <a:rPr lang="de-DE" sz="2000" b="0" i="1" smtClean="0">
                                          <a:latin typeface="Cambria Math" panose="02040503050406030204" pitchFamily="18" charset="0"/>
                                        </a:rPr>
                                        <m:t>′</m:t>
                                      </m:r>
                                      <m:r>
                                        <a:rPr lang="de-DE" sz="2000" i="1">
                                          <a:latin typeface="Cambria Math" panose="02040503050406030204" pitchFamily="18" charset="0"/>
                                        </a:rPr>
                                        <m:t>(</m:t>
                                      </m:r>
                                      <m:r>
                                        <a:rPr lang="de-DE" sz="2000" i="1">
                                          <a:latin typeface="Cambria Math" panose="02040503050406030204" pitchFamily="18" charset="0"/>
                                        </a:rPr>
                                        <m:t>𝑥</m:t>
                                      </m:r>
                                      <m:r>
                                        <a:rPr lang="de-DE" sz="2000" i="1">
                                          <a:latin typeface="Cambria Math" panose="02040503050406030204" pitchFamily="18" charset="0"/>
                                        </a:rPr>
                                        <m:t>)</m:t>
                                      </m:r>
                                    </m:den>
                                  </m:f>
                                </m:e>
                              </m:func>
                            </m:e>
                          </m:func>
                        </m:e>
                      </m:func>
                    </m:oMath>
                  </m:oMathPara>
                </a14:m>
                <a:endParaRPr lang="de-DE" sz="2000" dirty="0"/>
              </a:p>
            </p:txBody>
          </p:sp>
        </mc:Choice>
        <mc:Fallback>
          <p:sp>
            <p:nvSpPr>
              <p:cNvPr id="4" name="Rechteck 3">
                <a:extLst>
                  <a:ext uri="{FF2B5EF4-FFF2-40B4-BE49-F238E27FC236}">
                    <a16:creationId xmlns:a16="http://schemas.microsoft.com/office/drawing/2014/main" id="{D80E3E72-5A30-4979-BDA6-FA39A899D17A}"/>
                  </a:ext>
                </a:extLst>
              </p:cNvPr>
              <p:cNvSpPr>
                <a:spLocks noRot="1" noChangeAspect="1" noMove="1" noResize="1" noEditPoints="1" noAdjustHandles="1" noChangeArrowheads="1" noChangeShapeType="1" noTextEdit="1"/>
              </p:cNvSpPr>
              <p:nvPr/>
            </p:nvSpPr>
            <p:spPr>
              <a:xfrm>
                <a:off x="1791676" y="2605370"/>
                <a:ext cx="2918162" cy="1192442"/>
              </a:xfrm>
              <a:prstGeom prst="rect">
                <a:avLst/>
              </a:prstGeom>
              <a:blipFill>
                <a:blip r:embed="rId3"/>
                <a:stretch>
                  <a:fillRect r="-214196"/>
                </a:stretch>
              </a:blipFill>
            </p:spPr>
            <p:txBody>
              <a:bodyPr/>
              <a:lstStyle/>
              <a:p>
                <a:r>
                  <a:rPr lang="de-DE">
                    <a:noFill/>
                  </a:rPr>
                  <a:t> </a:t>
                </a:r>
              </a:p>
            </p:txBody>
          </p:sp>
        </mc:Fallback>
      </mc:AlternateContent>
      <p:cxnSp>
        <p:nvCxnSpPr>
          <p:cNvPr id="8" name="Gerade Verbindung mit Pfeil 7">
            <a:extLst>
              <a:ext uri="{FF2B5EF4-FFF2-40B4-BE49-F238E27FC236}">
                <a16:creationId xmlns:a16="http://schemas.microsoft.com/office/drawing/2014/main" id="{B0DD2CAD-A308-46C7-BDD4-C83EEF33EB47}"/>
              </a:ext>
            </a:extLst>
          </p:cNvPr>
          <p:cNvCxnSpPr/>
          <p:nvPr/>
        </p:nvCxnSpPr>
        <p:spPr>
          <a:xfrm flipV="1">
            <a:off x="3846136" y="3684691"/>
            <a:ext cx="0" cy="359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8E810366-4E59-48D1-B409-398E87B8949A}"/>
              </a:ext>
            </a:extLst>
          </p:cNvPr>
          <p:cNvSpPr txBox="1"/>
          <p:nvPr/>
        </p:nvSpPr>
        <p:spPr>
          <a:xfrm>
            <a:off x="2910623" y="4044099"/>
            <a:ext cx="1832553" cy="646331"/>
          </a:xfrm>
          <a:prstGeom prst="rect">
            <a:avLst/>
          </a:prstGeom>
          <a:noFill/>
        </p:spPr>
        <p:txBody>
          <a:bodyPr wrap="none" rtlCol="0">
            <a:spAutoFit/>
          </a:bodyPr>
          <a:lstStyle/>
          <a:p>
            <a:r>
              <a:rPr lang="de-DE" dirty="0"/>
              <a:t>Hier wurde </a:t>
            </a:r>
          </a:p>
          <a:p>
            <a:r>
              <a:rPr lang="de-DE" dirty="0"/>
              <a:t>x=tan(z) gesetzt</a:t>
            </a:r>
          </a:p>
        </p:txBody>
      </p:sp>
      <p:cxnSp>
        <p:nvCxnSpPr>
          <p:cNvPr id="10" name="Gerade Verbindung mit Pfeil 9">
            <a:extLst>
              <a:ext uri="{FF2B5EF4-FFF2-40B4-BE49-F238E27FC236}">
                <a16:creationId xmlns:a16="http://schemas.microsoft.com/office/drawing/2014/main" id="{ABBEFD6B-C3DF-4960-9188-C94AAD312E6C}"/>
              </a:ext>
            </a:extLst>
          </p:cNvPr>
          <p:cNvCxnSpPr/>
          <p:nvPr/>
        </p:nvCxnSpPr>
        <p:spPr>
          <a:xfrm flipV="1">
            <a:off x="6421226" y="3714541"/>
            <a:ext cx="0" cy="359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D772ABC-E018-445C-A362-28EC7EA8A482}"/>
              </a:ext>
            </a:extLst>
          </p:cNvPr>
          <p:cNvSpPr txBox="1"/>
          <p:nvPr/>
        </p:nvSpPr>
        <p:spPr>
          <a:xfrm>
            <a:off x="5235473" y="4044099"/>
            <a:ext cx="2710999" cy="1754326"/>
          </a:xfrm>
          <a:prstGeom prst="rect">
            <a:avLst/>
          </a:prstGeom>
          <a:noFill/>
        </p:spPr>
        <p:txBody>
          <a:bodyPr wrap="none" rtlCol="0">
            <a:spAutoFit/>
          </a:bodyPr>
          <a:lstStyle/>
          <a:p>
            <a:r>
              <a:rPr lang="de-DE" dirty="0"/>
              <a:t>Beim Ableiten von </a:t>
            </a:r>
          </a:p>
          <a:p>
            <a:r>
              <a:rPr lang="de-DE" dirty="0"/>
              <a:t>Zähler und Nenner</a:t>
            </a:r>
          </a:p>
          <a:p>
            <a:r>
              <a:rPr lang="de-DE" dirty="0"/>
              <a:t>darf man die Kettenregel</a:t>
            </a:r>
          </a:p>
          <a:p>
            <a:r>
              <a:rPr lang="de-DE" dirty="0"/>
              <a:t>nicht vergessen!</a:t>
            </a:r>
          </a:p>
          <a:p>
            <a:r>
              <a:rPr lang="de-DE" dirty="0"/>
              <a:t>Äußere Ableitung mal </a:t>
            </a:r>
          </a:p>
          <a:p>
            <a:r>
              <a:rPr lang="de-DE" dirty="0"/>
              <a:t>innerer Ableitung…</a:t>
            </a:r>
          </a:p>
        </p:txBody>
      </p:sp>
      <mc:AlternateContent xmlns:mc="http://schemas.openxmlformats.org/markup-compatibility/2006">
        <mc:Choice xmlns:a14="http://schemas.microsoft.com/office/drawing/2010/main" Requires="a14">
          <p:sp>
            <p:nvSpPr>
              <p:cNvPr id="12" name="Textfeld 11">
                <a:extLst>
                  <a:ext uri="{FF2B5EF4-FFF2-40B4-BE49-F238E27FC236}">
                    <a16:creationId xmlns:a16="http://schemas.microsoft.com/office/drawing/2014/main" id="{B4176015-9B99-45DE-A56E-D2827D70DD9E}"/>
                  </a:ext>
                </a:extLst>
              </p:cNvPr>
              <p:cNvSpPr txBox="1"/>
              <p:nvPr/>
            </p:nvSpPr>
            <p:spPr>
              <a:xfrm>
                <a:off x="8012783" y="4072377"/>
                <a:ext cx="2723823" cy="1058944"/>
              </a:xfrm>
              <a:prstGeom prst="rect">
                <a:avLst/>
              </a:prstGeom>
              <a:noFill/>
            </p:spPr>
            <p:txBody>
              <a:bodyPr wrap="none" rtlCol="0">
                <a:spAutoFit/>
              </a:bodyPr>
              <a:lstStyle/>
              <a:p>
                <a:r>
                  <a:rPr lang="de-DE" dirty="0"/>
                  <a:t>Den Ausdruck </a:t>
                </a:r>
                <a14:m>
                  <m:oMath xmlns:m="http://schemas.openxmlformats.org/officeDocument/2006/math">
                    <m:f>
                      <m:fPr>
                        <m:ctrlPr>
                          <a:rPr lang="de-DE" i="1">
                            <a:latin typeface="Cambria Math" panose="02040503050406030204" pitchFamily="18" charset="0"/>
                          </a:rPr>
                        </m:ctrlPr>
                      </m:fPr>
                      <m:num>
                        <m:r>
                          <a:rPr lang="de-DE" i="1">
                            <a:latin typeface="Cambria Math" panose="02040503050406030204" pitchFamily="18" charset="0"/>
                          </a:rPr>
                          <m:t>𝑑</m:t>
                        </m:r>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tan</m:t>
                            </m:r>
                          </m:fName>
                          <m:e>
                            <m:d>
                              <m:dPr>
                                <m:ctrlPr>
                                  <a:rPr lang="de-DE" i="1">
                                    <a:latin typeface="Cambria Math" panose="02040503050406030204" pitchFamily="18" charset="0"/>
                                  </a:rPr>
                                </m:ctrlPr>
                              </m:dPr>
                              <m:e>
                                <m:r>
                                  <a:rPr lang="de-DE" i="1">
                                    <a:latin typeface="Cambria Math" panose="02040503050406030204" pitchFamily="18" charset="0"/>
                                  </a:rPr>
                                  <m:t>𝑧</m:t>
                                </m:r>
                              </m:e>
                            </m:d>
                          </m:e>
                        </m:func>
                        <m:r>
                          <a:rPr lang="de-DE" i="1">
                            <a:latin typeface="Cambria Math" panose="02040503050406030204" pitchFamily="18" charset="0"/>
                          </a:rPr>
                          <m:t>)</m:t>
                        </m:r>
                      </m:num>
                      <m:den>
                        <m:r>
                          <a:rPr lang="de-DE" i="1">
                            <a:latin typeface="Cambria Math" panose="02040503050406030204" pitchFamily="18" charset="0"/>
                          </a:rPr>
                          <m:t>𝑑𝑧</m:t>
                        </m:r>
                      </m:den>
                    </m:f>
                  </m:oMath>
                </a14:m>
                <a:endParaRPr lang="de-DE" dirty="0"/>
              </a:p>
              <a:p>
                <a:r>
                  <a:rPr lang="de-DE" dirty="0"/>
                  <a:t>wegkürzen… und wieder</a:t>
                </a:r>
              </a:p>
              <a:p>
                <a:r>
                  <a:rPr lang="de-DE" dirty="0"/>
                  <a:t>tan(z)=x setzen. </a:t>
                </a:r>
              </a:p>
            </p:txBody>
          </p:sp>
        </mc:Choice>
        <mc:Fallback>
          <p:sp>
            <p:nvSpPr>
              <p:cNvPr id="12" name="Textfeld 11">
                <a:extLst>
                  <a:ext uri="{FF2B5EF4-FFF2-40B4-BE49-F238E27FC236}">
                    <a16:creationId xmlns:a16="http://schemas.microsoft.com/office/drawing/2014/main" id="{B4176015-9B99-45DE-A56E-D2827D70DD9E}"/>
                  </a:ext>
                </a:extLst>
              </p:cNvPr>
              <p:cNvSpPr txBox="1">
                <a:spLocks noRot="1" noChangeAspect="1" noMove="1" noResize="1" noEditPoints="1" noAdjustHandles="1" noChangeArrowheads="1" noChangeShapeType="1" noTextEdit="1"/>
              </p:cNvSpPr>
              <p:nvPr/>
            </p:nvSpPr>
            <p:spPr>
              <a:xfrm>
                <a:off x="8012783" y="4072377"/>
                <a:ext cx="2723823" cy="1058944"/>
              </a:xfrm>
              <a:prstGeom prst="rect">
                <a:avLst/>
              </a:prstGeom>
              <a:blipFill>
                <a:blip r:embed="rId4"/>
                <a:stretch>
                  <a:fillRect l="-1790" r="-895" b="-8046"/>
                </a:stretch>
              </a:blipFill>
            </p:spPr>
            <p:txBody>
              <a:bodyPr/>
              <a:lstStyle/>
              <a:p>
                <a:r>
                  <a:rPr lang="de-DE">
                    <a:noFill/>
                  </a:rPr>
                  <a:t> </a:t>
                </a:r>
              </a:p>
            </p:txBody>
          </p:sp>
        </mc:Fallback>
      </mc:AlternateContent>
      <p:cxnSp>
        <p:nvCxnSpPr>
          <p:cNvPr id="13" name="Gerade Verbindung mit Pfeil 12">
            <a:extLst>
              <a:ext uri="{FF2B5EF4-FFF2-40B4-BE49-F238E27FC236}">
                <a16:creationId xmlns:a16="http://schemas.microsoft.com/office/drawing/2014/main" id="{C703F651-E241-4916-9ADD-AE3BD9A5CEF5}"/>
              </a:ext>
            </a:extLst>
          </p:cNvPr>
          <p:cNvCxnSpPr/>
          <p:nvPr/>
        </p:nvCxnSpPr>
        <p:spPr>
          <a:xfrm flipV="1">
            <a:off x="9297972" y="3678401"/>
            <a:ext cx="0" cy="359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feld 13">
                <a:extLst>
                  <a:ext uri="{FF2B5EF4-FFF2-40B4-BE49-F238E27FC236}">
                    <a16:creationId xmlns:a16="http://schemas.microsoft.com/office/drawing/2014/main" id="{93287A72-A94A-48AB-B511-3A3DA579A147}"/>
                  </a:ext>
                </a:extLst>
              </p:cNvPr>
              <p:cNvSpPr txBox="1"/>
              <p:nvPr/>
            </p:nvSpPr>
            <p:spPr>
              <a:xfrm>
                <a:off x="1791676" y="6156037"/>
                <a:ext cx="5278689" cy="452945"/>
              </a:xfrm>
              <a:prstGeom prst="rect">
                <a:avLst/>
              </a:prstGeom>
              <a:noFill/>
            </p:spPr>
            <p:txBody>
              <a:bodyPr wrap="none" rtlCol="0">
                <a:spAutoFit/>
              </a:bodyPr>
              <a:lstStyle/>
              <a:p>
                <a:r>
                  <a:rPr lang="de-DE" dirty="0">
                    <a:solidFill>
                      <a:srgbClr val="00B050"/>
                    </a:solidFill>
                  </a:rPr>
                  <a:t>OK, überzeugt… De </a:t>
                </a:r>
                <a:r>
                  <a:rPr lang="de-DE" dirty="0" err="1">
                    <a:solidFill>
                      <a:srgbClr val="00B050"/>
                    </a:solidFill>
                  </a:rPr>
                  <a:t>L‘Hospital</a:t>
                </a:r>
                <a:r>
                  <a:rPr lang="de-DE" dirty="0">
                    <a:solidFill>
                      <a:srgbClr val="00B050"/>
                    </a:solidFill>
                  </a:rPr>
                  <a:t> geht auch für </a:t>
                </a:r>
                <a14:m>
                  <m:oMath xmlns:m="http://schemas.openxmlformats.org/officeDocument/2006/math">
                    <m:limLow>
                      <m:limLowPr>
                        <m:ctrlPr>
                          <a:rPr lang="de-DE" i="1">
                            <a:solidFill>
                              <a:srgbClr val="00B050"/>
                            </a:solidFill>
                            <a:latin typeface="Cambria Math" panose="02040503050406030204" pitchFamily="18" charset="0"/>
                          </a:rPr>
                        </m:ctrlPr>
                      </m:limLowPr>
                      <m:e>
                        <m:r>
                          <m:rPr>
                            <m:sty m:val="p"/>
                          </m:rPr>
                          <a:rPr lang="de-DE">
                            <a:solidFill>
                              <a:srgbClr val="00B050"/>
                            </a:solidFill>
                            <a:latin typeface="Cambria Math" panose="02040503050406030204" pitchFamily="18" charset="0"/>
                          </a:rPr>
                          <m:t>lim</m:t>
                        </m:r>
                      </m:e>
                      <m:lim>
                        <m:r>
                          <a:rPr lang="de-DE" i="1">
                            <a:solidFill>
                              <a:srgbClr val="00B050"/>
                            </a:solidFill>
                            <a:latin typeface="Cambria Math" panose="02040503050406030204" pitchFamily="18" charset="0"/>
                          </a:rPr>
                          <m:t>𝑥</m:t>
                        </m:r>
                        <m:r>
                          <a:rPr lang="de-DE" i="1">
                            <a:solidFill>
                              <a:srgbClr val="00B050"/>
                            </a:solidFill>
                            <a:latin typeface="Cambria Math" panose="02040503050406030204" pitchFamily="18" charset="0"/>
                            <a:ea typeface="Cambria Math" panose="02040503050406030204" pitchFamily="18" charset="0"/>
                          </a:rPr>
                          <m:t>→∞</m:t>
                        </m:r>
                      </m:lim>
                    </m:limLow>
                  </m:oMath>
                </a14:m>
                <a:r>
                  <a:rPr lang="de-DE" dirty="0">
                    <a:solidFill>
                      <a:srgbClr val="00B050"/>
                    </a:solidFill>
                  </a:rPr>
                  <a:t> </a:t>
                </a:r>
              </a:p>
            </p:txBody>
          </p:sp>
        </mc:Choice>
        <mc:Fallback>
          <p:sp>
            <p:nvSpPr>
              <p:cNvPr id="14" name="Textfeld 13">
                <a:extLst>
                  <a:ext uri="{FF2B5EF4-FFF2-40B4-BE49-F238E27FC236}">
                    <a16:creationId xmlns:a16="http://schemas.microsoft.com/office/drawing/2014/main" id="{93287A72-A94A-48AB-B511-3A3DA579A147}"/>
                  </a:ext>
                </a:extLst>
              </p:cNvPr>
              <p:cNvSpPr txBox="1">
                <a:spLocks noRot="1" noChangeAspect="1" noMove="1" noResize="1" noEditPoints="1" noAdjustHandles="1" noChangeArrowheads="1" noChangeShapeType="1" noTextEdit="1"/>
              </p:cNvSpPr>
              <p:nvPr/>
            </p:nvSpPr>
            <p:spPr>
              <a:xfrm>
                <a:off x="1791676" y="6156037"/>
                <a:ext cx="5278689" cy="452945"/>
              </a:xfrm>
              <a:prstGeom prst="rect">
                <a:avLst/>
              </a:prstGeom>
              <a:blipFill>
                <a:blip r:embed="rId5"/>
                <a:stretch>
                  <a:fillRect l="-1039" t="-8108" b="-2703"/>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5" name="Rechteck 14">
                <a:extLst>
                  <a:ext uri="{FF2B5EF4-FFF2-40B4-BE49-F238E27FC236}">
                    <a16:creationId xmlns:a16="http://schemas.microsoft.com/office/drawing/2014/main" id="{BD85F41C-EF3A-4602-8489-F68B37FF0B00}"/>
                  </a:ext>
                </a:extLst>
              </p:cNvPr>
              <p:cNvSpPr/>
              <p:nvPr/>
            </p:nvSpPr>
            <p:spPr>
              <a:xfrm>
                <a:off x="1695176" y="1772145"/>
                <a:ext cx="9041430" cy="736740"/>
              </a:xfrm>
              <a:prstGeom prst="rect">
                <a:avLst/>
              </a:prstGeom>
            </p:spPr>
            <p:txBody>
              <a:bodyPr wrap="square">
                <a:spAutoFit/>
              </a:bodyPr>
              <a:lstStyle/>
              <a:p>
                <a:r>
                  <a:rPr lang="de-DE" dirty="0"/>
                  <a:t>Der Trick ist der gleiche, wie bei der Substitution, die wir in der letzten Stunde verwendet haben. Wir setzen </a:t>
                </a:r>
                <a14:m>
                  <m:oMath xmlns:m="http://schemas.openxmlformats.org/officeDocument/2006/math">
                    <m:r>
                      <a:rPr lang="de-DE" i="1" dirty="0">
                        <a:latin typeface="Cambria Math" panose="02040503050406030204" pitchFamily="18" charset="0"/>
                      </a:rPr>
                      <m:t>𝑥</m:t>
                    </m:r>
                    <m:r>
                      <a:rPr lang="de-DE" i="1" dirty="0">
                        <a:latin typeface="Cambria Math" panose="02040503050406030204" pitchFamily="18" charset="0"/>
                      </a:rPr>
                      <m:t>=</m:t>
                    </m:r>
                    <m:func>
                      <m:funcPr>
                        <m:ctrlPr>
                          <a:rPr lang="de-DE" i="1" dirty="0">
                            <a:latin typeface="Cambria Math" panose="02040503050406030204" pitchFamily="18" charset="0"/>
                          </a:rPr>
                        </m:ctrlPr>
                      </m:funcPr>
                      <m:fName>
                        <m:r>
                          <m:rPr>
                            <m:sty m:val="p"/>
                          </m:rPr>
                          <a:rPr lang="de-DE" dirty="0">
                            <a:latin typeface="Cambria Math" panose="02040503050406030204" pitchFamily="18" charset="0"/>
                          </a:rPr>
                          <m:t>tan</m:t>
                        </m:r>
                      </m:fName>
                      <m:e>
                        <m:d>
                          <m:dPr>
                            <m:ctrlPr>
                              <a:rPr lang="de-DE" i="1" dirty="0">
                                <a:latin typeface="Cambria Math" panose="02040503050406030204" pitchFamily="18" charset="0"/>
                              </a:rPr>
                            </m:ctrlPr>
                          </m:dPr>
                          <m:e>
                            <m:r>
                              <a:rPr lang="de-DE" i="1" dirty="0">
                                <a:latin typeface="Cambria Math" panose="02040503050406030204" pitchFamily="18" charset="0"/>
                              </a:rPr>
                              <m:t>𝑧</m:t>
                            </m:r>
                          </m:e>
                        </m:d>
                      </m:e>
                    </m:func>
                  </m:oMath>
                </a14:m>
                <a:r>
                  <a:rPr lang="de-DE" dirty="0"/>
                  <a:t> und lassen </a:t>
                </a:r>
                <a14:m>
                  <m:oMath xmlns:m="http://schemas.openxmlformats.org/officeDocument/2006/math">
                    <m:r>
                      <a:rPr lang="de-DE" i="1">
                        <a:latin typeface="Cambria Math" panose="02040503050406030204" pitchFamily="18" charset="0"/>
                      </a:rPr>
                      <m:t>𝑧</m:t>
                    </m:r>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𝜋</m:t>
                        </m:r>
                      </m:num>
                      <m:den>
                        <m:r>
                          <a:rPr lang="de-DE" i="1">
                            <a:latin typeface="Cambria Math" panose="02040503050406030204" pitchFamily="18" charset="0"/>
                            <a:ea typeface="Cambria Math" panose="02040503050406030204" pitchFamily="18" charset="0"/>
                          </a:rPr>
                          <m:t>2</m:t>
                        </m:r>
                      </m:den>
                    </m:f>
                  </m:oMath>
                </a14:m>
                <a:r>
                  <a:rPr lang="de-DE" dirty="0"/>
                  <a:t> streben. </a:t>
                </a:r>
              </a:p>
            </p:txBody>
          </p:sp>
        </mc:Choice>
        <mc:Fallback>
          <p:sp>
            <p:nvSpPr>
              <p:cNvPr id="15" name="Rechteck 14">
                <a:extLst>
                  <a:ext uri="{FF2B5EF4-FFF2-40B4-BE49-F238E27FC236}">
                    <a16:creationId xmlns:a16="http://schemas.microsoft.com/office/drawing/2014/main" id="{BD85F41C-EF3A-4602-8489-F68B37FF0B00}"/>
                  </a:ext>
                </a:extLst>
              </p:cNvPr>
              <p:cNvSpPr>
                <a:spLocks noRot="1" noChangeAspect="1" noMove="1" noResize="1" noEditPoints="1" noAdjustHandles="1" noChangeArrowheads="1" noChangeShapeType="1" noTextEdit="1"/>
              </p:cNvSpPr>
              <p:nvPr/>
            </p:nvSpPr>
            <p:spPr>
              <a:xfrm>
                <a:off x="1695176" y="1772145"/>
                <a:ext cx="9041430" cy="736740"/>
              </a:xfrm>
              <a:prstGeom prst="rect">
                <a:avLst/>
              </a:prstGeom>
              <a:blipFill>
                <a:blip r:embed="rId6"/>
                <a:stretch>
                  <a:fillRect l="-539" t="-4959" b="-4132"/>
                </a:stretch>
              </a:blipFill>
            </p:spPr>
            <p:txBody>
              <a:bodyPr/>
              <a:lstStyle/>
              <a:p>
                <a:r>
                  <a:rPr lang="de-DE">
                    <a:noFill/>
                  </a:rPr>
                  <a:t> </a:t>
                </a:r>
              </a:p>
            </p:txBody>
          </p:sp>
        </mc:Fallback>
      </mc:AlternateContent>
      <p:sp>
        <p:nvSpPr>
          <p:cNvPr id="16" name="Textfeld 15">
            <a:extLst>
              <a:ext uri="{FF2B5EF4-FFF2-40B4-BE49-F238E27FC236}">
                <a16:creationId xmlns:a16="http://schemas.microsoft.com/office/drawing/2014/main" id="{8C6E02CA-68EF-42E7-955E-B1D6BCC44488}"/>
              </a:ext>
            </a:extLst>
          </p:cNvPr>
          <p:cNvSpPr txBox="1"/>
          <p:nvPr/>
        </p:nvSpPr>
        <p:spPr>
          <a:xfrm rot="16200000">
            <a:off x="-897689" y="3236186"/>
            <a:ext cx="2852063" cy="646331"/>
          </a:xfrm>
          <a:prstGeom prst="rect">
            <a:avLst/>
          </a:prstGeom>
          <a:noFill/>
        </p:spPr>
        <p:txBody>
          <a:bodyPr wrap="none" rtlCol="0">
            <a:spAutoFit/>
          </a:bodyPr>
          <a:lstStyle/>
          <a:p>
            <a:r>
              <a:rPr lang="de-DE" dirty="0">
                <a:solidFill>
                  <a:srgbClr val="00B050"/>
                </a:solidFill>
              </a:rPr>
              <a:t>Überzeugungsarbeit oder </a:t>
            </a:r>
          </a:p>
          <a:p>
            <a:r>
              <a:rPr lang="de-DE" dirty="0">
                <a:solidFill>
                  <a:srgbClr val="00B050"/>
                </a:solidFill>
              </a:rPr>
              <a:t>Weiterblättern…</a:t>
            </a:r>
          </a:p>
        </p:txBody>
      </p:sp>
    </p:spTree>
    <p:extLst>
      <p:ext uri="{BB962C8B-B14F-4D97-AF65-F5344CB8AC3E}">
        <p14:creationId xmlns:p14="http://schemas.microsoft.com/office/powerpoint/2010/main" val="1970216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De </a:t>
                </a:r>
                <a:r>
                  <a:rPr lang="de-DE" dirty="0" err="1"/>
                  <a:t>L‘Hospital</a:t>
                </a:r>
                <a:r>
                  <a:rPr lang="de-DE" dirty="0"/>
                  <a:t> für  </a:t>
                </a:r>
                <a14:m>
                  <m:oMath xmlns:m="http://schemas.openxmlformats.org/officeDocument/2006/math">
                    <m:f>
                      <m:fPr>
                        <m:ctrlPr>
                          <a:rPr lang="de-DE" i="1" smtClean="0">
                            <a:latin typeface="Cambria Math" panose="02040503050406030204" pitchFamily="18" charset="0"/>
                          </a:rPr>
                        </m:ctrlPr>
                      </m:fPr>
                      <m:num>
                        <m:r>
                          <a:rPr lang="de-DE" i="1" smtClean="0">
                            <a:latin typeface="Cambria Math" panose="02040503050406030204" pitchFamily="18" charset="0"/>
                            <a:ea typeface="Cambria Math" panose="02040503050406030204" pitchFamily="18" charset="0"/>
                          </a:rPr>
                          <m:t>∞</m:t>
                        </m:r>
                      </m:num>
                      <m:den>
                        <m:r>
                          <a:rPr lang="de-DE" i="1" smtClean="0">
                            <a:latin typeface="Cambria Math" panose="02040503050406030204" pitchFamily="18" charset="0"/>
                            <a:ea typeface="Cambria Math" panose="02040503050406030204" pitchFamily="18" charset="0"/>
                          </a:rPr>
                          <m:t>∞</m:t>
                        </m:r>
                      </m:den>
                    </m:f>
                  </m:oMath>
                </a14:m>
                <a:endParaRPr lang="de-DE" dirty="0"/>
              </a:p>
            </p:txBody>
          </p:sp>
        </mc:Choice>
        <mc:Fallback>
          <p:sp>
            <p:nvSpPr>
              <p:cNvPr id="2" name="Titel 1">
                <a:extLst>
                  <a:ext uri="{FF2B5EF4-FFF2-40B4-BE49-F238E27FC236}">
                    <a16:creationId xmlns:a16="http://schemas.microsoft.com/office/drawing/2014/main" id="{F7BC0C36-8CD8-4F12-BD4E-1DECA9F3F4FC}"/>
                  </a:ext>
                </a:extLst>
              </p:cNvPr>
              <p:cNvSpPr>
                <a:spLocks noGrp="1" noRot="1" noChangeAspect="1" noMove="1" noResize="1" noEditPoints="1" noAdjustHandles="1" noChangeArrowheads="1" noChangeShapeType="1" noTextEdit="1"/>
              </p:cNvSpPr>
              <p:nvPr>
                <p:ph type="title"/>
              </p:nvPr>
            </p:nvSpPr>
            <p:spPr>
              <a:blipFill>
                <a:blip r:embed="rId2"/>
                <a:stretch>
                  <a:fillRect t="-8523"/>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F9CE3E71-4EA4-44D4-BF23-FB094F26DDEF}"/>
                  </a:ext>
                </a:extLst>
              </p:cNvPr>
              <p:cNvSpPr>
                <a:spLocks noGrp="1"/>
              </p:cNvSpPr>
              <p:nvPr>
                <p:ph idx="1"/>
              </p:nvPr>
            </p:nvSpPr>
            <p:spPr/>
            <p:txBody>
              <a:bodyPr/>
              <a:lstStyle/>
              <a:p>
                <a:pPr marL="0" indent="0">
                  <a:buNone/>
                </a:pPr>
                <a:endParaRPr lang="de-DE" dirty="0"/>
              </a:p>
              <a:p>
                <a:pPr marL="0" indent="0">
                  <a:buNone/>
                </a:pPr>
                <a:r>
                  <a:rPr lang="de-DE" dirty="0"/>
                  <a:t>Um jetzt diesen Grenzwert auszurechnen, stellen wir fest, dass sowohl Zähler als auch Nenner gegen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streben. Ich behaupte einfach mal, dass de </a:t>
                </a:r>
                <a:r>
                  <a:rPr lang="de-DE" dirty="0" err="1"/>
                  <a:t>L‘Hospital</a:t>
                </a:r>
                <a:r>
                  <a:rPr lang="de-DE" dirty="0"/>
                  <a:t> auch für </a:t>
                </a:r>
                <a14:m>
                  <m:oMath xmlns:m="http://schemas.openxmlformats.org/officeDocument/2006/math">
                    <m:f>
                      <m:fPr>
                        <m:ctrlPr>
                          <a:rPr lang="de-DE" i="1">
                            <a:latin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num>
                      <m:den>
                        <m:r>
                          <a:rPr lang="de-DE" i="1">
                            <a:latin typeface="Cambria Math" panose="02040503050406030204" pitchFamily="18" charset="0"/>
                            <a:ea typeface="Cambria Math" panose="02040503050406030204" pitchFamily="18" charset="0"/>
                          </a:rPr>
                          <m:t>∞</m:t>
                        </m:r>
                      </m:den>
                    </m:f>
                  </m:oMath>
                </a14:m>
                <a:r>
                  <a:rPr lang="de-DE" dirty="0"/>
                  <a:t> anstatt für </a:t>
                </a:r>
                <a14:m>
                  <m:oMath xmlns:m="http://schemas.openxmlformats.org/officeDocument/2006/math">
                    <m:f>
                      <m:fPr>
                        <m:ctrlPr>
                          <a:rPr lang="de-DE" i="1">
                            <a:latin typeface="Cambria Math" panose="02040503050406030204" pitchFamily="18" charset="0"/>
                          </a:rPr>
                        </m:ctrlPr>
                      </m:fPr>
                      <m:num>
                        <m:r>
                          <a:rPr lang="de-DE" b="0" i="1" smtClean="0">
                            <a:latin typeface="Cambria Math" panose="02040503050406030204" pitchFamily="18" charset="0"/>
                          </a:rPr>
                          <m:t>0</m:t>
                        </m:r>
                      </m:num>
                      <m:den>
                        <m:r>
                          <a:rPr lang="de-DE" b="0" i="1" smtClean="0">
                            <a:latin typeface="Cambria Math" panose="02040503050406030204" pitchFamily="18" charset="0"/>
                            <a:ea typeface="Cambria Math" panose="02040503050406030204" pitchFamily="18" charset="0"/>
                          </a:rPr>
                          <m:t>0</m:t>
                        </m:r>
                      </m:den>
                    </m:f>
                    <m:r>
                      <a:rPr lang="de-DE" b="0" i="1" smtClean="0">
                        <a:latin typeface="Cambria Math" panose="02040503050406030204" pitchFamily="18" charset="0"/>
                        <a:ea typeface="Cambria Math" panose="02040503050406030204" pitchFamily="18" charset="0"/>
                      </a:rPr>
                      <m:t> </m:t>
                    </m:r>
                  </m:oMath>
                </a14:m>
                <a:r>
                  <a:rPr lang="de-DE" dirty="0"/>
                  <a:t>geht.</a:t>
                </a:r>
              </a:p>
              <a:p>
                <a:pPr marL="0" indent="0">
                  <a:buNone/>
                </a:pPr>
                <a:r>
                  <a:rPr lang="de-DE" dirty="0"/>
                  <a:t>Sie können mir wieder glauben, oder sich überzeugen lassen…</a:t>
                </a:r>
              </a:p>
            </p:txBody>
          </p:sp>
        </mc:Choice>
        <mc:Fallback>
          <p:sp>
            <p:nvSpPr>
              <p:cNvPr id="3" name="Inhaltsplatzhalter 2">
                <a:extLst>
                  <a:ext uri="{FF2B5EF4-FFF2-40B4-BE49-F238E27FC236}">
                    <a16:creationId xmlns:a16="http://schemas.microsoft.com/office/drawing/2014/main" id="{F9CE3E71-4EA4-44D4-BF23-FB094F26DDEF}"/>
                  </a:ext>
                </a:extLst>
              </p:cNvPr>
              <p:cNvSpPr>
                <a:spLocks noGrp="1" noRot="1" noChangeAspect="1" noMove="1" noResize="1" noEditPoints="1" noAdjustHandles="1" noChangeArrowheads="1" noChangeShapeType="1" noTextEdit="1"/>
              </p:cNvSpPr>
              <p:nvPr>
                <p:ph idx="1"/>
              </p:nvPr>
            </p:nvSpPr>
            <p:spPr>
              <a:blipFill>
                <a:blip r:embed="rId3"/>
                <a:stretch>
                  <a:fillRect l="-86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D80E3E72-5A30-4979-BDA6-FA39A899D17A}"/>
                  </a:ext>
                </a:extLst>
              </p:cNvPr>
              <p:cNvSpPr/>
              <p:nvPr/>
            </p:nvSpPr>
            <p:spPr>
              <a:xfrm>
                <a:off x="5104048" y="2052115"/>
                <a:ext cx="2918162" cy="80342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de-DE" sz="2400" i="1">
                              <a:latin typeface="Cambria Math" panose="02040503050406030204" pitchFamily="18" charset="0"/>
                            </a:rPr>
                          </m:ctrlPr>
                        </m:funcPr>
                        <m:fName>
                          <m:func>
                            <m:funcPr>
                              <m:ctrlPr>
                                <a:rPr lang="de-DE" sz="2400" i="1">
                                  <a:latin typeface="Cambria Math" panose="02040503050406030204" pitchFamily="18" charset="0"/>
                                </a:rPr>
                              </m:ctrlPr>
                            </m:funcPr>
                            <m:fName>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m:t>
                                  </m:r>
                                  <m:r>
                                    <a:rPr lang="de-DE" sz="2400" i="1">
                                      <a:latin typeface="Cambria Math" panose="02040503050406030204" pitchFamily="18" charset="0"/>
                                    </a:rPr>
                                    <m:t>𝑥</m:t>
                                  </m:r>
                                </m:sup>
                              </m:sSup>
                            </m:e>
                          </m:func>
                          <m:r>
                            <a:rPr lang="de-DE" sz="2400" i="1">
                              <a:latin typeface="Cambria Math" panose="02040503050406030204" pitchFamily="18" charset="0"/>
                            </a:rPr>
                            <m:t>=</m:t>
                          </m:r>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num>
                            <m:den>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𝑥</m:t>
                                  </m:r>
                                </m:sup>
                              </m:sSup>
                            </m:den>
                          </m:f>
                        </m:e>
                      </m:func>
                    </m:oMath>
                  </m:oMathPara>
                </a14:m>
                <a:endParaRPr lang="de-DE" dirty="0"/>
              </a:p>
            </p:txBody>
          </p:sp>
        </mc:Choice>
        <mc:Fallback>
          <p:sp>
            <p:nvSpPr>
              <p:cNvPr id="4" name="Rechteck 3">
                <a:extLst>
                  <a:ext uri="{FF2B5EF4-FFF2-40B4-BE49-F238E27FC236}">
                    <a16:creationId xmlns:a16="http://schemas.microsoft.com/office/drawing/2014/main" id="{D80E3E72-5A30-4979-BDA6-FA39A899D17A}"/>
                  </a:ext>
                </a:extLst>
              </p:cNvPr>
              <p:cNvSpPr>
                <a:spLocks noRot="1" noChangeAspect="1" noMove="1" noResize="1" noEditPoints="1" noAdjustHandles="1" noChangeArrowheads="1" noChangeShapeType="1" noTextEdit="1"/>
              </p:cNvSpPr>
              <p:nvPr/>
            </p:nvSpPr>
            <p:spPr>
              <a:xfrm>
                <a:off x="5104048" y="2052115"/>
                <a:ext cx="2918162" cy="803425"/>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756090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De </a:t>
                </a:r>
                <a:r>
                  <a:rPr lang="de-DE" dirty="0" err="1"/>
                  <a:t>L‘Hospital</a:t>
                </a:r>
                <a:r>
                  <a:rPr lang="de-DE" dirty="0"/>
                  <a:t> für  </a:t>
                </a:r>
                <a14:m>
                  <m:oMath xmlns:m="http://schemas.openxmlformats.org/officeDocument/2006/math">
                    <m:f>
                      <m:fPr>
                        <m:ctrlPr>
                          <a:rPr lang="de-DE" i="1" smtClean="0">
                            <a:latin typeface="Cambria Math" panose="02040503050406030204" pitchFamily="18" charset="0"/>
                          </a:rPr>
                        </m:ctrlPr>
                      </m:fPr>
                      <m:num>
                        <m:r>
                          <a:rPr lang="de-DE" i="1" smtClean="0">
                            <a:latin typeface="Cambria Math" panose="02040503050406030204" pitchFamily="18" charset="0"/>
                            <a:ea typeface="Cambria Math" panose="02040503050406030204" pitchFamily="18" charset="0"/>
                          </a:rPr>
                          <m:t>∞</m:t>
                        </m:r>
                      </m:num>
                      <m:den>
                        <m:r>
                          <a:rPr lang="de-DE" i="1" smtClean="0">
                            <a:latin typeface="Cambria Math" panose="02040503050406030204" pitchFamily="18" charset="0"/>
                            <a:ea typeface="Cambria Math" panose="02040503050406030204" pitchFamily="18" charset="0"/>
                          </a:rPr>
                          <m:t>∞</m:t>
                        </m:r>
                      </m:den>
                    </m:f>
                  </m:oMath>
                </a14:m>
                <a:endParaRPr lang="de-DE" dirty="0"/>
              </a:p>
            </p:txBody>
          </p:sp>
        </mc:Choice>
        <mc:Fallback>
          <p:sp>
            <p:nvSpPr>
              <p:cNvPr id="2" name="Titel 1">
                <a:extLst>
                  <a:ext uri="{FF2B5EF4-FFF2-40B4-BE49-F238E27FC236}">
                    <a16:creationId xmlns:a16="http://schemas.microsoft.com/office/drawing/2014/main" id="{F7BC0C36-8CD8-4F12-BD4E-1DECA9F3F4FC}"/>
                  </a:ext>
                </a:extLst>
              </p:cNvPr>
              <p:cNvSpPr>
                <a:spLocks noGrp="1" noRot="1" noChangeAspect="1" noMove="1" noResize="1" noEditPoints="1" noAdjustHandles="1" noChangeArrowheads="1" noChangeShapeType="1" noTextEdit="1"/>
              </p:cNvSpPr>
              <p:nvPr>
                <p:ph type="title"/>
              </p:nvPr>
            </p:nvSpPr>
            <p:spPr>
              <a:blipFill>
                <a:blip r:embed="rId2"/>
                <a:stretch>
                  <a:fillRect t="-8523"/>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F9CE3E71-4EA4-44D4-BF23-FB094F26DDEF}"/>
                  </a:ext>
                </a:extLst>
              </p:cNvPr>
              <p:cNvSpPr>
                <a:spLocks noGrp="1"/>
              </p:cNvSpPr>
              <p:nvPr>
                <p:ph idx="1"/>
              </p:nvPr>
            </p:nvSpPr>
            <p:spPr>
              <a:xfrm>
                <a:off x="1574276" y="2052116"/>
                <a:ext cx="8995863" cy="3997828"/>
              </a:xfrm>
            </p:spPr>
            <p:txBody>
              <a:bodyPr/>
              <a:lstStyle/>
              <a:p>
                <a:pPr marL="0" indent="0">
                  <a:buNone/>
                </a:pPr>
                <a:r>
                  <a:rPr lang="de-DE" dirty="0"/>
                  <a:t>Nehmen wir an, dass der Grenzwert existiert. Wir nennen ihn q. Dann gilt:</a:t>
                </a:r>
              </a:p>
              <a:p>
                <a:pPr marL="0" indent="0">
                  <a:buNone/>
                </a:pPr>
                <a:r>
                  <a:rPr lang="de-DE" dirty="0"/>
                  <a:t> </a:t>
                </a:r>
                <a14:m>
                  <m:oMath xmlns:m="http://schemas.openxmlformats.org/officeDocument/2006/math">
                    <m:func>
                      <m:funcPr>
                        <m:ctrlPr>
                          <a:rPr lang="de-DE" i="1">
                            <a:latin typeface="Cambria Math" panose="02040503050406030204" pitchFamily="18" charset="0"/>
                          </a:rPr>
                        </m:ctrlPr>
                      </m:funcPr>
                      <m:fName>
                        <m:r>
                          <a:rPr lang="de-DE" i="1">
                            <a:latin typeface="Cambria Math" panose="02040503050406030204" pitchFamily="18" charset="0"/>
                          </a:rPr>
                          <m:t>𝑞</m:t>
                        </m:r>
                        <m:r>
                          <a:rPr lang="de-DE" i="1">
                            <a:latin typeface="Cambria Math" panose="02040503050406030204" pitchFamily="18" charset="0"/>
                          </a:rPr>
                          <m:t>=</m:t>
                        </m:r>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b="0" i="1" smtClean="0">
                                <a:latin typeface="Cambria Math" panose="02040503050406030204" pitchFamily="18" charset="0"/>
                              </a:rPr>
                              <m:t>1/</m:t>
                            </m:r>
                            <m:r>
                              <a:rPr lang="de-DE" b="0" i="1" smtClean="0">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𝑔</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)²</m:t>
                            </m:r>
                          </m:num>
                          <m:den>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)²∙</m:t>
                            </m:r>
                            <m:r>
                              <a:rPr lang="de-DE" b="0" i="1" smtClean="0">
                                <a:latin typeface="Cambria Math" panose="02040503050406030204" pitchFamily="18" charset="0"/>
                              </a:rPr>
                              <m:t>𝑓</m:t>
                            </m:r>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b="0" i="1" smtClean="0">
                                <a:latin typeface="Cambria Math" panose="02040503050406030204" pitchFamily="18" charset="0"/>
                              </a:rPr>
                              <m:t>𝑓</m:t>
                            </m:r>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r>
                      <a:rPr lang="de-DE" i="1" smtClean="0">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𝑥</m:t>
                                    </m:r>
                                  </m:e>
                                </m:d>
                              </m:e>
                              <m:sup>
                                <m:r>
                                  <a:rPr lang="de-DE" b="0" i="1" smtClean="0">
                                    <a:latin typeface="Cambria Math" panose="02040503050406030204" pitchFamily="18" charset="0"/>
                                  </a:rPr>
                                  <m:t>2</m:t>
                                </m:r>
                              </m:sup>
                            </m:sSup>
                          </m:num>
                          <m:den>
                            <m:r>
                              <a:rPr lang="de-DE" b="0" i="1" smtClean="0">
                                <a:latin typeface="Cambria Math" panose="02040503050406030204" pitchFamily="18" charset="0"/>
                              </a:rPr>
                              <m:t>𝑔</m:t>
                            </m:r>
                            <m:r>
                              <a:rPr lang="de-DE" i="1" smtClean="0">
                                <a:latin typeface="Cambria Math" panose="02040503050406030204" pitchFamily="18" charset="0"/>
                              </a:rPr>
                              <m:t> </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i="1">
                                        <a:latin typeface="Cambria Math" panose="02040503050406030204" pitchFamily="18" charset="0"/>
                                      </a:rPr>
                                      <m:t>𝑥</m:t>
                                    </m:r>
                                  </m:e>
                                </m:d>
                              </m:e>
                              <m:sup>
                                <m:r>
                                  <a:rPr lang="de-DE" b="0" i="1" smtClean="0">
                                    <a:latin typeface="Cambria Math" panose="02040503050406030204" pitchFamily="18" charset="0"/>
                                  </a:rPr>
                                  <m:t>2</m:t>
                                </m:r>
                              </m:sup>
                            </m:sSup>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r>
                          <a:rPr lang="de-DE" b="0" i="1" smtClean="0">
                            <a:latin typeface="Cambria Math" panose="02040503050406030204" pitchFamily="18" charset="0"/>
                          </a:rPr>
                          <m:t>𝑞</m:t>
                        </m:r>
                        <m:r>
                          <a:rPr lang="de-DE" b="0" i="1" smtClean="0">
                            <a:latin typeface="Cambria Math" panose="02040503050406030204" pitchFamily="18" charset="0"/>
                          </a:rPr>
                          <m:t>²∙</m:t>
                        </m:r>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𝑔</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oMath>
                </a14:m>
                <a:endParaRPr lang="de-DE" dirty="0"/>
              </a:p>
              <a:p>
                <a:pPr marL="0" indent="0">
                  <a:buNone/>
                </a:pPr>
                <a:r>
                  <a:rPr lang="de-DE" dirty="0"/>
                  <a:t>Durch q² geteilt sieht man, dass</a:t>
                </a:r>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a:rPr lang="de-DE" i="1">
                              <a:latin typeface="Cambria Math" panose="02040503050406030204" pitchFamily="18" charset="0"/>
                            </a:rPr>
                            <m:t>𝑞</m:t>
                          </m:r>
                          <m:r>
                            <a:rPr lang="de-DE" i="1">
                              <a:latin typeface="Cambria Math" panose="02040503050406030204" pitchFamily="18" charset="0"/>
                            </a:rPr>
                            <m:t>=</m:t>
                          </m:r>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lim>
                          </m:limLow>
                        </m:fName>
                        <m:e>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𝑓</m:t>
                              </m:r>
                              <m:r>
                                <a:rPr lang="de-DE" b="0" i="1" smtClean="0">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𝑔</m:t>
                              </m:r>
                              <m:r>
                                <a:rPr lang="de-DE" b="0" i="1" smtClean="0">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e>
                      </m:func>
                    </m:oMath>
                  </m:oMathPara>
                </a14:m>
                <a:endParaRPr lang="de-DE" dirty="0"/>
              </a:p>
            </p:txBody>
          </p:sp>
        </mc:Choice>
        <mc:Fallback>
          <p:sp>
            <p:nvSpPr>
              <p:cNvPr id="3" name="Inhaltsplatzhalter 2">
                <a:extLst>
                  <a:ext uri="{FF2B5EF4-FFF2-40B4-BE49-F238E27FC236}">
                    <a16:creationId xmlns:a16="http://schemas.microsoft.com/office/drawing/2014/main" id="{F9CE3E71-4EA4-44D4-BF23-FB094F26DDEF}"/>
                  </a:ext>
                </a:extLst>
              </p:cNvPr>
              <p:cNvSpPr>
                <a:spLocks noGrp="1" noRot="1" noChangeAspect="1" noMove="1" noResize="1" noEditPoints="1" noAdjustHandles="1" noChangeArrowheads="1" noChangeShapeType="1" noTextEdit="1"/>
              </p:cNvSpPr>
              <p:nvPr>
                <p:ph idx="1"/>
              </p:nvPr>
            </p:nvSpPr>
            <p:spPr>
              <a:xfrm>
                <a:off x="1574276" y="2052116"/>
                <a:ext cx="8995863" cy="3997828"/>
              </a:xfrm>
              <a:blipFill>
                <a:blip r:embed="rId3"/>
                <a:stretch>
                  <a:fillRect l="-678"/>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D80E3E72-5A30-4979-BDA6-FA39A899D17A}"/>
                  </a:ext>
                </a:extLst>
              </p:cNvPr>
              <p:cNvSpPr/>
              <p:nvPr/>
            </p:nvSpPr>
            <p:spPr>
              <a:xfrm>
                <a:off x="4636919" y="1706647"/>
                <a:ext cx="2918162" cy="860620"/>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rPr>
                          </m:ctrlPr>
                        </m:funcPr>
                        <m:fName>
                          <m:r>
                            <a:rPr lang="de-DE" sz="2400" b="0" i="1" smtClean="0">
                              <a:latin typeface="Cambria Math" panose="02040503050406030204" pitchFamily="18" charset="0"/>
                            </a:rPr>
                            <m:t>𝑞</m:t>
                          </m:r>
                          <m:r>
                            <a:rPr lang="de-DE" sz="2400" i="1">
                              <a:latin typeface="Cambria Math" panose="02040503050406030204" pitchFamily="18" charset="0"/>
                            </a:rPr>
                            <m:t>=</m:t>
                          </m:r>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rPr>
                                <m:t>𝑓</m:t>
                              </m:r>
                              <m:r>
                                <a:rPr lang="de-DE" sz="2400" b="0" i="1" smtClean="0">
                                  <a:latin typeface="Cambria Math" panose="02040503050406030204" pitchFamily="18" charset="0"/>
                                </a:rPr>
                                <m:t>(</m:t>
                              </m:r>
                              <m:r>
                                <a:rPr lang="de-DE" sz="2400" b="0" i="1" smtClean="0">
                                  <a:latin typeface="Cambria Math" panose="02040503050406030204" pitchFamily="18" charset="0"/>
                                </a:rPr>
                                <m:t>𝑥</m:t>
                              </m:r>
                              <m:r>
                                <a:rPr lang="de-DE" sz="2400" b="0" i="1" smtClean="0">
                                  <a:latin typeface="Cambria Math" panose="02040503050406030204" pitchFamily="18" charset="0"/>
                                </a:rPr>
                                <m:t>)</m:t>
                              </m:r>
                            </m:num>
                            <m:den>
                              <m:r>
                                <a:rPr lang="de-DE" sz="2400" b="0" i="1" smtClean="0">
                                  <a:latin typeface="Cambria Math" panose="02040503050406030204" pitchFamily="18" charset="0"/>
                                </a:rPr>
                                <m:t>𝑔</m:t>
                              </m:r>
                              <m:r>
                                <a:rPr lang="de-DE" sz="2400" b="0" i="1" smtClean="0">
                                  <a:latin typeface="Cambria Math" panose="02040503050406030204" pitchFamily="18" charset="0"/>
                                </a:rPr>
                                <m:t>(</m:t>
                              </m:r>
                              <m:r>
                                <a:rPr lang="de-DE" sz="2400" b="0" i="1" smtClean="0">
                                  <a:latin typeface="Cambria Math" panose="02040503050406030204" pitchFamily="18" charset="0"/>
                                </a:rPr>
                                <m:t>𝑥</m:t>
                              </m:r>
                              <m:r>
                                <a:rPr lang="de-DE" sz="2400" b="0" i="1" smtClean="0">
                                  <a:latin typeface="Cambria Math" panose="02040503050406030204" pitchFamily="18" charset="0"/>
                                </a:rPr>
                                <m:t>)</m:t>
                              </m:r>
                            </m:den>
                          </m:f>
                        </m:e>
                      </m:func>
                    </m:oMath>
                  </m:oMathPara>
                </a14:m>
                <a:endParaRPr lang="de-DE" dirty="0"/>
              </a:p>
            </p:txBody>
          </p:sp>
        </mc:Choice>
        <mc:Fallback>
          <p:sp>
            <p:nvSpPr>
              <p:cNvPr id="4" name="Rechteck 3">
                <a:extLst>
                  <a:ext uri="{FF2B5EF4-FFF2-40B4-BE49-F238E27FC236}">
                    <a16:creationId xmlns:a16="http://schemas.microsoft.com/office/drawing/2014/main" id="{D80E3E72-5A30-4979-BDA6-FA39A899D17A}"/>
                  </a:ext>
                </a:extLst>
              </p:cNvPr>
              <p:cNvSpPr>
                <a:spLocks noRot="1" noChangeAspect="1" noMove="1" noResize="1" noEditPoints="1" noAdjustHandles="1" noChangeArrowheads="1" noChangeShapeType="1" noTextEdit="1"/>
              </p:cNvSpPr>
              <p:nvPr/>
            </p:nvSpPr>
            <p:spPr>
              <a:xfrm>
                <a:off x="4636919" y="1706647"/>
                <a:ext cx="2918162" cy="86062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5" name="Rechteck 4">
                <a:extLst>
                  <a:ext uri="{FF2B5EF4-FFF2-40B4-BE49-F238E27FC236}">
                    <a16:creationId xmlns:a16="http://schemas.microsoft.com/office/drawing/2014/main" id="{0B417595-B306-45C9-8248-330D2C3E8BE3}"/>
                  </a:ext>
                </a:extLst>
              </p:cNvPr>
              <p:cNvSpPr/>
              <p:nvPr/>
            </p:nvSpPr>
            <p:spPr>
              <a:xfrm>
                <a:off x="1574276" y="5596999"/>
                <a:ext cx="4969630" cy="460575"/>
              </a:xfrm>
              <a:prstGeom prst="rect">
                <a:avLst/>
              </a:prstGeom>
            </p:spPr>
            <p:txBody>
              <a:bodyPr wrap="none">
                <a:spAutoFit/>
              </a:bodyPr>
              <a:lstStyle/>
              <a:p>
                <a:r>
                  <a:rPr lang="de-DE" dirty="0">
                    <a:solidFill>
                      <a:srgbClr val="00B050"/>
                    </a:solidFill>
                  </a:rPr>
                  <a:t>OK, überzeugt… De </a:t>
                </a:r>
                <a:r>
                  <a:rPr lang="de-DE" dirty="0" err="1">
                    <a:solidFill>
                      <a:srgbClr val="00B050"/>
                    </a:solidFill>
                  </a:rPr>
                  <a:t>L‘Hospital</a:t>
                </a:r>
                <a:r>
                  <a:rPr lang="de-DE" dirty="0">
                    <a:solidFill>
                      <a:srgbClr val="00B050"/>
                    </a:solidFill>
                  </a:rPr>
                  <a:t> geht auch für </a:t>
                </a:r>
                <a14:m>
                  <m:oMath xmlns:m="http://schemas.openxmlformats.org/officeDocument/2006/math">
                    <m:f>
                      <m:fPr>
                        <m:ctrlPr>
                          <a:rPr lang="de-DE" i="1" smtClean="0">
                            <a:solidFill>
                              <a:srgbClr val="00B050"/>
                            </a:solidFill>
                            <a:latin typeface="Cambria Math" panose="02040503050406030204" pitchFamily="18" charset="0"/>
                          </a:rPr>
                        </m:ctrlPr>
                      </m:fPr>
                      <m:num>
                        <m:r>
                          <a:rPr lang="de-DE" i="1">
                            <a:solidFill>
                              <a:srgbClr val="00B050"/>
                            </a:solidFill>
                            <a:latin typeface="Cambria Math" panose="02040503050406030204" pitchFamily="18" charset="0"/>
                            <a:ea typeface="Cambria Math" panose="02040503050406030204" pitchFamily="18" charset="0"/>
                          </a:rPr>
                          <m:t>∞</m:t>
                        </m:r>
                      </m:num>
                      <m:den>
                        <m:r>
                          <a:rPr lang="de-DE" i="1">
                            <a:solidFill>
                              <a:srgbClr val="00B050"/>
                            </a:solidFill>
                            <a:latin typeface="Cambria Math" panose="02040503050406030204" pitchFamily="18" charset="0"/>
                            <a:ea typeface="Cambria Math" panose="02040503050406030204" pitchFamily="18" charset="0"/>
                          </a:rPr>
                          <m:t>∞</m:t>
                        </m:r>
                      </m:den>
                    </m:f>
                  </m:oMath>
                </a14:m>
                <a:endParaRPr lang="de-DE" dirty="0">
                  <a:solidFill>
                    <a:srgbClr val="00B050"/>
                  </a:solidFill>
                </a:endParaRPr>
              </a:p>
            </p:txBody>
          </p:sp>
        </mc:Choice>
        <mc:Fallback>
          <p:sp>
            <p:nvSpPr>
              <p:cNvPr id="5" name="Rechteck 4">
                <a:extLst>
                  <a:ext uri="{FF2B5EF4-FFF2-40B4-BE49-F238E27FC236}">
                    <a16:creationId xmlns:a16="http://schemas.microsoft.com/office/drawing/2014/main" id="{0B417595-B306-45C9-8248-330D2C3E8BE3}"/>
                  </a:ext>
                </a:extLst>
              </p:cNvPr>
              <p:cNvSpPr>
                <a:spLocks noRot="1" noChangeAspect="1" noMove="1" noResize="1" noEditPoints="1" noAdjustHandles="1" noChangeArrowheads="1" noChangeShapeType="1" noTextEdit="1"/>
              </p:cNvSpPr>
              <p:nvPr/>
            </p:nvSpPr>
            <p:spPr>
              <a:xfrm>
                <a:off x="1574276" y="5596999"/>
                <a:ext cx="4969630" cy="460575"/>
              </a:xfrm>
              <a:prstGeom prst="rect">
                <a:avLst/>
              </a:prstGeom>
              <a:blipFill>
                <a:blip r:embed="rId5"/>
                <a:stretch>
                  <a:fillRect l="-982" b="-6579"/>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6" name="Rechteck 5">
                <a:extLst>
                  <a:ext uri="{FF2B5EF4-FFF2-40B4-BE49-F238E27FC236}">
                    <a16:creationId xmlns:a16="http://schemas.microsoft.com/office/drawing/2014/main" id="{BDD3A87B-3FC7-4D48-9348-399341C139D3}"/>
                  </a:ext>
                </a:extLst>
              </p:cNvPr>
              <p:cNvSpPr/>
              <p:nvPr/>
            </p:nvSpPr>
            <p:spPr>
              <a:xfrm>
                <a:off x="7695414" y="5411370"/>
                <a:ext cx="3480585" cy="1234569"/>
              </a:xfrm>
              <a:prstGeom prst="rect">
                <a:avLst/>
              </a:prstGeom>
            </p:spPr>
            <p:txBody>
              <a:bodyPr wrap="square">
                <a:spAutoFit/>
              </a:bodyPr>
              <a:lstStyle/>
              <a:p>
                <a:r>
                  <a:rPr lang="de-DE" sz="1400" dirty="0"/>
                  <a:t>Hier müsste man eigentlich </a:t>
                </a:r>
                <a:r>
                  <a:rPr lang="de-DE" sz="1400" u="sng" dirty="0">
                    <a:solidFill>
                      <a:schemeClr val="accent1"/>
                    </a:solidFill>
                  </a:rPr>
                  <a:t>korrekterweise zunächst zeigen</a:t>
                </a:r>
                <a:r>
                  <a:rPr lang="de-DE" sz="1400" dirty="0"/>
                  <a:t>, dass der Grenzwert für den untersuchten Ausdruck z.B. für </a:t>
                </a:r>
                <a14:m>
                  <m:oMath xmlns:m="http://schemas.openxmlformats.org/officeDocument/2006/math">
                    <m:func>
                      <m:funcPr>
                        <m:ctrlPr>
                          <a:rPr lang="de-DE" sz="1400" i="1">
                            <a:latin typeface="Cambria Math" panose="02040503050406030204" pitchFamily="18" charset="0"/>
                          </a:rPr>
                        </m:ctrlPr>
                      </m:funcPr>
                      <m:fName>
                        <m:limLow>
                          <m:limLowPr>
                            <m:ctrlPr>
                              <a:rPr lang="de-DE" sz="1400" i="1">
                                <a:latin typeface="Cambria Math" panose="02040503050406030204" pitchFamily="18" charset="0"/>
                              </a:rPr>
                            </m:ctrlPr>
                          </m:limLowPr>
                          <m:e>
                            <m:r>
                              <m:rPr>
                                <m:sty m:val="p"/>
                              </m:rPr>
                              <a:rPr lang="de-DE" sz="1400">
                                <a:latin typeface="Cambria Math" panose="02040503050406030204" pitchFamily="18" charset="0"/>
                              </a:rPr>
                              <m:t>lim</m:t>
                            </m:r>
                          </m:e>
                          <m:lim>
                            <m:r>
                              <a:rPr lang="de-DE" sz="1400" i="1">
                                <a:latin typeface="Cambria Math" panose="02040503050406030204" pitchFamily="18" charset="0"/>
                              </a:rPr>
                              <m:t>𝑥</m:t>
                            </m:r>
                            <m:r>
                              <a:rPr lang="de-DE" sz="1400" i="1">
                                <a:latin typeface="Cambria Math" panose="02040503050406030204" pitchFamily="18" charset="0"/>
                                <a:ea typeface="Cambria Math" panose="02040503050406030204" pitchFamily="18" charset="0"/>
                              </a:rPr>
                              <m:t>→∞</m:t>
                            </m:r>
                          </m:lim>
                        </m:limLow>
                      </m:fName>
                      <m:e>
                        <m:sSup>
                          <m:sSupPr>
                            <m:ctrlPr>
                              <a:rPr lang="de-DE" sz="1400" i="1">
                                <a:latin typeface="Cambria Math" panose="02040503050406030204" pitchFamily="18" charset="0"/>
                              </a:rPr>
                            </m:ctrlPr>
                          </m:sSupPr>
                          <m:e>
                            <m:r>
                              <a:rPr lang="de-DE" sz="1400" i="1">
                                <a:latin typeface="Cambria Math" panose="02040503050406030204" pitchFamily="18" charset="0"/>
                              </a:rPr>
                              <m:t>𝑥</m:t>
                            </m:r>
                          </m:e>
                          <m:sup>
                            <m:r>
                              <a:rPr lang="de-DE" sz="1400" i="1">
                                <a:latin typeface="Cambria Math" panose="02040503050406030204" pitchFamily="18" charset="0"/>
                              </a:rPr>
                              <m:t>𝑛</m:t>
                            </m:r>
                          </m:sup>
                        </m:sSup>
                        <m:sSup>
                          <m:sSupPr>
                            <m:ctrlPr>
                              <a:rPr lang="de-DE" sz="1400" i="1">
                                <a:latin typeface="Cambria Math" panose="02040503050406030204" pitchFamily="18" charset="0"/>
                              </a:rPr>
                            </m:ctrlPr>
                          </m:sSupPr>
                          <m:e>
                            <m:r>
                              <a:rPr lang="de-DE" sz="1400" i="1">
                                <a:latin typeface="Cambria Math" panose="02040503050406030204" pitchFamily="18" charset="0"/>
                              </a:rPr>
                              <m:t>𝑒</m:t>
                            </m:r>
                          </m:e>
                          <m:sup>
                            <m:r>
                              <a:rPr lang="de-DE" sz="1400" i="1">
                                <a:latin typeface="Cambria Math" panose="02040503050406030204" pitchFamily="18" charset="0"/>
                              </a:rPr>
                              <m:t>−</m:t>
                            </m:r>
                            <m:r>
                              <a:rPr lang="de-DE" sz="1400" i="1">
                                <a:latin typeface="Cambria Math" panose="02040503050406030204" pitchFamily="18" charset="0"/>
                              </a:rPr>
                              <m:t>𝑥</m:t>
                            </m:r>
                          </m:sup>
                        </m:sSup>
                      </m:e>
                    </m:func>
                  </m:oMath>
                </a14:m>
                <a:r>
                  <a:rPr lang="de-DE" sz="1400" dirty="0"/>
                  <a:t> existiert und danach kann man ihn ausrechnen.  </a:t>
                </a:r>
              </a:p>
            </p:txBody>
          </p:sp>
        </mc:Choice>
        <mc:Fallback>
          <p:sp>
            <p:nvSpPr>
              <p:cNvPr id="6" name="Rechteck 5">
                <a:extLst>
                  <a:ext uri="{FF2B5EF4-FFF2-40B4-BE49-F238E27FC236}">
                    <a16:creationId xmlns:a16="http://schemas.microsoft.com/office/drawing/2014/main" id="{BDD3A87B-3FC7-4D48-9348-399341C139D3}"/>
                  </a:ext>
                </a:extLst>
              </p:cNvPr>
              <p:cNvSpPr>
                <a:spLocks noRot="1" noChangeAspect="1" noMove="1" noResize="1" noEditPoints="1" noAdjustHandles="1" noChangeArrowheads="1" noChangeShapeType="1" noTextEdit="1"/>
              </p:cNvSpPr>
              <p:nvPr/>
            </p:nvSpPr>
            <p:spPr>
              <a:xfrm>
                <a:off x="7695414" y="5411370"/>
                <a:ext cx="3480585" cy="1234569"/>
              </a:xfrm>
              <a:prstGeom prst="rect">
                <a:avLst/>
              </a:prstGeom>
              <a:blipFill>
                <a:blip r:embed="rId6"/>
                <a:stretch>
                  <a:fillRect l="-525" t="-990" r="-1051" b="-4455"/>
                </a:stretch>
              </a:blipFill>
            </p:spPr>
            <p:txBody>
              <a:bodyPr/>
              <a:lstStyle/>
              <a:p>
                <a:r>
                  <a:rPr lang="de-DE">
                    <a:noFill/>
                  </a:rPr>
                  <a:t> </a:t>
                </a:r>
              </a:p>
            </p:txBody>
          </p:sp>
        </mc:Fallback>
      </mc:AlternateContent>
      <p:sp>
        <p:nvSpPr>
          <p:cNvPr id="7" name="Textfeld 6">
            <a:extLst>
              <a:ext uri="{FF2B5EF4-FFF2-40B4-BE49-F238E27FC236}">
                <a16:creationId xmlns:a16="http://schemas.microsoft.com/office/drawing/2014/main" id="{90B9FF3A-ABFA-4DB7-AF54-E3678340172E}"/>
              </a:ext>
            </a:extLst>
          </p:cNvPr>
          <p:cNvSpPr txBox="1"/>
          <p:nvPr/>
        </p:nvSpPr>
        <p:spPr>
          <a:xfrm rot="16200000">
            <a:off x="-865628" y="3236186"/>
            <a:ext cx="2787943" cy="646331"/>
          </a:xfrm>
          <a:prstGeom prst="rect">
            <a:avLst/>
          </a:prstGeom>
          <a:noFill/>
        </p:spPr>
        <p:txBody>
          <a:bodyPr wrap="none" rtlCol="0">
            <a:spAutoFit/>
          </a:bodyPr>
          <a:lstStyle/>
          <a:p>
            <a:r>
              <a:rPr lang="de-DE" dirty="0">
                <a:solidFill>
                  <a:srgbClr val="00B050"/>
                </a:solidFill>
              </a:rPr>
              <a:t>Überzeugungsarbeit oder</a:t>
            </a:r>
          </a:p>
          <a:p>
            <a:r>
              <a:rPr lang="de-DE" dirty="0">
                <a:solidFill>
                  <a:srgbClr val="00B050"/>
                </a:solidFill>
              </a:rPr>
              <a:t> Weiterblättern….</a:t>
            </a:r>
          </a:p>
        </p:txBody>
      </p:sp>
      <mc:AlternateContent xmlns:mc="http://schemas.openxmlformats.org/markup-compatibility/2006">
        <mc:Choice xmlns:a14="http://schemas.microsoft.com/office/drawing/2010/main" Requires="a14">
          <p:sp>
            <p:nvSpPr>
              <p:cNvPr id="8" name="Textfeld 7">
                <a:extLst>
                  <a:ext uri="{FF2B5EF4-FFF2-40B4-BE49-F238E27FC236}">
                    <a16:creationId xmlns:a16="http://schemas.microsoft.com/office/drawing/2014/main" id="{E7EDF034-3568-4A48-B64D-463C552F661A}"/>
                  </a:ext>
                </a:extLst>
              </p:cNvPr>
              <p:cNvSpPr txBox="1"/>
              <p:nvPr/>
            </p:nvSpPr>
            <p:spPr>
              <a:xfrm>
                <a:off x="1500565" y="2650683"/>
                <a:ext cx="9311979" cy="1754326"/>
              </a:xfrm>
              <a:prstGeom prst="rect">
                <a:avLst/>
              </a:prstGeom>
              <a:solidFill>
                <a:schemeClr val="accent1"/>
              </a:solidFill>
            </p:spPr>
            <p:txBody>
              <a:bodyPr wrap="square" rtlCol="0">
                <a:spAutoFit/>
              </a:bodyPr>
              <a:lstStyle/>
              <a:p>
                <a:r>
                  <a:rPr lang="de-DE" dirty="0"/>
                  <a:t>Dass dieser Ausdruck einen Grenzwert haben muss, zeigt man so: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kann nicht kleiner werden als Null. Ist also nach unten beschränkt. Wenn man dann noch die Ableitung von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ausrechnet, sieht man, dass diese ab </a:t>
                </a:r>
                <a14:m>
                  <m:oMath xmlns:m="http://schemas.openxmlformats.org/officeDocument/2006/math">
                    <m:r>
                      <a:rPr lang="de-DE" i="1" dirty="0" smtClean="0">
                        <a:latin typeface="Cambria Math" panose="02040503050406030204" pitchFamily="18" charset="0"/>
                      </a:rPr>
                      <m:t>𝑥</m:t>
                    </m:r>
                    <m:r>
                      <a:rPr lang="de-DE" i="1" dirty="0" smtClean="0">
                        <a:latin typeface="Cambria Math" panose="02040503050406030204" pitchFamily="18" charset="0"/>
                      </a:rPr>
                      <m:t>=</m:t>
                    </m:r>
                    <m:r>
                      <a:rPr lang="de-DE" i="1" dirty="0" smtClean="0">
                        <a:latin typeface="Cambria Math" panose="02040503050406030204" pitchFamily="18" charset="0"/>
                      </a:rPr>
                      <m:t>𝑛</m:t>
                    </m:r>
                  </m:oMath>
                </a14:m>
                <a:r>
                  <a:rPr lang="de-DE" dirty="0"/>
                  <a:t> immer kleiner als 0 ist…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ist dann ab dort eine monoton fallende Funktion, die nach unten beschränkt ist… das sichert die Existenz eines Grenzwertes…  Sie sind offensichtlich schwer zu überzeugen!                                                                                                                      </a:t>
                </a:r>
                <a:r>
                  <a:rPr lang="de-DE" u="sng" dirty="0"/>
                  <a:t>X</a:t>
                </a:r>
              </a:p>
            </p:txBody>
          </p:sp>
        </mc:Choice>
        <mc:Fallback>
          <p:sp>
            <p:nvSpPr>
              <p:cNvPr id="8" name="Textfeld 7">
                <a:extLst>
                  <a:ext uri="{FF2B5EF4-FFF2-40B4-BE49-F238E27FC236}">
                    <a16:creationId xmlns:a16="http://schemas.microsoft.com/office/drawing/2014/main" id="{E7EDF034-3568-4A48-B64D-463C552F661A}"/>
                  </a:ext>
                </a:extLst>
              </p:cNvPr>
              <p:cNvSpPr txBox="1">
                <a:spLocks noRot="1" noChangeAspect="1" noMove="1" noResize="1" noEditPoints="1" noAdjustHandles="1" noChangeArrowheads="1" noChangeShapeType="1" noTextEdit="1"/>
              </p:cNvSpPr>
              <p:nvPr/>
            </p:nvSpPr>
            <p:spPr>
              <a:xfrm>
                <a:off x="1500565" y="2650683"/>
                <a:ext cx="9311979" cy="1754326"/>
              </a:xfrm>
              <a:prstGeom prst="rect">
                <a:avLst/>
              </a:prstGeom>
              <a:blipFill>
                <a:blip r:embed="rId7"/>
                <a:stretch>
                  <a:fillRect l="-524" t="-2083" r="-262" b="-4514"/>
                </a:stretch>
              </a:blipFill>
            </p:spPr>
            <p:txBody>
              <a:bodyPr/>
              <a:lstStyle/>
              <a:p>
                <a:r>
                  <a:rPr lang="de-DE">
                    <a:noFill/>
                  </a:rPr>
                  <a:t> </a:t>
                </a:r>
              </a:p>
            </p:txBody>
          </p:sp>
        </mc:Fallback>
      </mc:AlternateContent>
    </p:spTree>
    <p:extLst>
      <p:ext uri="{BB962C8B-B14F-4D97-AF65-F5344CB8AC3E}">
        <p14:creationId xmlns:p14="http://schemas.microsoft.com/office/powerpoint/2010/main" val="256579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C0C36-8CD8-4F12-BD4E-1DECA9F3F4FC}"/>
              </a:ext>
            </a:extLst>
          </p:cNvPr>
          <p:cNvSpPr>
            <a:spLocks noGrp="1"/>
          </p:cNvSpPr>
          <p:nvPr>
            <p:ph type="title"/>
          </p:nvPr>
        </p:nvSpPr>
        <p:spPr/>
        <p:txBody>
          <a:bodyPr/>
          <a:lstStyle/>
          <a:p>
            <a:r>
              <a:rPr lang="de-DE" dirty="0"/>
              <a:t>Grenzwert ausrechnen</a:t>
            </a:r>
          </a:p>
        </p:txBody>
      </p:sp>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D80E3E72-5A30-4979-BDA6-FA39A899D17A}"/>
                  </a:ext>
                </a:extLst>
              </p:cNvPr>
              <p:cNvSpPr/>
              <p:nvPr/>
            </p:nvSpPr>
            <p:spPr>
              <a:xfrm>
                <a:off x="2177592" y="1995555"/>
                <a:ext cx="8041064" cy="832728"/>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de-DE" sz="2400" i="1" smtClean="0">
                              <a:latin typeface="Cambria Math" panose="02040503050406030204" pitchFamily="18" charset="0"/>
                            </a:rPr>
                          </m:ctrlPr>
                        </m:funcPr>
                        <m:fName>
                          <m:func>
                            <m:funcPr>
                              <m:ctrlPr>
                                <a:rPr lang="de-DE" sz="2400" i="1">
                                  <a:latin typeface="Cambria Math" panose="02040503050406030204" pitchFamily="18" charset="0"/>
                                </a:rPr>
                              </m:ctrlPr>
                            </m:funcPr>
                            <m:fName>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m:t>
                                  </m:r>
                                  <m:r>
                                    <a:rPr lang="de-DE" sz="2400" i="1">
                                      <a:latin typeface="Cambria Math" panose="02040503050406030204" pitchFamily="18" charset="0"/>
                                    </a:rPr>
                                    <m:t>𝑥</m:t>
                                  </m:r>
                                </m:sup>
                              </m:sSup>
                            </m:e>
                          </m:func>
                          <m:r>
                            <a:rPr lang="de-DE" sz="2400" i="1">
                              <a:latin typeface="Cambria Math" panose="02040503050406030204" pitchFamily="18" charset="0"/>
                            </a:rPr>
                            <m:t>=</m:t>
                          </m:r>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sup>
                              </m:sSup>
                            </m:num>
                            <m:den>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𝑥</m:t>
                                  </m:r>
                                </m:sup>
                              </m:sSup>
                            </m:den>
                          </m:f>
                        </m:e>
                      </m:func>
                      <m:r>
                        <a:rPr lang="de-DE" sz="2400" b="0" i="1" smtClean="0">
                          <a:latin typeface="Cambria Math" panose="02040503050406030204" pitchFamily="18" charset="0"/>
                        </a:rPr>
                        <m:t>=</m:t>
                      </m:r>
                      <m:func>
                        <m:funcPr>
                          <m:ctrlPr>
                            <a:rPr lang="de-DE" sz="2400" b="0" i="1" smtClean="0">
                              <a:latin typeface="Cambria Math" panose="02040503050406030204" pitchFamily="18" charset="0"/>
                            </a:rPr>
                          </m:ctrlPr>
                        </m:funcPr>
                        <m:fName>
                          <m:limLow>
                            <m:limLowPr>
                              <m:ctrlPr>
                                <a:rPr lang="de-DE" sz="2400" b="0" i="1" smtClean="0">
                                  <a:latin typeface="Cambria Math" panose="02040503050406030204" pitchFamily="18" charset="0"/>
                                </a:rPr>
                              </m:ctrlPr>
                            </m:limLowPr>
                            <m:e>
                              <m:r>
                                <m:rPr>
                                  <m:sty m:val="p"/>
                                </m:rPr>
                                <a:rPr lang="de-DE" sz="2400" b="0" i="0" smtClean="0">
                                  <a:latin typeface="Cambria Math" panose="02040503050406030204" pitchFamily="18" charset="0"/>
                                </a:rPr>
                                <m:t>lim</m:t>
                              </m:r>
                            </m:e>
                            <m:lim>
                              <m:r>
                                <a:rPr lang="de-DE" sz="2400" b="0" i="1" smtClean="0">
                                  <a:latin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𝑛</m:t>
                              </m:r>
                              <m:r>
                                <a:rPr lang="de-DE" sz="2400" b="0" i="1" smtClean="0">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rPr>
                                  </m:ctrlPr>
                                </m:sSupPr>
                                <m:e>
                                  <m:r>
                                    <a:rPr lang="de-DE" sz="2400" i="1">
                                      <a:latin typeface="Cambria Math" panose="02040503050406030204" pitchFamily="18" charset="0"/>
                                    </a:rPr>
                                    <m:t>𝑥</m:t>
                                  </m:r>
                                </m:e>
                                <m:sup>
                                  <m:r>
                                    <a:rPr lang="de-DE" sz="2400" i="1">
                                      <a:latin typeface="Cambria Math" panose="02040503050406030204" pitchFamily="18" charset="0"/>
                                    </a:rPr>
                                    <m:t>𝑛</m:t>
                                  </m:r>
                                  <m:r>
                                    <a:rPr lang="de-DE" sz="2400" b="0" i="1" smtClean="0">
                                      <a:latin typeface="Cambria Math" panose="02040503050406030204" pitchFamily="18" charset="0"/>
                                    </a:rPr>
                                    <m:t>−1</m:t>
                                  </m:r>
                                </m:sup>
                              </m:sSup>
                            </m:num>
                            <m:den>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𝑥</m:t>
                                  </m:r>
                                </m:sup>
                              </m:sSup>
                            </m:den>
                          </m:f>
                        </m:e>
                      </m:func>
                      <m:r>
                        <a:rPr lang="de-DE" sz="2400" b="0" i="1" smtClean="0">
                          <a:latin typeface="Cambria Math" panose="02040503050406030204" pitchFamily="18" charset="0"/>
                        </a:rPr>
                        <m:t>=…=</m:t>
                      </m:r>
                      <m:func>
                        <m:funcPr>
                          <m:ctrlPr>
                            <a:rPr lang="de-DE" sz="2400" i="1">
                              <a:latin typeface="Cambria Math" panose="02040503050406030204" pitchFamily="18" charset="0"/>
                            </a:rPr>
                          </m:ctrlPr>
                        </m:funcPr>
                        <m:fName>
                          <m:limLow>
                            <m:limLowPr>
                              <m:ctrlPr>
                                <a:rPr lang="de-DE" sz="2400" i="1">
                                  <a:latin typeface="Cambria Math" panose="02040503050406030204" pitchFamily="18" charset="0"/>
                                </a:rPr>
                              </m:ctrlPr>
                            </m:limLowPr>
                            <m:e>
                              <m:r>
                                <m:rPr>
                                  <m:sty m:val="p"/>
                                </m:rPr>
                                <a:rPr lang="de-DE" sz="2400">
                                  <a:latin typeface="Cambria Math" panose="02040503050406030204" pitchFamily="18" charset="0"/>
                                </a:rPr>
                                <m:t>lim</m:t>
                              </m:r>
                            </m:e>
                            <m:lim>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lim>
                          </m:limLow>
                        </m:fName>
                        <m:e>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𝑛</m:t>
                              </m:r>
                              <m:r>
                                <a:rPr lang="de-DE" sz="2400" b="0" i="1" smtClean="0">
                                  <a:latin typeface="Cambria Math" panose="02040503050406030204" pitchFamily="18" charset="0"/>
                                </a:rPr>
                                <m:t>!</m:t>
                              </m:r>
                            </m:num>
                            <m:den>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𝑥</m:t>
                                  </m:r>
                                </m:sup>
                              </m:sSup>
                            </m:den>
                          </m:f>
                        </m:e>
                      </m:func>
                      <m:r>
                        <a:rPr lang="de-DE" sz="2400" b="0" i="1" smtClean="0">
                          <a:latin typeface="Cambria Math" panose="02040503050406030204" pitchFamily="18" charset="0"/>
                        </a:rPr>
                        <m:t>=0</m:t>
                      </m:r>
                    </m:oMath>
                  </m:oMathPara>
                </a14:m>
                <a:endParaRPr lang="de-DE" dirty="0"/>
              </a:p>
            </p:txBody>
          </p:sp>
        </mc:Choice>
        <mc:Fallback>
          <p:sp>
            <p:nvSpPr>
              <p:cNvPr id="4" name="Rechteck 3">
                <a:extLst>
                  <a:ext uri="{FF2B5EF4-FFF2-40B4-BE49-F238E27FC236}">
                    <a16:creationId xmlns:a16="http://schemas.microsoft.com/office/drawing/2014/main" id="{D80E3E72-5A30-4979-BDA6-FA39A899D17A}"/>
                  </a:ext>
                </a:extLst>
              </p:cNvPr>
              <p:cNvSpPr>
                <a:spLocks noRot="1" noChangeAspect="1" noMove="1" noResize="1" noEditPoints="1" noAdjustHandles="1" noChangeArrowheads="1" noChangeShapeType="1" noTextEdit="1"/>
              </p:cNvSpPr>
              <p:nvPr/>
            </p:nvSpPr>
            <p:spPr>
              <a:xfrm>
                <a:off x="2177592" y="1995555"/>
                <a:ext cx="8041064" cy="832728"/>
              </a:xfrm>
              <a:prstGeom prst="rect">
                <a:avLst/>
              </a:prstGeom>
              <a:blipFill>
                <a:blip r:embed="rId2"/>
                <a:stretch>
                  <a:fillRect/>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BE813BD0-A2BE-4EF3-8512-664E4A4B4F00}"/>
              </a:ext>
            </a:extLst>
          </p:cNvPr>
          <p:cNvCxnSpPr>
            <a:cxnSpLocks/>
          </p:cNvCxnSpPr>
          <p:nvPr/>
        </p:nvCxnSpPr>
        <p:spPr>
          <a:xfrm flipV="1">
            <a:off x="3553900" y="2828283"/>
            <a:ext cx="1131222" cy="480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75956AB-E4F1-4252-AD8F-3AFB9AFA9F52}"/>
              </a:ext>
            </a:extLst>
          </p:cNvPr>
          <p:cNvSpPr txBox="1"/>
          <p:nvPr/>
        </p:nvSpPr>
        <p:spPr>
          <a:xfrm>
            <a:off x="2618387" y="3308807"/>
            <a:ext cx="1685077" cy="923330"/>
          </a:xfrm>
          <a:prstGeom prst="rect">
            <a:avLst/>
          </a:prstGeom>
          <a:noFill/>
        </p:spPr>
        <p:txBody>
          <a:bodyPr wrap="none" rtlCol="0">
            <a:spAutoFit/>
          </a:bodyPr>
          <a:lstStyle/>
          <a:p>
            <a:r>
              <a:rPr lang="de-DE" dirty="0">
                <a:solidFill>
                  <a:srgbClr val="00B050"/>
                </a:solidFill>
              </a:rPr>
              <a:t>Überzeugt:</a:t>
            </a:r>
          </a:p>
          <a:p>
            <a:r>
              <a:rPr lang="de-DE" dirty="0">
                <a:solidFill>
                  <a:srgbClr val="00B050"/>
                </a:solidFill>
              </a:rPr>
              <a:t>De </a:t>
            </a:r>
            <a:r>
              <a:rPr lang="de-DE" dirty="0" err="1">
                <a:solidFill>
                  <a:srgbClr val="00B050"/>
                </a:solidFill>
              </a:rPr>
              <a:t>L‘Hospital</a:t>
            </a:r>
            <a:endParaRPr lang="de-DE" dirty="0">
              <a:solidFill>
                <a:srgbClr val="00B050"/>
              </a:solidFill>
            </a:endParaRPr>
          </a:p>
          <a:p>
            <a:r>
              <a:rPr lang="de-DE" dirty="0">
                <a:solidFill>
                  <a:srgbClr val="00B050"/>
                </a:solidFill>
              </a:rPr>
              <a:t>ist anwendbar!</a:t>
            </a:r>
          </a:p>
        </p:txBody>
      </p:sp>
      <p:cxnSp>
        <p:nvCxnSpPr>
          <p:cNvPr id="9" name="Gerade Verbindung mit Pfeil 8">
            <a:extLst>
              <a:ext uri="{FF2B5EF4-FFF2-40B4-BE49-F238E27FC236}">
                <a16:creationId xmlns:a16="http://schemas.microsoft.com/office/drawing/2014/main" id="{7CF47B7D-B19E-416A-936B-F6491ED38C2D}"/>
              </a:ext>
            </a:extLst>
          </p:cNvPr>
          <p:cNvCxnSpPr>
            <a:cxnSpLocks/>
            <a:stCxn id="10" idx="0"/>
          </p:cNvCxnSpPr>
          <p:nvPr/>
        </p:nvCxnSpPr>
        <p:spPr>
          <a:xfrm flipV="1">
            <a:off x="6125612" y="2828283"/>
            <a:ext cx="399304" cy="480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047A8D9-E3FD-4F0D-86BA-64BCDE33B911}"/>
              </a:ext>
            </a:extLst>
          </p:cNvPr>
          <p:cNvSpPr txBox="1"/>
          <p:nvPr/>
        </p:nvSpPr>
        <p:spPr>
          <a:xfrm>
            <a:off x="4943237" y="3308807"/>
            <a:ext cx="2364750" cy="646331"/>
          </a:xfrm>
          <a:prstGeom prst="rect">
            <a:avLst/>
          </a:prstGeom>
          <a:noFill/>
        </p:spPr>
        <p:txBody>
          <a:bodyPr wrap="none" rtlCol="0">
            <a:spAutoFit/>
          </a:bodyPr>
          <a:lstStyle/>
          <a:p>
            <a:r>
              <a:rPr lang="de-DE" dirty="0"/>
              <a:t>OK… einmal ableiten</a:t>
            </a:r>
          </a:p>
          <a:p>
            <a:r>
              <a:rPr lang="de-DE" dirty="0"/>
              <a:t>reicht wohl nicht…</a:t>
            </a:r>
          </a:p>
        </p:txBody>
      </p:sp>
      <p:sp>
        <p:nvSpPr>
          <p:cNvPr id="11" name="Textfeld 10">
            <a:extLst>
              <a:ext uri="{FF2B5EF4-FFF2-40B4-BE49-F238E27FC236}">
                <a16:creationId xmlns:a16="http://schemas.microsoft.com/office/drawing/2014/main" id="{4F586028-D725-4329-AB75-BF5C97A73276}"/>
              </a:ext>
            </a:extLst>
          </p:cNvPr>
          <p:cNvSpPr txBox="1"/>
          <p:nvPr/>
        </p:nvSpPr>
        <p:spPr>
          <a:xfrm>
            <a:off x="7720547" y="3337085"/>
            <a:ext cx="3326616" cy="1477328"/>
          </a:xfrm>
          <a:prstGeom prst="rect">
            <a:avLst/>
          </a:prstGeom>
          <a:noFill/>
        </p:spPr>
        <p:txBody>
          <a:bodyPr wrap="none" rtlCol="0">
            <a:spAutoFit/>
          </a:bodyPr>
          <a:lstStyle/>
          <a:p>
            <a:r>
              <a:rPr lang="de-DE" dirty="0"/>
              <a:t>Nach n-maligem </a:t>
            </a:r>
          </a:p>
          <a:p>
            <a:r>
              <a:rPr lang="de-DE" dirty="0"/>
              <a:t>Ableiten steht hier etwas </a:t>
            </a:r>
          </a:p>
          <a:p>
            <a:r>
              <a:rPr lang="de-DE" dirty="0"/>
              <a:t>das gegen Null strebt. Denn:</a:t>
            </a:r>
          </a:p>
          <a:p>
            <a:r>
              <a:rPr lang="de-DE" dirty="0"/>
              <a:t>Der Zähler ist konstant,</a:t>
            </a:r>
          </a:p>
          <a:p>
            <a:r>
              <a:rPr lang="de-DE" dirty="0"/>
              <a:t>der Nenner wird immer größer.</a:t>
            </a:r>
          </a:p>
        </p:txBody>
      </p:sp>
      <p:cxnSp>
        <p:nvCxnSpPr>
          <p:cNvPr id="12" name="Gerade Verbindung mit Pfeil 11">
            <a:extLst>
              <a:ext uri="{FF2B5EF4-FFF2-40B4-BE49-F238E27FC236}">
                <a16:creationId xmlns:a16="http://schemas.microsoft.com/office/drawing/2014/main" id="{875B6D01-FF18-421B-BC74-68B81CB98717}"/>
              </a:ext>
            </a:extLst>
          </p:cNvPr>
          <p:cNvCxnSpPr/>
          <p:nvPr/>
        </p:nvCxnSpPr>
        <p:spPr>
          <a:xfrm flipV="1">
            <a:off x="9005736" y="2943109"/>
            <a:ext cx="0" cy="359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feld 14">
                <a:extLst>
                  <a:ext uri="{FF2B5EF4-FFF2-40B4-BE49-F238E27FC236}">
                    <a16:creationId xmlns:a16="http://schemas.microsoft.com/office/drawing/2014/main" id="{15761A01-0910-4308-BA9F-F14EBCD37DC0}"/>
                  </a:ext>
                </a:extLst>
              </p:cNvPr>
              <p:cNvSpPr txBox="1"/>
              <p:nvPr/>
            </p:nvSpPr>
            <p:spPr>
              <a:xfrm>
                <a:off x="1979629" y="5524107"/>
                <a:ext cx="8084264" cy="646331"/>
              </a:xfrm>
              <a:prstGeom prst="rect">
                <a:avLst/>
              </a:prstGeom>
              <a:noFill/>
            </p:spPr>
            <p:txBody>
              <a:bodyPr wrap="none" rtlCol="0">
                <a:spAutoFit/>
              </a:bodyPr>
              <a:lstStyle/>
              <a:p>
                <a:r>
                  <a:rPr lang="de-DE" dirty="0"/>
                  <a:t>Sie sehen schon, bei De </a:t>
                </a:r>
                <a:r>
                  <a:rPr lang="de-DE" dirty="0" err="1"/>
                  <a:t>L‘Hospital</a:t>
                </a:r>
                <a:r>
                  <a:rPr lang="de-DE" dirty="0"/>
                  <a:t> muss man manchmal Brüche „</a:t>
                </a:r>
                <a:r>
                  <a:rPr lang="de-DE" dirty="0" err="1"/>
                  <a:t>hinbasteln</a:t>
                </a:r>
                <a:r>
                  <a:rPr lang="de-DE" dirty="0"/>
                  <a:t>“</a:t>
                </a:r>
              </a:p>
              <a:p>
                <a:r>
                  <a:rPr lang="de-DE" dirty="0"/>
                  <a:t>und auch an „Grenzen“ wie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denken! Viel Erfolg bei den Übungsaufgaben! </a:t>
                </a:r>
              </a:p>
            </p:txBody>
          </p:sp>
        </mc:Choice>
        <mc:Fallback>
          <p:sp>
            <p:nvSpPr>
              <p:cNvPr id="15" name="Textfeld 14">
                <a:extLst>
                  <a:ext uri="{FF2B5EF4-FFF2-40B4-BE49-F238E27FC236}">
                    <a16:creationId xmlns:a16="http://schemas.microsoft.com/office/drawing/2014/main" id="{15761A01-0910-4308-BA9F-F14EBCD37DC0}"/>
                  </a:ext>
                </a:extLst>
              </p:cNvPr>
              <p:cNvSpPr txBox="1">
                <a:spLocks noRot="1" noChangeAspect="1" noMove="1" noResize="1" noEditPoints="1" noAdjustHandles="1" noChangeArrowheads="1" noChangeShapeType="1" noTextEdit="1"/>
              </p:cNvSpPr>
              <p:nvPr/>
            </p:nvSpPr>
            <p:spPr>
              <a:xfrm>
                <a:off x="1979629" y="5524107"/>
                <a:ext cx="8084264" cy="646331"/>
              </a:xfrm>
              <a:prstGeom prst="rect">
                <a:avLst/>
              </a:prstGeom>
              <a:blipFill>
                <a:blip r:embed="rId3"/>
                <a:stretch>
                  <a:fillRect l="-679" t="-4717" b="-14151"/>
                </a:stretch>
              </a:blipFill>
            </p:spPr>
            <p:txBody>
              <a:bodyPr/>
              <a:lstStyle/>
              <a:p>
                <a:r>
                  <a:rPr lang="de-DE">
                    <a:noFill/>
                  </a:rPr>
                  <a:t> </a:t>
                </a:r>
              </a:p>
            </p:txBody>
          </p:sp>
        </mc:Fallback>
      </mc:AlternateContent>
    </p:spTree>
    <p:extLst>
      <p:ext uri="{BB962C8B-B14F-4D97-AF65-F5344CB8AC3E}">
        <p14:creationId xmlns:p14="http://schemas.microsoft.com/office/powerpoint/2010/main" val="93834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F02B5232-1404-40E1-93A3-27277CA777AE}"/>
                  </a:ext>
                </a:extLst>
              </p:cNvPr>
              <p:cNvSpPr txBox="1"/>
              <p:nvPr/>
            </p:nvSpPr>
            <p:spPr>
              <a:xfrm>
                <a:off x="3375499" y="4302052"/>
                <a:ext cx="6108970" cy="923330"/>
              </a:xfrm>
              <a:prstGeom prst="rect">
                <a:avLst/>
              </a:prstGeom>
              <a:noFill/>
            </p:spPr>
            <p:txBody>
              <a:bodyPr wrap="square" rtlCol="0">
                <a:spAutoFit/>
              </a:bodyPr>
              <a:lstStyle/>
              <a:p>
                <a:r>
                  <a:rPr lang="de-DE" dirty="0">
                    <a:solidFill>
                      <a:schemeClr val="accent5"/>
                    </a:solidFill>
                  </a:rPr>
                  <a:t>Rechnen Sie jetzt die höheren Ableitungen der Funktionen </a:t>
                </a:r>
              </a:p>
              <a:p>
                <a:r>
                  <a:rPr lang="de-DE" dirty="0">
                    <a:solidFill>
                      <a:schemeClr val="accent5"/>
                    </a:solidFill>
                  </a:rPr>
                  <a:t>Sinus, Kosinus, </a:t>
                </a:r>
                <a14:m>
                  <m:oMath xmlns:m="http://schemas.openxmlformats.org/officeDocument/2006/math">
                    <m:sSup>
                      <m:sSupPr>
                        <m:ctrlPr>
                          <a:rPr lang="de-DE" i="1" smtClean="0">
                            <a:solidFill>
                              <a:schemeClr val="accent5"/>
                            </a:solidFill>
                            <a:latin typeface="Cambria Math" panose="02040503050406030204" pitchFamily="18" charset="0"/>
                          </a:rPr>
                        </m:ctrlPr>
                      </m:sSupPr>
                      <m:e>
                        <m:r>
                          <a:rPr lang="de-DE" b="0" i="1" smtClean="0">
                            <a:solidFill>
                              <a:schemeClr val="accent5"/>
                            </a:solidFill>
                            <a:latin typeface="Cambria Math" panose="02040503050406030204" pitchFamily="18" charset="0"/>
                          </a:rPr>
                          <m:t>𝑒</m:t>
                        </m:r>
                      </m:e>
                      <m:sup>
                        <m:r>
                          <a:rPr lang="de-DE" b="0" i="1" smtClean="0">
                            <a:solidFill>
                              <a:schemeClr val="accent5"/>
                            </a:solidFill>
                            <a:latin typeface="Cambria Math" panose="02040503050406030204" pitchFamily="18" charset="0"/>
                          </a:rPr>
                          <m:t>𝑥</m:t>
                        </m:r>
                      </m:sup>
                    </m:sSup>
                  </m:oMath>
                </a14:m>
                <a:r>
                  <a:rPr lang="de-DE" dirty="0">
                    <a:solidFill>
                      <a:schemeClr val="accent5"/>
                    </a:solidFill>
                  </a:rPr>
                  <a:t> und </a:t>
                </a:r>
                <a14:m>
                  <m:oMath xmlns:m="http://schemas.openxmlformats.org/officeDocument/2006/math">
                    <m:func>
                      <m:funcPr>
                        <m:ctrlPr>
                          <a:rPr lang="de-DE" b="0" i="1" smtClean="0">
                            <a:solidFill>
                              <a:schemeClr val="accent5"/>
                            </a:solidFill>
                            <a:latin typeface="Cambria Math" panose="02040503050406030204" pitchFamily="18" charset="0"/>
                          </a:rPr>
                        </m:ctrlPr>
                      </m:funcPr>
                      <m:fName>
                        <m:r>
                          <m:rPr>
                            <m:sty m:val="p"/>
                          </m:rPr>
                          <a:rPr lang="de-DE" b="0" i="0" smtClean="0">
                            <a:solidFill>
                              <a:schemeClr val="accent5"/>
                            </a:solidFill>
                            <a:latin typeface="Cambria Math" panose="02040503050406030204" pitchFamily="18" charset="0"/>
                          </a:rPr>
                          <m:t>ln</m:t>
                        </m:r>
                      </m:fName>
                      <m:e>
                        <m:d>
                          <m:dPr>
                            <m:ctrlPr>
                              <a:rPr lang="de-DE" b="0" i="1" smtClean="0">
                                <a:solidFill>
                                  <a:schemeClr val="accent5"/>
                                </a:solidFill>
                                <a:latin typeface="Cambria Math" panose="02040503050406030204" pitchFamily="18" charset="0"/>
                              </a:rPr>
                            </m:ctrlPr>
                          </m:dPr>
                          <m:e>
                            <m:r>
                              <a:rPr lang="de-DE" b="0" i="1" smtClean="0">
                                <a:solidFill>
                                  <a:schemeClr val="accent5"/>
                                </a:solidFill>
                                <a:latin typeface="Cambria Math" panose="02040503050406030204" pitchFamily="18" charset="0"/>
                              </a:rPr>
                              <m:t>𝑥</m:t>
                            </m:r>
                          </m:e>
                        </m:d>
                      </m:e>
                    </m:func>
                  </m:oMath>
                </a14:m>
                <a:r>
                  <a:rPr lang="de-DE" dirty="0">
                    <a:solidFill>
                      <a:schemeClr val="accent5"/>
                    </a:solidFill>
                  </a:rPr>
                  <a:t> aus und bestimmen Sie den </a:t>
                </a:r>
                <a:r>
                  <a:rPr lang="de-DE" u="sng" dirty="0">
                    <a:solidFill>
                      <a:schemeClr val="accent1"/>
                    </a:solidFill>
                  </a:rPr>
                  <a:t>Wert der Ableitungen</a:t>
                </a:r>
                <a:r>
                  <a:rPr lang="de-DE" dirty="0">
                    <a:solidFill>
                      <a:schemeClr val="accent5"/>
                    </a:solidFill>
                  </a:rPr>
                  <a:t> an dem Entwicklungspunkt!  </a:t>
                </a:r>
                <a:endParaRPr lang="de-DE" u="sng" dirty="0">
                  <a:solidFill>
                    <a:schemeClr val="accent1"/>
                  </a:solidFill>
                </a:endParaRPr>
              </a:p>
            </p:txBody>
          </p:sp>
        </mc:Choice>
        <mc:Fallback>
          <p:sp>
            <p:nvSpPr>
              <p:cNvPr id="7" name="Textfeld 6">
                <a:extLst>
                  <a:ext uri="{FF2B5EF4-FFF2-40B4-BE49-F238E27FC236}">
                    <a16:creationId xmlns:a16="http://schemas.microsoft.com/office/drawing/2014/main" id="{F02B5232-1404-40E1-93A3-27277CA777AE}"/>
                  </a:ext>
                </a:extLst>
              </p:cNvPr>
              <p:cNvSpPr txBox="1">
                <a:spLocks noRot="1" noChangeAspect="1" noMove="1" noResize="1" noEditPoints="1" noAdjustHandles="1" noChangeArrowheads="1" noChangeShapeType="1" noTextEdit="1"/>
              </p:cNvSpPr>
              <p:nvPr/>
            </p:nvSpPr>
            <p:spPr>
              <a:xfrm>
                <a:off x="3375499" y="4302052"/>
                <a:ext cx="6108970" cy="923330"/>
              </a:xfrm>
              <a:prstGeom prst="rect">
                <a:avLst/>
              </a:prstGeom>
              <a:blipFill>
                <a:blip r:embed="rId2"/>
                <a:stretch>
                  <a:fillRect l="-898" t="-3974" r="-1497" b="-9934"/>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B93342B2-EF75-440E-8C3B-9DB2ABBDEC5D}"/>
              </a:ext>
            </a:extLst>
          </p:cNvPr>
          <p:cNvSpPr>
            <a:spLocks noGrp="1"/>
          </p:cNvSpPr>
          <p:nvPr>
            <p:ph type="title"/>
          </p:nvPr>
        </p:nvSpPr>
        <p:spPr/>
        <p:txBody>
          <a:bodyPr/>
          <a:lstStyle/>
          <a:p>
            <a:r>
              <a:rPr lang="de-DE" dirty="0"/>
              <a:t>Ableitungen an dem Entwicklungspunkt</a:t>
            </a:r>
          </a:p>
        </p:txBody>
      </p:sp>
      <mc:AlternateContent xmlns:mc="http://schemas.openxmlformats.org/markup-compatibility/2006">
        <mc:Choice xmlns:a14="http://schemas.microsoft.com/office/drawing/2010/main" Requires="a14">
          <p:graphicFrame>
            <p:nvGraphicFramePr>
              <p:cNvPr id="4" name="Tabelle 4">
                <a:extLst>
                  <a:ext uri="{FF2B5EF4-FFF2-40B4-BE49-F238E27FC236}">
                    <a16:creationId xmlns:a16="http://schemas.microsoft.com/office/drawing/2014/main" id="{8DB52AF1-C38E-4CAC-AD72-3F190048B1CC}"/>
                  </a:ext>
                </a:extLst>
              </p:cNvPr>
              <p:cNvGraphicFramePr>
                <a:graphicFrameLocks noGrp="1"/>
              </p:cNvGraphicFramePr>
              <p:nvPr>
                <p:extLst>
                  <p:ext uri="{D42A27DB-BD31-4B8C-83A1-F6EECF244321}">
                    <p14:modId xmlns:p14="http://schemas.microsoft.com/office/powerpoint/2010/main" val="790669461"/>
                  </p:ext>
                </p:extLst>
              </p:nvPr>
            </p:nvGraphicFramePr>
            <p:xfrm>
              <a:off x="1144150" y="3501833"/>
              <a:ext cx="9926425" cy="2986532"/>
            </p:xfrm>
            <a:graphic>
              <a:graphicData uri="http://schemas.openxmlformats.org/drawingml/2006/table">
                <a:tbl>
                  <a:tblPr firstRow="1" bandRow="1">
                    <a:tableStyleId>{5C22544A-7EE6-4342-B048-85BDC9FD1C3A}</a:tableStyleId>
                  </a:tblPr>
                  <a:tblGrid>
                    <a:gridCol w="1985285">
                      <a:extLst>
                        <a:ext uri="{9D8B030D-6E8A-4147-A177-3AD203B41FA5}">
                          <a16:colId xmlns:a16="http://schemas.microsoft.com/office/drawing/2014/main" val="449616724"/>
                        </a:ext>
                      </a:extLst>
                    </a:gridCol>
                    <a:gridCol w="1985285">
                      <a:extLst>
                        <a:ext uri="{9D8B030D-6E8A-4147-A177-3AD203B41FA5}">
                          <a16:colId xmlns:a16="http://schemas.microsoft.com/office/drawing/2014/main" val="3596445416"/>
                        </a:ext>
                      </a:extLst>
                    </a:gridCol>
                    <a:gridCol w="1985285">
                      <a:extLst>
                        <a:ext uri="{9D8B030D-6E8A-4147-A177-3AD203B41FA5}">
                          <a16:colId xmlns:a16="http://schemas.microsoft.com/office/drawing/2014/main" val="501589497"/>
                        </a:ext>
                      </a:extLst>
                    </a:gridCol>
                    <a:gridCol w="1985285">
                      <a:extLst>
                        <a:ext uri="{9D8B030D-6E8A-4147-A177-3AD203B41FA5}">
                          <a16:colId xmlns:a16="http://schemas.microsoft.com/office/drawing/2014/main" val="2297140847"/>
                        </a:ext>
                      </a:extLst>
                    </a:gridCol>
                    <a:gridCol w="1985285">
                      <a:extLst>
                        <a:ext uri="{9D8B030D-6E8A-4147-A177-3AD203B41FA5}">
                          <a16:colId xmlns:a16="http://schemas.microsoft.com/office/drawing/2014/main" val="3957698764"/>
                        </a:ext>
                      </a:extLst>
                    </a:gridCol>
                  </a:tblGrid>
                  <a:tr h="370840">
                    <a:tc>
                      <a:txBody>
                        <a:bodyPr/>
                        <a:lstStyle/>
                        <a:p>
                          <a:endParaRPr lang="de-DE" dirty="0"/>
                        </a:p>
                      </a:txBody>
                      <a:tcPr/>
                    </a:tc>
                    <a:tc>
                      <a:txBody>
                        <a:bodyPr/>
                        <a:lstStyle/>
                        <a:p>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rPr>
                                  <m:t>𝒔𝒊𝒏</m:t>
                                </m:r>
                                <m:r>
                                  <a:rPr lang="de-DE" b="1" i="1"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𝒄𝒐𝒔</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𝒆𝒙𝒑</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𝒍𝒏</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m:t>
                                </m:r>
                                <m:r>
                                  <a:rPr lang="de-DE" b="1" i="1" dirty="0" smtClean="0">
                                    <a:latin typeface="Cambria Math" panose="02040503050406030204" pitchFamily="18" charset="0"/>
                                  </a:rPr>
                                  <m:t>𝟏</m:t>
                                </m:r>
                              </m:oMath>
                            </m:oMathPara>
                          </a14:m>
                          <a:endParaRPr lang="de-DE" dirty="0"/>
                        </a:p>
                      </a:txBody>
                      <a:tcPr/>
                    </a:tc>
                    <a:extLst>
                      <a:ext uri="{0D108BD9-81ED-4DB2-BD59-A6C34878D82A}">
                        <a16:rowId xmlns:a16="http://schemas.microsoft.com/office/drawing/2014/main" val="457489736"/>
                      </a:ext>
                    </a:extLst>
                  </a:tr>
                  <a:tr h="370840">
                    <a:tc>
                      <a:txBody>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m:t>
                                    </m:r>
                                    <m:r>
                                      <m:rPr>
                                        <m:sty m:val="p"/>
                                      </m:rPr>
                                      <a:rPr lang="de-DE" b="0" i="0" smtClean="0">
                                        <a:latin typeface="Cambria Math" panose="02040503050406030204" pitchFamily="18" charset="0"/>
                                      </a:rPr>
                                      <m:t>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1</m:t>
                                        </m:r>
                                      </m:e>
                                    </m:d>
                                  </m:e>
                                </m:func>
                                <m:r>
                                  <a:rPr lang="de-DE" b="0" i="1" smtClean="0">
                                    <a:latin typeface="Cambria Math" panose="02040503050406030204" pitchFamily="18" charset="0"/>
                                  </a:rPr>
                                  <m:t>=0</m:t>
                                </m:r>
                              </m:oMath>
                            </m:oMathPara>
                          </a14:m>
                          <a:endParaRPr lang="de-DE" dirty="0"/>
                        </a:p>
                      </a:txBody>
                      <a:tcPr/>
                    </a:tc>
                    <a:extLst>
                      <a:ext uri="{0D108BD9-81ED-4DB2-BD59-A6C34878D82A}">
                        <a16:rowId xmlns:a16="http://schemas.microsoft.com/office/drawing/2014/main" val="42554529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0" smtClean="0">
                                        <a:latin typeface="Cambria Math" panose="02040503050406030204" pitchFamily="18" charset="0"/>
                                      </a:rPr>
                                      <m:t>−</m:t>
                                    </m:r>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1/1</m:t>
                                </m:r>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extLst>
                      <a:ext uri="{0D108BD9-81ED-4DB2-BD59-A6C34878D82A}">
                        <a16:rowId xmlns:a16="http://schemas.microsoft.com/office/drawing/2014/main" val="621918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1" smtClean="0">
                                        <a:latin typeface="Cambria Math" panose="02040503050406030204" pitchFamily="18" charset="0"/>
                                      </a:rPr>
                                      <m:t>−</m:t>
                                    </m:r>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0" smtClean="0">
                                        <a:latin typeface="Cambria Math" panose="02040503050406030204" pitchFamily="18" charset="0"/>
                                      </a:rPr>
                                      <m:t>−</m:t>
                                    </m:r>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2</m:t>
                                        </m:r>
                                      </m:sup>
                                    </m:sSup>
                                  </m:den>
                                </m:f>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extLst>
                      <a:ext uri="{0D108BD9-81ED-4DB2-BD59-A6C34878D82A}">
                        <a16:rowId xmlns:a16="http://schemas.microsoft.com/office/drawing/2014/main" val="7309527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2</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1³</m:t>
                                    </m:r>
                                  </m:den>
                                </m:f>
                                <m:r>
                                  <a:rPr lang="de-DE" b="0" i="1" smtClean="0">
                                    <a:latin typeface="Cambria Math" panose="02040503050406030204" pitchFamily="18" charset="0"/>
                                  </a:rPr>
                                  <m:t>=</m:t>
                                </m:r>
                                <m:r>
                                  <a:rPr lang="de-DE" b="0" i="1" smtClean="0">
                                    <a:latin typeface="Cambria Math" panose="02040503050406030204" pitchFamily="18" charset="0"/>
                                  </a:rPr>
                                  <m:t>2</m:t>
                                </m:r>
                              </m:oMath>
                            </m:oMathPara>
                          </a14:m>
                          <a:endParaRPr lang="de-DE" dirty="0"/>
                        </a:p>
                      </a:txBody>
                      <a:tcPr/>
                    </a:tc>
                    <a:extLst>
                      <a:ext uri="{0D108BD9-81ED-4DB2-BD59-A6C34878D82A}">
                        <a16:rowId xmlns:a16="http://schemas.microsoft.com/office/drawing/2014/main" val="4261550015"/>
                      </a:ext>
                    </a:extLst>
                  </a:tr>
                  <a:tr h="370840">
                    <a:tc>
                      <a:txBody>
                        <a:bodyPr/>
                        <a:lstStyle/>
                        <a:p>
                          <a:pPr algn="ctr"/>
                          <a:r>
                            <a:rPr lang="de-DE" dirty="0"/>
                            <a:t>allgemein für Ableitungen</a:t>
                          </a:r>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2</m:t>
                                        </m:r>
                                        <m:r>
                                          <a:rPr lang="de-DE" b="0" i="1" smtClean="0">
                                            <a:latin typeface="Cambria Math" panose="02040503050406030204" pitchFamily="18" charset="0"/>
                                          </a:rPr>
                                          <m:t>𝑛</m:t>
                                        </m:r>
                                        <m:r>
                                          <a:rPr lang="de-DE" b="0" i="1" smtClean="0">
                                            <a:latin typeface="Cambria Math" panose="02040503050406030204" pitchFamily="18" charset="0"/>
                                          </a:rPr>
                                          <m:t>+1</m:t>
                                        </m:r>
                                      </m:e>
                                    </m:d>
                                  </m:sup>
                                </m:sSup>
                                <m:r>
                                  <a:rPr lang="de-DE" b="0" i="1" smtClean="0">
                                    <a:latin typeface="Cambria Math" panose="02040503050406030204" pitchFamily="18" charset="0"/>
                                  </a:rPr>
                                  <m:t>(0)</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𝑛</m:t>
                                    </m:r>
                                  </m:sup>
                                </m:sSup>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2</m:t>
                                        </m:r>
                                        <m:r>
                                          <a:rPr lang="de-DE" b="0" i="1" smtClean="0">
                                            <a:latin typeface="Cambria Math" panose="02040503050406030204" pitchFamily="18" charset="0"/>
                                          </a:rPr>
                                          <m:t>𝑛</m:t>
                                        </m:r>
                                      </m:e>
                                    </m:d>
                                  </m:sup>
                                </m:sSup>
                                <m:r>
                                  <a:rPr lang="de-DE" b="0" i="1" smtClean="0">
                                    <a:latin typeface="Cambria Math" panose="02040503050406030204" pitchFamily="18" charset="0"/>
                                  </a:rPr>
                                  <m:t>(0)=</m:t>
                                </m:r>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𝑛</m:t>
                                    </m:r>
                                  </m:sup>
                                </m:sSup>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𝑛</m:t>
                                        </m:r>
                                      </m:e>
                                    </m:d>
                                  </m:sup>
                                </m:sSup>
                                <m:r>
                                  <a:rPr lang="de-DE" b="0" i="1" smtClean="0">
                                    <a:latin typeface="Cambria Math" panose="02040503050406030204" pitchFamily="18" charset="0"/>
                                  </a:rPr>
                                  <m:t>(0)</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𝑛</m:t>
                                        </m:r>
                                        <m:r>
                                          <a:rPr lang="de-DE" b="0" i="1" smtClean="0">
                                            <a:latin typeface="Cambria Math" panose="02040503050406030204" pitchFamily="18" charset="0"/>
                                          </a:rPr>
                                          <m:t>+1</m:t>
                                        </m:r>
                                      </m:e>
                                    </m:d>
                                  </m:sup>
                                </m:sSup>
                                <m:r>
                                  <a:rPr lang="de-DE" b="0" i="1" smtClean="0">
                                    <a:latin typeface="Cambria Math" panose="02040503050406030204" pitchFamily="18" charset="0"/>
                                  </a:rPr>
                                  <m:t>(1)</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−1</m:t>
                                        </m:r>
                                      </m:e>
                                    </m:d>
                                  </m:e>
                                  <m:sup>
                                    <m:r>
                                      <a:rPr lang="de-DE" b="0" i="1" smtClean="0">
                                        <a:latin typeface="Cambria Math" panose="02040503050406030204" pitchFamily="18" charset="0"/>
                                      </a:rPr>
                                      <m:t>𝑛</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oMath>
                            </m:oMathPara>
                          </a14:m>
                          <a:endParaRPr lang="de-DE" dirty="0"/>
                        </a:p>
                      </a:txBody>
                      <a:tcPr/>
                    </a:tc>
                    <a:extLst>
                      <a:ext uri="{0D108BD9-81ED-4DB2-BD59-A6C34878D82A}">
                        <a16:rowId xmlns:a16="http://schemas.microsoft.com/office/drawing/2014/main" val="3338714758"/>
                      </a:ext>
                    </a:extLst>
                  </a:tr>
                </a:tbl>
              </a:graphicData>
            </a:graphic>
          </p:graphicFrame>
        </mc:Choice>
        <mc:Fallback>
          <p:graphicFrame>
            <p:nvGraphicFramePr>
              <p:cNvPr id="4" name="Tabelle 4">
                <a:extLst>
                  <a:ext uri="{FF2B5EF4-FFF2-40B4-BE49-F238E27FC236}">
                    <a16:creationId xmlns:a16="http://schemas.microsoft.com/office/drawing/2014/main" id="{8DB52AF1-C38E-4CAC-AD72-3F190048B1CC}"/>
                  </a:ext>
                </a:extLst>
              </p:cNvPr>
              <p:cNvGraphicFramePr>
                <a:graphicFrameLocks noGrp="1"/>
              </p:cNvGraphicFramePr>
              <p:nvPr>
                <p:extLst>
                  <p:ext uri="{D42A27DB-BD31-4B8C-83A1-F6EECF244321}">
                    <p14:modId xmlns:p14="http://schemas.microsoft.com/office/powerpoint/2010/main" val="790669461"/>
                  </p:ext>
                </p:extLst>
              </p:nvPr>
            </p:nvGraphicFramePr>
            <p:xfrm>
              <a:off x="1144150" y="3501833"/>
              <a:ext cx="9926425" cy="2986532"/>
            </p:xfrm>
            <a:graphic>
              <a:graphicData uri="http://schemas.openxmlformats.org/drawingml/2006/table">
                <a:tbl>
                  <a:tblPr firstRow="1" bandRow="1">
                    <a:tableStyleId>{5C22544A-7EE6-4342-B048-85BDC9FD1C3A}</a:tableStyleId>
                  </a:tblPr>
                  <a:tblGrid>
                    <a:gridCol w="1985285">
                      <a:extLst>
                        <a:ext uri="{9D8B030D-6E8A-4147-A177-3AD203B41FA5}">
                          <a16:colId xmlns:a16="http://schemas.microsoft.com/office/drawing/2014/main" val="449616724"/>
                        </a:ext>
                      </a:extLst>
                    </a:gridCol>
                    <a:gridCol w="1985285">
                      <a:extLst>
                        <a:ext uri="{9D8B030D-6E8A-4147-A177-3AD203B41FA5}">
                          <a16:colId xmlns:a16="http://schemas.microsoft.com/office/drawing/2014/main" val="3596445416"/>
                        </a:ext>
                      </a:extLst>
                    </a:gridCol>
                    <a:gridCol w="1985285">
                      <a:extLst>
                        <a:ext uri="{9D8B030D-6E8A-4147-A177-3AD203B41FA5}">
                          <a16:colId xmlns:a16="http://schemas.microsoft.com/office/drawing/2014/main" val="501589497"/>
                        </a:ext>
                      </a:extLst>
                    </a:gridCol>
                    <a:gridCol w="1985285">
                      <a:extLst>
                        <a:ext uri="{9D8B030D-6E8A-4147-A177-3AD203B41FA5}">
                          <a16:colId xmlns:a16="http://schemas.microsoft.com/office/drawing/2014/main" val="2297140847"/>
                        </a:ext>
                      </a:extLst>
                    </a:gridCol>
                    <a:gridCol w="1985285">
                      <a:extLst>
                        <a:ext uri="{9D8B030D-6E8A-4147-A177-3AD203B41FA5}">
                          <a16:colId xmlns:a16="http://schemas.microsoft.com/office/drawing/2014/main" val="3957698764"/>
                        </a:ext>
                      </a:extLst>
                    </a:gridCol>
                  </a:tblGrid>
                  <a:tr h="370840">
                    <a:tc>
                      <a:txBody>
                        <a:bodyPr/>
                        <a:lstStyle/>
                        <a:p>
                          <a:endParaRPr lang="de-DE" dirty="0"/>
                        </a:p>
                      </a:txBody>
                      <a:tcPr/>
                    </a:tc>
                    <a:tc>
                      <a:txBody>
                        <a:bodyPr/>
                        <a:lstStyle/>
                        <a:p>
                          <a:endParaRPr lang="de-DE"/>
                        </a:p>
                      </a:txBody>
                      <a:tcPr>
                        <a:blipFill>
                          <a:blip r:embed="rId3"/>
                          <a:stretch>
                            <a:fillRect l="-100307" t="-1639" r="-301227" b="-724590"/>
                          </a:stretch>
                        </a:blipFill>
                      </a:tcPr>
                    </a:tc>
                    <a:tc>
                      <a:txBody>
                        <a:bodyPr/>
                        <a:lstStyle/>
                        <a:p>
                          <a:endParaRPr lang="de-DE"/>
                        </a:p>
                      </a:txBody>
                      <a:tcPr>
                        <a:blipFill>
                          <a:blip r:embed="rId3"/>
                          <a:stretch>
                            <a:fillRect l="-200307" t="-1639" r="-201227" b="-724590"/>
                          </a:stretch>
                        </a:blipFill>
                      </a:tcPr>
                    </a:tc>
                    <a:tc>
                      <a:txBody>
                        <a:bodyPr/>
                        <a:lstStyle/>
                        <a:p>
                          <a:endParaRPr lang="de-DE"/>
                        </a:p>
                      </a:txBody>
                      <a:tcPr>
                        <a:blipFill>
                          <a:blip r:embed="rId3"/>
                          <a:stretch>
                            <a:fillRect l="-300307" t="-1639" r="-101227" b="-724590"/>
                          </a:stretch>
                        </a:blipFill>
                      </a:tcPr>
                    </a:tc>
                    <a:tc>
                      <a:txBody>
                        <a:bodyPr/>
                        <a:lstStyle/>
                        <a:p>
                          <a:endParaRPr lang="de-DE"/>
                        </a:p>
                      </a:txBody>
                      <a:tcPr>
                        <a:blipFill>
                          <a:blip r:embed="rId3"/>
                          <a:stretch>
                            <a:fillRect l="-400307" t="-1639" r="-1227" b="-724590"/>
                          </a:stretch>
                        </a:blipFill>
                      </a:tcPr>
                    </a:tc>
                    <a:extLst>
                      <a:ext uri="{0D108BD9-81ED-4DB2-BD59-A6C34878D82A}">
                        <a16:rowId xmlns:a16="http://schemas.microsoft.com/office/drawing/2014/main" val="457489736"/>
                      </a:ext>
                    </a:extLst>
                  </a:tr>
                  <a:tr h="370840">
                    <a:tc>
                      <a:txBody>
                        <a:bodyPr/>
                        <a:lstStyle/>
                        <a:p>
                          <a:endParaRPr lang="de-DE"/>
                        </a:p>
                      </a:txBody>
                      <a:tcPr>
                        <a:blipFill>
                          <a:blip r:embed="rId3"/>
                          <a:stretch>
                            <a:fillRect l="-307" t="-101639" r="-401227" b="-624590"/>
                          </a:stretch>
                        </a:blipFill>
                      </a:tcPr>
                    </a:tc>
                    <a:tc>
                      <a:txBody>
                        <a:bodyPr/>
                        <a:lstStyle/>
                        <a:p>
                          <a:endParaRPr lang="de-DE"/>
                        </a:p>
                      </a:txBody>
                      <a:tcPr>
                        <a:blipFill>
                          <a:blip r:embed="rId3"/>
                          <a:stretch>
                            <a:fillRect l="-100307" t="-101639" r="-301227" b="-624590"/>
                          </a:stretch>
                        </a:blipFill>
                      </a:tcPr>
                    </a:tc>
                    <a:tc>
                      <a:txBody>
                        <a:bodyPr/>
                        <a:lstStyle/>
                        <a:p>
                          <a:endParaRPr lang="de-DE"/>
                        </a:p>
                      </a:txBody>
                      <a:tcPr>
                        <a:blipFill>
                          <a:blip r:embed="rId3"/>
                          <a:stretch>
                            <a:fillRect l="-200307" t="-101639" r="-201227" b="-624590"/>
                          </a:stretch>
                        </a:blipFill>
                      </a:tcPr>
                    </a:tc>
                    <a:tc>
                      <a:txBody>
                        <a:bodyPr/>
                        <a:lstStyle/>
                        <a:p>
                          <a:endParaRPr lang="de-DE"/>
                        </a:p>
                      </a:txBody>
                      <a:tcPr>
                        <a:blipFill>
                          <a:blip r:embed="rId3"/>
                          <a:stretch>
                            <a:fillRect l="-300307" t="-101639" r="-101227" b="-624590"/>
                          </a:stretch>
                        </a:blipFill>
                      </a:tcPr>
                    </a:tc>
                    <a:tc>
                      <a:txBody>
                        <a:bodyPr/>
                        <a:lstStyle/>
                        <a:p>
                          <a:endParaRPr lang="de-DE"/>
                        </a:p>
                      </a:txBody>
                      <a:tcPr>
                        <a:blipFill>
                          <a:blip r:embed="rId3"/>
                          <a:stretch>
                            <a:fillRect l="-400307" t="-101639" r="-1227" b="-624590"/>
                          </a:stretch>
                        </a:blipFill>
                      </a:tcPr>
                    </a:tc>
                    <a:extLst>
                      <a:ext uri="{0D108BD9-81ED-4DB2-BD59-A6C34878D82A}">
                        <a16:rowId xmlns:a16="http://schemas.microsoft.com/office/drawing/2014/main" val="4255452997"/>
                      </a:ext>
                    </a:extLst>
                  </a:tr>
                  <a:tr h="370840">
                    <a:tc>
                      <a:txBody>
                        <a:bodyPr/>
                        <a:lstStyle/>
                        <a:p>
                          <a:endParaRPr lang="de-DE"/>
                        </a:p>
                      </a:txBody>
                      <a:tcPr>
                        <a:blipFill>
                          <a:blip r:embed="rId3"/>
                          <a:stretch>
                            <a:fillRect l="-307" t="-201639" r="-401227" b="-524590"/>
                          </a:stretch>
                        </a:blipFill>
                      </a:tcPr>
                    </a:tc>
                    <a:tc>
                      <a:txBody>
                        <a:bodyPr/>
                        <a:lstStyle/>
                        <a:p>
                          <a:endParaRPr lang="de-DE"/>
                        </a:p>
                      </a:txBody>
                      <a:tcPr>
                        <a:blipFill>
                          <a:blip r:embed="rId3"/>
                          <a:stretch>
                            <a:fillRect l="-100307" t="-201639" r="-301227" b="-524590"/>
                          </a:stretch>
                        </a:blipFill>
                      </a:tcPr>
                    </a:tc>
                    <a:tc>
                      <a:txBody>
                        <a:bodyPr/>
                        <a:lstStyle/>
                        <a:p>
                          <a:endParaRPr lang="de-DE"/>
                        </a:p>
                      </a:txBody>
                      <a:tcPr>
                        <a:blipFill>
                          <a:blip r:embed="rId3"/>
                          <a:stretch>
                            <a:fillRect l="-200307" t="-201639" r="-201227" b="-524590"/>
                          </a:stretch>
                        </a:blipFill>
                      </a:tcPr>
                    </a:tc>
                    <a:tc>
                      <a:txBody>
                        <a:bodyPr/>
                        <a:lstStyle/>
                        <a:p>
                          <a:endParaRPr lang="de-DE"/>
                        </a:p>
                      </a:txBody>
                      <a:tcPr>
                        <a:blipFill>
                          <a:blip r:embed="rId3"/>
                          <a:stretch>
                            <a:fillRect l="-300307" t="-201639" r="-101227" b="-524590"/>
                          </a:stretch>
                        </a:blipFill>
                      </a:tcPr>
                    </a:tc>
                    <a:tc>
                      <a:txBody>
                        <a:bodyPr/>
                        <a:lstStyle/>
                        <a:p>
                          <a:endParaRPr lang="de-DE"/>
                        </a:p>
                      </a:txBody>
                      <a:tcPr>
                        <a:blipFill>
                          <a:blip r:embed="rId3"/>
                          <a:stretch>
                            <a:fillRect l="-400307" t="-201639" r="-1227" b="-524590"/>
                          </a:stretch>
                        </a:blipFill>
                      </a:tcPr>
                    </a:tc>
                    <a:extLst>
                      <a:ext uri="{0D108BD9-81ED-4DB2-BD59-A6C34878D82A}">
                        <a16:rowId xmlns:a16="http://schemas.microsoft.com/office/drawing/2014/main" val="621918864"/>
                      </a:ext>
                    </a:extLst>
                  </a:tr>
                  <a:tr h="605028">
                    <a:tc>
                      <a:txBody>
                        <a:bodyPr/>
                        <a:lstStyle/>
                        <a:p>
                          <a:endParaRPr lang="de-DE"/>
                        </a:p>
                      </a:txBody>
                      <a:tcPr>
                        <a:blipFill>
                          <a:blip r:embed="rId3"/>
                          <a:stretch>
                            <a:fillRect l="-307" t="-185859" r="-401227" b="-223232"/>
                          </a:stretch>
                        </a:blipFill>
                      </a:tcPr>
                    </a:tc>
                    <a:tc>
                      <a:txBody>
                        <a:bodyPr/>
                        <a:lstStyle/>
                        <a:p>
                          <a:endParaRPr lang="de-DE"/>
                        </a:p>
                      </a:txBody>
                      <a:tcPr>
                        <a:blipFill>
                          <a:blip r:embed="rId3"/>
                          <a:stretch>
                            <a:fillRect l="-100307" t="-185859" r="-301227" b="-223232"/>
                          </a:stretch>
                        </a:blipFill>
                      </a:tcPr>
                    </a:tc>
                    <a:tc>
                      <a:txBody>
                        <a:bodyPr/>
                        <a:lstStyle/>
                        <a:p>
                          <a:endParaRPr lang="de-DE"/>
                        </a:p>
                      </a:txBody>
                      <a:tcPr>
                        <a:blipFill>
                          <a:blip r:embed="rId3"/>
                          <a:stretch>
                            <a:fillRect l="-200307" t="-185859" r="-201227" b="-223232"/>
                          </a:stretch>
                        </a:blipFill>
                      </a:tcPr>
                    </a:tc>
                    <a:tc>
                      <a:txBody>
                        <a:bodyPr/>
                        <a:lstStyle/>
                        <a:p>
                          <a:endParaRPr lang="de-DE"/>
                        </a:p>
                      </a:txBody>
                      <a:tcPr>
                        <a:blipFill>
                          <a:blip r:embed="rId3"/>
                          <a:stretch>
                            <a:fillRect l="-300307" t="-185859" r="-101227" b="-223232"/>
                          </a:stretch>
                        </a:blipFill>
                      </a:tcPr>
                    </a:tc>
                    <a:tc>
                      <a:txBody>
                        <a:bodyPr/>
                        <a:lstStyle/>
                        <a:p>
                          <a:endParaRPr lang="de-DE"/>
                        </a:p>
                      </a:txBody>
                      <a:tcPr>
                        <a:blipFill>
                          <a:blip r:embed="rId3"/>
                          <a:stretch>
                            <a:fillRect l="-400307" t="-185859" r="-1227" b="-223232"/>
                          </a:stretch>
                        </a:blipFill>
                      </a:tcPr>
                    </a:tc>
                    <a:extLst>
                      <a:ext uri="{0D108BD9-81ED-4DB2-BD59-A6C34878D82A}">
                        <a16:rowId xmlns:a16="http://schemas.microsoft.com/office/drawing/2014/main" val="730952749"/>
                      </a:ext>
                    </a:extLst>
                  </a:tr>
                  <a:tr h="610489">
                    <a:tc>
                      <a:txBody>
                        <a:bodyPr/>
                        <a:lstStyle/>
                        <a:p>
                          <a:endParaRPr lang="de-DE"/>
                        </a:p>
                      </a:txBody>
                      <a:tcPr>
                        <a:blipFill>
                          <a:blip r:embed="rId3"/>
                          <a:stretch>
                            <a:fillRect l="-307" t="-280198" r="-401227" b="-118812"/>
                          </a:stretch>
                        </a:blipFill>
                      </a:tcPr>
                    </a:tc>
                    <a:tc>
                      <a:txBody>
                        <a:bodyPr/>
                        <a:lstStyle/>
                        <a:p>
                          <a:endParaRPr lang="de-DE"/>
                        </a:p>
                      </a:txBody>
                      <a:tcPr>
                        <a:blipFill>
                          <a:blip r:embed="rId3"/>
                          <a:stretch>
                            <a:fillRect l="-100307" t="-280198" r="-301227" b="-118812"/>
                          </a:stretch>
                        </a:blipFill>
                      </a:tcPr>
                    </a:tc>
                    <a:tc>
                      <a:txBody>
                        <a:bodyPr/>
                        <a:lstStyle/>
                        <a:p>
                          <a:endParaRPr lang="de-DE"/>
                        </a:p>
                      </a:txBody>
                      <a:tcPr>
                        <a:blipFill>
                          <a:blip r:embed="rId3"/>
                          <a:stretch>
                            <a:fillRect l="-200307" t="-280198" r="-201227" b="-118812"/>
                          </a:stretch>
                        </a:blipFill>
                      </a:tcPr>
                    </a:tc>
                    <a:tc>
                      <a:txBody>
                        <a:bodyPr/>
                        <a:lstStyle/>
                        <a:p>
                          <a:endParaRPr lang="de-DE"/>
                        </a:p>
                      </a:txBody>
                      <a:tcPr>
                        <a:blipFill>
                          <a:blip r:embed="rId3"/>
                          <a:stretch>
                            <a:fillRect l="-300307" t="-280198" r="-101227" b="-118812"/>
                          </a:stretch>
                        </a:blipFill>
                      </a:tcPr>
                    </a:tc>
                    <a:tc>
                      <a:txBody>
                        <a:bodyPr/>
                        <a:lstStyle/>
                        <a:p>
                          <a:endParaRPr lang="de-DE"/>
                        </a:p>
                      </a:txBody>
                      <a:tcPr>
                        <a:blipFill>
                          <a:blip r:embed="rId3"/>
                          <a:stretch>
                            <a:fillRect l="-400307" t="-280198" r="-1227" b="-118812"/>
                          </a:stretch>
                        </a:blipFill>
                      </a:tcPr>
                    </a:tc>
                    <a:extLst>
                      <a:ext uri="{0D108BD9-81ED-4DB2-BD59-A6C34878D82A}">
                        <a16:rowId xmlns:a16="http://schemas.microsoft.com/office/drawing/2014/main" val="4261550015"/>
                      </a:ext>
                    </a:extLst>
                  </a:tr>
                  <a:tr h="658495">
                    <a:tc>
                      <a:txBody>
                        <a:bodyPr/>
                        <a:lstStyle/>
                        <a:p>
                          <a:pPr algn="ctr"/>
                          <a:r>
                            <a:rPr lang="de-DE" dirty="0"/>
                            <a:t>allgemein für Ableitungen</a:t>
                          </a:r>
                        </a:p>
                      </a:txBody>
                      <a:tcPr/>
                    </a:tc>
                    <a:tc>
                      <a:txBody>
                        <a:bodyPr/>
                        <a:lstStyle/>
                        <a:p>
                          <a:endParaRPr lang="de-DE"/>
                        </a:p>
                      </a:txBody>
                      <a:tcPr>
                        <a:blipFill>
                          <a:blip r:embed="rId3"/>
                          <a:stretch>
                            <a:fillRect l="-100307" t="-355556" r="-301227" b="-11111"/>
                          </a:stretch>
                        </a:blipFill>
                      </a:tcPr>
                    </a:tc>
                    <a:tc>
                      <a:txBody>
                        <a:bodyPr/>
                        <a:lstStyle/>
                        <a:p>
                          <a:endParaRPr lang="de-DE"/>
                        </a:p>
                      </a:txBody>
                      <a:tcPr>
                        <a:blipFill>
                          <a:blip r:embed="rId3"/>
                          <a:stretch>
                            <a:fillRect l="-200307" t="-355556" r="-201227" b="-11111"/>
                          </a:stretch>
                        </a:blipFill>
                      </a:tcPr>
                    </a:tc>
                    <a:tc>
                      <a:txBody>
                        <a:bodyPr/>
                        <a:lstStyle/>
                        <a:p>
                          <a:endParaRPr lang="de-DE"/>
                        </a:p>
                      </a:txBody>
                      <a:tcPr>
                        <a:blipFill>
                          <a:blip r:embed="rId3"/>
                          <a:stretch>
                            <a:fillRect l="-300307" t="-355556" r="-101227" b="-11111"/>
                          </a:stretch>
                        </a:blipFill>
                      </a:tcPr>
                    </a:tc>
                    <a:tc>
                      <a:txBody>
                        <a:bodyPr/>
                        <a:lstStyle/>
                        <a:p>
                          <a:endParaRPr lang="de-DE"/>
                        </a:p>
                      </a:txBody>
                      <a:tcPr>
                        <a:blipFill>
                          <a:blip r:embed="rId3"/>
                          <a:stretch>
                            <a:fillRect l="-400307" t="-355556" r="-1227" b="-11111"/>
                          </a:stretch>
                        </a:blipFill>
                      </a:tcPr>
                    </a:tc>
                    <a:extLst>
                      <a:ext uri="{0D108BD9-81ED-4DB2-BD59-A6C34878D82A}">
                        <a16:rowId xmlns:a16="http://schemas.microsoft.com/office/drawing/2014/main" val="3338714758"/>
                      </a:ext>
                    </a:extLst>
                  </a:tr>
                </a:tbl>
              </a:graphicData>
            </a:graphic>
          </p:graphicFrame>
        </mc:Fallback>
      </mc:AlternateContent>
      <mc:AlternateContent xmlns:mc="http://schemas.openxmlformats.org/markup-compatibility/2006">
        <mc:Choice xmlns:a14="http://schemas.microsoft.com/office/drawing/2010/main" Requires="a14">
          <p:sp>
            <p:nvSpPr>
              <p:cNvPr id="6" name="Textfeld 5">
                <a:extLst>
                  <a:ext uri="{FF2B5EF4-FFF2-40B4-BE49-F238E27FC236}">
                    <a16:creationId xmlns:a16="http://schemas.microsoft.com/office/drawing/2014/main" id="{50114505-EFAB-4738-9847-F23F729C9124}"/>
                  </a:ext>
                </a:extLst>
              </p:cNvPr>
              <p:cNvSpPr txBox="1"/>
              <p:nvPr/>
            </p:nvSpPr>
            <p:spPr>
              <a:xfrm>
                <a:off x="1225484" y="1677891"/>
                <a:ext cx="9841583" cy="1754326"/>
              </a:xfrm>
              <a:prstGeom prst="rect">
                <a:avLst/>
              </a:prstGeom>
              <a:noFill/>
            </p:spPr>
            <p:txBody>
              <a:bodyPr wrap="square" rtlCol="0">
                <a:spAutoFit/>
              </a:bodyPr>
              <a:lstStyle/>
              <a:p>
                <a:r>
                  <a:rPr lang="de-DE" dirty="0"/>
                  <a:t>Der Trick ist, dass wir Funktionen ableiten können. Und </a:t>
                </a:r>
                <a:r>
                  <a:rPr lang="de-DE" b="1" dirty="0">
                    <a:solidFill>
                      <a:srgbClr val="C00000"/>
                    </a:solidFill>
                  </a:rPr>
                  <a:t>ohne Taschenrechner </a:t>
                </a:r>
                <a:r>
                  <a:rPr lang="de-DE" dirty="0"/>
                  <a:t>können wir sogar ausrechnen, was der Wert der Ableitung an einer bestimmten 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b="1" dirty="0"/>
                  <a:t> </a:t>
                </a:r>
                <a:r>
                  <a:rPr lang="de-DE" dirty="0"/>
                  <a:t>(dem Entwicklungspunkt)</a:t>
                </a:r>
                <a:r>
                  <a:rPr lang="de-DE" b="1" dirty="0"/>
                  <a:t> </a:t>
                </a:r>
                <a:r>
                  <a:rPr lang="de-DE" dirty="0"/>
                  <a:t>ergibt. Z.B. ist die Ableitung von sin(x) der Kosinus von x. An der 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=0 </m:t>
                    </m:r>
                  </m:oMath>
                </a14:m>
                <a:r>
                  <a:rPr lang="de-DE" dirty="0"/>
                  <a:t>kann ich diese Ableitung ausrechnen (cos(0)=1). Das geht für Sinus, Kosinus, Exponentialfunktion und Logarithmus (beim Logarithmus an der 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=1</m:t>
                    </m:r>
                  </m:oMath>
                </a14:m>
                <a:r>
                  <a:rPr lang="de-DE" dirty="0"/>
                  <a:t>) und ALLE Ableitungen…  Rechnen wir also zunächst die Ableitungen aus und setzen dann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ein!</a:t>
                </a:r>
              </a:p>
            </p:txBody>
          </p:sp>
        </mc:Choice>
        <mc:Fallback>
          <p:sp>
            <p:nvSpPr>
              <p:cNvPr id="6" name="Textfeld 5">
                <a:extLst>
                  <a:ext uri="{FF2B5EF4-FFF2-40B4-BE49-F238E27FC236}">
                    <a16:creationId xmlns:a16="http://schemas.microsoft.com/office/drawing/2014/main" id="{50114505-EFAB-4738-9847-F23F729C9124}"/>
                  </a:ext>
                </a:extLst>
              </p:cNvPr>
              <p:cNvSpPr txBox="1">
                <a:spLocks noRot="1" noChangeAspect="1" noMove="1" noResize="1" noEditPoints="1" noAdjustHandles="1" noChangeArrowheads="1" noChangeShapeType="1" noTextEdit="1"/>
              </p:cNvSpPr>
              <p:nvPr/>
            </p:nvSpPr>
            <p:spPr>
              <a:xfrm>
                <a:off x="1225484" y="1677891"/>
                <a:ext cx="9841583" cy="1754326"/>
              </a:xfrm>
              <a:prstGeom prst="rect">
                <a:avLst/>
              </a:prstGeom>
              <a:blipFill>
                <a:blip r:embed="rId4"/>
                <a:stretch>
                  <a:fillRect l="-496" t="-1736" b="-4514"/>
                </a:stretch>
              </a:blipFill>
            </p:spPr>
            <p:txBody>
              <a:bodyPr/>
              <a:lstStyle/>
              <a:p>
                <a:r>
                  <a:rPr lang="de-DE">
                    <a:noFill/>
                  </a:rPr>
                  <a:t> </a:t>
                </a:r>
              </a:p>
            </p:txBody>
          </p:sp>
        </mc:Fallback>
      </mc:AlternateContent>
    </p:spTree>
    <p:extLst>
      <p:ext uri="{BB962C8B-B14F-4D97-AF65-F5344CB8AC3E}">
        <p14:creationId xmlns:p14="http://schemas.microsoft.com/office/powerpoint/2010/main" val="3069384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342B2-EF75-440E-8C3B-9DB2ABBDEC5D}"/>
              </a:ext>
            </a:extLst>
          </p:cNvPr>
          <p:cNvSpPr>
            <a:spLocks noGrp="1"/>
          </p:cNvSpPr>
          <p:nvPr>
            <p:ph type="title"/>
          </p:nvPr>
        </p:nvSpPr>
        <p:spPr/>
        <p:txBody>
          <a:bodyPr/>
          <a:lstStyle/>
          <a:p>
            <a:r>
              <a:rPr lang="de-DE" dirty="0"/>
              <a:t>Ableitungen an dem Entwicklungspunkt</a:t>
            </a:r>
          </a:p>
        </p:txBody>
      </p:sp>
      <mc:AlternateContent xmlns:mc="http://schemas.openxmlformats.org/markup-compatibility/2006">
        <mc:Choice xmlns:a14="http://schemas.microsoft.com/office/drawing/2010/main" Requires="a14">
          <p:graphicFrame>
            <p:nvGraphicFramePr>
              <p:cNvPr id="4" name="Tabelle 4">
                <a:extLst>
                  <a:ext uri="{FF2B5EF4-FFF2-40B4-BE49-F238E27FC236}">
                    <a16:creationId xmlns:a16="http://schemas.microsoft.com/office/drawing/2014/main" id="{8DB52AF1-C38E-4CAC-AD72-3F190048B1CC}"/>
                  </a:ext>
                </a:extLst>
              </p:cNvPr>
              <p:cNvGraphicFramePr>
                <a:graphicFrameLocks noGrp="1"/>
              </p:cNvGraphicFramePr>
              <p:nvPr/>
            </p:nvGraphicFramePr>
            <p:xfrm>
              <a:off x="1140643" y="3510012"/>
              <a:ext cx="9926425" cy="2986532"/>
            </p:xfrm>
            <a:graphic>
              <a:graphicData uri="http://schemas.openxmlformats.org/drawingml/2006/table">
                <a:tbl>
                  <a:tblPr firstRow="1" bandRow="1">
                    <a:tableStyleId>{5C22544A-7EE6-4342-B048-85BDC9FD1C3A}</a:tableStyleId>
                  </a:tblPr>
                  <a:tblGrid>
                    <a:gridCol w="1985285">
                      <a:extLst>
                        <a:ext uri="{9D8B030D-6E8A-4147-A177-3AD203B41FA5}">
                          <a16:colId xmlns:a16="http://schemas.microsoft.com/office/drawing/2014/main" val="449616724"/>
                        </a:ext>
                      </a:extLst>
                    </a:gridCol>
                    <a:gridCol w="1985285">
                      <a:extLst>
                        <a:ext uri="{9D8B030D-6E8A-4147-A177-3AD203B41FA5}">
                          <a16:colId xmlns:a16="http://schemas.microsoft.com/office/drawing/2014/main" val="3596445416"/>
                        </a:ext>
                      </a:extLst>
                    </a:gridCol>
                    <a:gridCol w="1985285">
                      <a:extLst>
                        <a:ext uri="{9D8B030D-6E8A-4147-A177-3AD203B41FA5}">
                          <a16:colId xmlns:a16="http://schemas.microsoft.com/office/drawing/2014/main" val="501589497"/>
                        </a:ext>
                      </a:extLst>
                    </a:gridCol>
                    <a:gridCol w="1985285">
                      <a:extLst>
                        <a:ext uri="{9D8B030D-6E8A-4147-A177-3AD203B41FA5}">
                          <a16:colId xmlns:a16="http://schemas.microsoft.com/office/drawing/2014/main" val="2297140847"/>
                        </a:ext>
                      </a:extLst>
                    </a:gridCol>
                    <a:gridCol w="1985285">
                      <a:extLst>
                        <a:ext uri="{9D8B030D-6E8A-4147-A177-3AD203B41FA5}">
                          <a16:colId xmlns:a16="http://schemas.microsoft.com/office/drawing/2014/main" val="3957698764"/>
                        </a:ext>
                      </a:extLst>
                    </a:gridCol>
                  </a:tblGrid>
                  <a:tr h="370840">
                    <a:tc>
                      <a:txBody>
                        <a:bodyPr/>
                        <a:lstStyle/>
                        <a:p>
                          <a:endParaRPr lang="de-DE"/>
                        </a:p>
                      </a:txBody>
                      <a:tcPr/>
                    </a:tc>
                    <a:tc>
                      <a:txBody>
                        <a:bodyPr/>
                        <a:lstStyle/>
                        <a:p>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rPr>
                                  <m:t>𝒔𝒊𝒏</m:t>
                                </m:r>
                                <m:r>
                                  <a:rPr lang="de-DE" b="1" i="1"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𝒄𝒐𝒔</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𝒆𝒙𝒑</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=0</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1" i="1" dirty="0" smtClean="0">
                                        <a:latin typeface="Cambria Math" panose="02040503050406030204" pitchFamily="18" charset="0"/>
                                      </a:rPr>
                                      <m:t>𝒍𝒏</m:t>
                                    </m:r>
                                    <m:r>
                                      <a:rPr lang="de-DE" b="1" i="1" dirty="0" smtClean="0">
                                        <a:latin typeface="Cambria Math" panose="02040503050406030204" pitchFamily="18" charset="0"/>
                                      </a:rPr>
                                      <m:t>,  </m:t>
                                    </m:r>
                                    <m:r>
                                      <a:rPr lang="de-DE" b="1" i="1" dirty="0" smtClean="0">
                                        <a:latin typeface="Cambria Math" panose="02040503050406030204" pitchFamily="18" charset="0"/>
                                      </a:rPr>
                                      <m:t>𝒙</m:t>
                                    </m:r>
                                  </m:e>
                                  <m:sub>
                                    <m:r>
                                      <a:rPr lang="de-DE" b="1" i="1" dirty="0" smtClean="0">
                                        <a:latin typeface="Cambria Math" panose="02040503050406030204" pitchFamily="18" charset="0"/>
                                      </a:rPr>
                                      <m:t>𝟎</m:t>
                                    </m:r>
                                  </m:sub>
                                </m:sSub>
                                <m:r>
                                  <a:rPr lang="de-DE" i="1" dirty="0" smtClean="0">
                                    <a:latin typeface="Cambria Math" panose="02040503050406030204" pitchFamily="18" charset="0"/>
                                  </a:rPr>
                                  <m:t>=</m:t>
                                </m:r>
                                <m:r>
                                  <a:rPr lang="de-DE" b="1" i="1" dirty="0" smtClean="0">
                                    <a:latin typeface="Cambria Math" panose="02040503050406030204" pitchFamily="18" charset="0"/>
                                  </a:rPr>
                                  <m:t>𝟏</m:t>
                                </m:r>
                              </m:oMath>
                            </m:oMathPara>
                          </a14:m>
                          <a:endParaRPr lang="de-DE" dirty="0"/>
                        </a:p>
                      </a:txBody>
                      <a:tcPr/>
                    </a:tc>
                    <a:extLst>
                      <a:ext uri="{0D108BD9-81ED-4DB2-BD59-A6C34878D82A}">
                        <a16:rowId xmlns:a16="http://schemas.microsoft.com/office/drawing/2014/main" val="457489736"/>
                      </a:ext>
                    </a:extLst>
                  </a:tr>
                  <a:tr h="370840">
                    <a:tc>
                      <a:txBody>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m:t>
                                    </m:r>
                                    <m:r>
                                      <m:rPr>
                                        <m:sty m:val="p"/>
                                      </m:rPr>
                                      <a:rPr lang="de-DE" b="0" i="0" smtClean="0">
                                        <a:latin typeface="Cambria Math" panose="02040503050406030204" pitchFamily="18" charset="0"/>
                                      </a:rPr>
                                      <m:t>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1</m:t>
                                        </m:r>
                                      </m:e>
                                    </m:d>
                                  </m:e>
                                </m:func>
                                <m:r>
                                  <a:rPr lang="de-DE" b="0" i="1" smtClean="0">
                                    <a:latin typeface="Cambria Math" panose="02040503050406030204" pitchFamily="18" charset="0"/>
                                  </a:rPr>
                                  <m:t>=0</m:t>
                                </m:r>
                              </m:oMath>
                            </m:oMathPara>
                          </a14:m>
                          <a:endParaRPr lang="de-DE" dirty="0"/>
                        </a:p>
                      </a:txBody>
                      <a:tcPr/>
                    </a:tc>
                    <a:extLst>
                      <a:ext uri="{0D108BD9-81ED-4DB2-BD59-A6C34878D82A}">
                        <a16:rowId xmlns:a16="http://schemas.microsoft.com/office/drawing/2014/main" val="42554529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0" smtClean="0">
                                        <a:latin typeface="Cambria Math" panose="02040503050406030204" pitchFamily="18" charset="0"/>
                                      </a:rPr>
                                      <m:t>−</m:t>
                                    </m:r>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1/1</m:t>
                                </m:r>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extLst>
                      <a:ext uri="{0D108BD9-81ED-4DB2-BD59-A6C34878D82A}">
                        <a16:rowId xmlns:a16="http://schemas.microsoft.com/office/drawing/2014/main" val="621918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1" smtClean="0">
                                        <a:latin typeface="Cambria Math" panose="02040503050406030204" pitchFamily="18" charset="0"/>
                                      </a:rPr>
                                      <m:t>−</m:t>
                                    </m:r>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a:rPr lang="de-DE" b="0" i="0" smtClean="0">
                                        <a:latin typeface="Cambria Math" panose="02040503050406030204" pitchFamily="18" charset="0"/>
                                      </a:rPr>
                                      <m:t>−</m:t>
                                    </m:r>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2</m:t>
                                        </m:r>
                                      </m:sup>
                                    </m:sSup>
                                  </m:den>
                                </m:f>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extLst>
                      <a:ext uri="{0D108BD9-81ED-4DB2-BD59-A6C34878D82A}">
                        <a16:rowId xmlns:a16="http://schemas.microsoft.com/office/drawing/2014/main" val="7309527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0</m:t>
                                        </m:r>
                                      </m:e>
                                    </m:d>
                                  </m:e>
                                </m:func>
                                <m:r>
                                  <a:rPr lang="de-DE" b="0" i="1" smtClean="0">
                                    <a:latin typeface="Cambria Math" panose="02040503050406030204" pitchFamily="18" charset="0"/>
                                  </a:rPr>
                                  <m:t>=</m:t>
                                </m:r>
                                <m:r>
                                  <a:rPr lang="de-DE" b="0" i="1" smtClean="0">
                                    <a:latin typeface="Cambria Math" panose="02040503050406030204" pitchFamily="18" charset="0"/>
                                  </a:rPr>
                                  <m:t>0</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2</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1³</m:t>
                                    </m:r>
                                  </m:den>
                                </m:f>
                                <m:r>
                                  <a:rPr lang="de-DE" b="0" i="1" smtClean="0">
                                    <a:latin typeface="Cambria Math" panose="02040503050406030204" pitchFamily="18" charset="0"/>
                                  </a:rPr>
                                  <m:t>=</m:t>
                                </m:r>
                                <m:r>
                                  <a:rPr lang="de-DE" b="0" i="1" smtClean="0">
                                    <a:latin typeface="Cambria Math" panose="02040503050406030204" pitchFamily="18" charset="0"/>
                                  </a:rPr>
                                  <m:t>2</m:t>
                                </m:r>
                              </m:oMath>
                            </m:oMathPara>
                          </a14:m>
                          <a:endParaRPr lang="de-DE" dirty="0"/>
                        </a:p>
                      </a:txBody>
                      <a:tcPr/>
                    </a:tc>
                    <a:extLst>
                      <a:ext uri="{0D108BD9-81ED-4DB2-BD59-A6C34878D82A}">
                        <a16:rowId xmlns:a16="http://schemas.microsoft.com/office/drawing/2014/main" val="4261550015"/>
                      </a:ext>
                    </a:extLst>
                  </a:tr>
                  <a:tr h="370840">
                    <a:tc>
                      <a:txBody>
                        <a:bodyPr/>
                        <a:lstStyle/>
                        <a:p>
                          <a:pPr algn="ctr"/>
                          <a:r>
                            <a:rPr lang="de-DE" dirty="0"/>
                            <a:t>allgemein für Ableitungen</a:t>
                          </a:r>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2</m:t>
                                        </m:r>
                                        <m:r>
                                          <a:rPr lang="de-DE" b="0" i="1" smtClean="0">
                                            <a:latin typeface="Cambria Math" panose="02040503050406030204" pitchFamily="18" charset="0"/>
                                          </a:rPr>
                                          <m:t>𝑛</m:t>
                                        </m:r>
                                        <m:r>
                                          <a:rPr lang="de-DE" b="0" i="1" smtClean="0">
                                            <a:latin typeface="Cambria Math" panose="02040503050406030204" pitchFamily="18" charset="0"/>
                                          </a:rPr>
                                          <m:t>+1</m:t>
                                        </m:r>
                                      </m:e>
                                    </m:d>
                                  </m:sup>
                                </m:sSup>
                                <m:r>
                                  <a:rPr lang="de-DE" b="0" i="1" smtClean="0">
                                    <a:latin typeface="Cambria Math" panose="02040503050406030204" pitchFamily="18" charset="0"/>
                                  </a:rPr>
                                  <m:t>(0)</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𝑛</m:t>
                                    </m:r>
                                  </m:sup>
                                </m:sSup>
                              </m:oMath>
                            </m:oMathPara>
                          </a14:m>
                          <a:endParaRPr lang="de-DE"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2</m:t>
                                        </m:r>
                                        <m:r>
                                          <a:rPr lang="de-DE" b="0" i="1" smtClean="0">
                                            <a:latin typeface="Cambria Math" panose="02040503050406030204" pitchFamily="18" charset="0"/>
                                          </a:rPr>
                                          <m:t>𝑛</m:t>
                                        </m:r>
                                      </m:e>
                                    </m:d>
                                  </m:sup>
                                </m:sSup>
                                <m:r>
                                  <a:rPr lang="de-DE" b="0" i="1" smtClean="0">
                                    <a:latin typeface="Cambria Math" panose="02040503050406030204" pitchFamily="18" charset="0"/>
                                  </a:rPr>
                                  <m:t>(0)=</m:t>
                                </m:r>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𝑛</m:t>
                                    </m:r>
                                  </m:sup>
                                </m:sSup>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𝑛</m:t>
                                        </m:r>
                                      </m:e>
                                    </m:d>
                                  </m:sup>
                                </m:sSup>
                                <m:r>
                                  <a:rPr lang="de-DE" b="0" i="1" smtClean="0">
                                    <a:latin typeface="Cambria Math" panose="02040503050406030204" pitchFamily="18" charset="0"/>
                                  </a:rPr>
                                  <m:t>(0)</m:t>
                                </m:r>
                                <m:r>
                                  <a:rPr lang="de-DE" b="0" i="1" smtClean="0">
                                    <a:latin typeface="Cambria Math" panose="02040503050406030204" pitchFamily="18" charset="0"/>
                                  </a:rPr>
                                  <m:t>=1</m:t>
                                </m:r>
                              </m:oMath>
                            </m:oMathPara>
                          </a14:m>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𝑛</m:t>
                                        </m:r>
                                        <m:r>
                                          <a:rPr lang="de-DE" b="0" i="1" smtClean="0">
                                            <a:latin typeface="Cambria Math" panose="02040503050406030204" pitchFamily="18" charset="0"/>
                                          </a:rPr>
                                          <m:t>+1</m:t>
                                        </m:r>
                                      </m:e>
                                    </m:d>
                                  </m:sup>
                                </m:sSup>
                                <m:r>
                                  <a:rPr lang="de-DE" b="0" i="1" smtClean="0">
                                    <a:latin typeface="Cambria Math" panose="02040503050406030204" pitchFamily="18" charset="0"/>
                                  </a:rPr>
                                  <m:t>(1)</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−1</m:t>
                                        </m:r>
                                      </m:e>
                                    </m:d>
                                  </m:e>
                                  <m:sup>
                                    <m:r>
                                      <a:rPr lang="de-DE" b="0" i="1" smtClean="0">
                                        <a:latin typeface="Cambria Math" panose="02040503050406030204" pitchFamily="18" charset="0"/>
                                      </a:rPr>
                                      <m:t>𝑛</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oMath>
                            </m:oMathPara>
                          </a14:m>
                          <a:endParaRPr lang="de-DE" dirty="0"/>
                        </a:p>
                      </a:txBody>
                      <a:tcPr/>
                    </a:tc>
                    <a:extLst>
                      <a:ext uri="{0D108BD9-81ED-4DB2-BD59-A6C34878D82A}">
                        <a16:rowId xmlns:a16="http://schemas.microsoft.com/office/drawing/2014/main" val="3338714758"/>
                      </a:ext>
                    </a:extLst>
                  </a:tr>
                </a:tbl>
              </a:graphicData>
            </a:graphic>
          </p:graphicFrame>
        </mc:Choice>
        <mc:Fallback>
          <p:graphicFrame>
            <p:nvGraphicFramePr>
              <p:cNvPr id="4" name="Tabelle 4">
                <a:extLst>
                  <a:ext uri="{FF2B5EF4-FFF2-40B4-BE49-F238E27FC236}">
                    <a16:creationId xmlns:a16="http://schemas.microsoft.com/office/drawing/2014/main" id="{8DB52AF1-C38E-4CAC-AD72-3F190048B1CC}"/>
                  </a:ext>
                </a:extLst>
              </p:cNvPr>
              <p:cNvGraphicFramePr>
                <a:graphicFrameLocks noGrp="1"/>
              </p:cNvGraphicFramePr>
              <p:nvPr/>
            </p:nvGraphicFramePr>
            <p:xfrm>
              <a:off x="1140643" y="3510012"/>
              <a:ext cx="9926425" cy="2986532"/>
            </p:xfrm>
            <a:graphic>
              <a:graphicData uri="http://schemas.openxmlformats.org/drawingml/2006/table">
                <a:tbl>
                  <a:tblPr firstRow="1" bandRow="1">
                    <a:tableStyleId>{5C22544A-7EE6-4342-B048-85BDC9FD1C3A}</a:tableStyleId>
                  </a:tblPr>
                  <a:tblGrid>
                    <a:gridCol w="1985285">
                      <a:extLst>
                        <a:ext uri="{9D8B030D-6E8A-4147-A177-3AD203B41FA5}">
                          <a16:colId xmlns:a16="http://schemas.microsoft.com/office/drawing/2014/main" val="449616724"/>
                        </a:ext>
                      </a:extLst>
                    </a:gridCol>
                    <a:gridCol w="1985285">
                      <a:extLst>
                        <a:ext uri="{9D8B030D-6E8A-4147-A177-3AD203B41FA5}">
                          <a16:colId xmlns:a16="http://schemas.microsoft.com/office/drawing/2014/main" val="3596445416"/>
                        </a:ext>
                      </a:extLst>
                    </a:gridCol>
                    <a:gridCol w="1985285">
                      <a:extLst>
                        <a:ext uri="{9D8B030D-6E8A-4147-A177-3AD203B41FA5}">
                          <a16:colId xmlns:a16="http://schemas.microsoft.com/office/drawing/2014/main" val="501589497"/>
                        </a:ext>
                      </a:extLst>
                    </a:gridCol>
                    <a:gridCol w="1985285">
                      <a:extLst>
                        <a:ext uri="{9D8B030D-6E8A-4147-A177-3AD203B41FA5}">
                          <a16:colId xmlns:a16="http://schemas.microsoft.com/office/drawing/2014/main" val="2297140847"/>
                        </a:ext>
                      </a:extLst>
                    </a:gridCol>
                    <a:gridCol w="1985285">
                      <a:extLst>
                        <a:ext uri="{9D8B030D-6E8A-4147-A177-3AD203B41FA5}">
                          <a16:colId xmlns:a16="http://schemas.microsoft.com/office/drawing/2014/main" val="3957698764"/>
                        </a:ext>
                      </a:extLst>
                    </a:gridCol>
                  </a:tblGrid>
                  <a:tr h="370840">
                    <a:tc>
                      <a:txBody>
                        <a:bodyPr/>
                        <a:lstStyle/>
                        <a:p>
                          <a:endParaRPr lang="de-DE"/>
                        </a:p>
                      </a:txBody>
                      <a:tcPr/>
                    </a:tc>
                    <a:tc>
                      <a:txBody>
                        <a:bodyPr/>
                        <a:lstStyle/>
                        <a:p>
                          <a:endParaRPr lang="de-DE"/>
                        </a:p>
                      </a:txBody>
                      <a:tcPr>
                        <a:blipFill>
                          <a:blip r:embed="rId2"/>
                          <a:stretch>
                            <a:fillRect l="-100307" t="-1639" r="-300920" b="-726230"/>
                          </a:stretch>
                        </a:blipFill>
                      </a:tcPr>
                    </a:tc>
                    <a:tc>
                      <a:txBody>
                        <a:bodyPr/>
                        <a:lstStyle/>
                        <a:p>
                          <a:endParaRPr lang="de-DE"/>
                        </a:p>
                      </a:txBody>
                      <a:tcPr>
                        <a:blipFill>
                          <a:blip r:embed="rId2"/>
                          <a:stretch>
                            <a:fillRect l="-200923" t="-1639" r="-201846" b="-726230"/>
                          </a:stretch>
                        </a:blipFill>
                      </a:tcPr>
                    </a:tc>
                    <a:tc>
                      <a:txBody>
                        <a:bodyPr/>
                        <a:lstStyle/>
                        <a:p>
                          <a:endParaRPr lang="de-DE"/>
                        </a:p>
                      </a:txBody>
                      <a:tcPr>
                        <a:blipFill>
                          <a:blip r:embed="rId2"/>
                          <a:stretch>
                            <a:fillRect l="-300000" t="-1639" r="-101227" b="-726230"/>
                          </a:stretch>
                        </a:blipFill>
                      </a:tcPr>
                    </a:tc>
                    <a:tc>
                      <a:txBody>
                        <a:bodyPr/>
                        <a:lstStyle/>
                        <a:p>
                          <a:endParaRPr lang="de-DE"/>
                        </a:p>
                      </a:txBody>
                      <a:tcPr>
                        <a:blipFill>
                          <a:blip r:embed="rId2"/>
                          <a:stretch>
                            <a:fillRect l="-400000" t="-1639" r="-1227" b="-726230"/>
                          </a:stretch>
                        </a:blipFill>
                      </a:tcPr>
                    </a:tc>
                    <a:extLst>
                      <a:ext uri="{0D108BD9-81ED-4DB2-BD59-A6C34878D82A}">
                        <a16:rowId xmlns:a16="http://schemas.microsoft.com/office/drawing/2014/main" val="457489736"/>
                      </a:ext>
                    </a:extLst>
                  </a:tr>
                  <a:tr h="370840">
                    <a:tc>
                      <a:txBody>
                        <a:bodyPr/>
                        <a:lstStyle/>
                        <a:p>
                          <a:endParaRPr lang="de-DE"/>
                        </a:p>
                      </a:txBody>
                      <a:tcPr>
                        <a:blipFill>
                          <a:blip r:embed="rId2"/>
                          <a:stretch>
                            <a:fillRect l="-307" t="-101639" r="-400920" b="-626230"/>
                          </a:stretch>
                        </a:blipFill>
                      </a:tcPr>
                    </a:tc>
                    <a:tc>
                      <a:txBody>
                        <a:bodyPr/>
                        <a:lstStyle/>
                        <a:p>
                          <a:endParaRPr lang="de-DE"/>
                        </a:p>
                      </a:txBody>
                      <a:tcPr>
                        <a:blipFill>
                          <a:blip r:embed="rId2"/>
                          <a:stretch>
                            <a:fillRect l="-100307" t="-101639" r="-300920" b="-626230"/>
                          </a:stretch>
                        </a:blipFill>
                      </a:tcPr>
                    </a:tc>
                    <a:tc>
                      <a:txBody>
                        <a:bodyPr/>
                        <a:lstStyle/>
                        <a:p>
                          <a:endParaRPr lang="de-DE"/>
                        </a:p>
                      </a:txBody>
                      <a:tcPr>
                        <a:blipFill>
                          <a:blip r:embed="rId2"/>
                          <a:stretch>
                            <a:fillRect l="-200923" t="-101639" r="-201846" b="-626230"/>
                          </a:stretch>
                        </a:blipFill>
                      </a:tcPr>
                    </a:tc>
                    <a:tc>
                      <a:txBody>
                        <a:bodyPr/>
                        <a:lstStyle/>
                        <a:p>
                          <a:endParaRPr lang="de-DE"/>
                        </a:p>
                      </a:txBody>
                      <a:tcPr>
                        <a:blipFill>
                          <a:blip r:embed="rId2"/>
                          <a:stretch>
                            <a:fillRect l="-300000" t="-101639" r="-101227" b="-626230"/>
                          </a:stretch>
                        </a:blipFill>
                      </a:tcPr>
                    </a:tc>
                    <a:tc>
                      <a:txBody>
                        <a:bodyPr/>
                        <a:lstStyle/>
                        <a:p>
                          <a:endParaRPr lang="de-DE"/>
                        </a:p>
                      </a:txBody>
                      <a:tcPr>
                        <a:blipFill>
                          <a:blip r:embed="rId2"/>
                          <a:stretch>
                            <a:fillRect l="-400000" t="-101639" r="-1227" b="-626230"/>
                          </a:stretch>
                        </a:blipFill>
                      </a:tcPr>
                    </a:tc>
                    <a:extLst>
                      <a:ext uri="{0D108BD9-81ED-4DB2-BD59-A6C34878D82A}">
                        <a16:rowId xmlns:a16="http://schemas.microsoft.com/office/drawing/2014/main" val="4255452997"/>
                      </a:ext>
                    </a:extLst>
                  </a:tr>
                  <a:tr h="370840">
                    <a:tc>
                      <a:txBody>
                        <a:bodyPr/>
                        <a:lstStyle/>
                        <a:p>
                          <a:endParaRPr lang="de-DE"/>
                        </a:p>
                      </a:txBody>
                      <a:tcPr>
                        <a:blipFill>
                          <a:blip r:embed="rId2"/>
                          <a:stretch>
                            <a:fillRect l="-307" t="-201639" r="-400920" b="-526230"/>
                          </a:stretch>
                        </a:blipFill>
                      </a:tcPr>
                    </a:tc>
                    <a:tc>
                      <a:txBody>
                        <a:bodyPr/>
                        <a:lstStyle/>
                        <a:p>
                          <a:endParaRPr lang="de-DE"/>
                        </a:p>
                      </a:txBody>
                      <a:tcPr>
                        <a:blipFill>
                          <a:blip r:embed="rId2"/>
                          <a:stretch>
                            <a:fillRect l="-100307" t="-201639" r="-300920" b="-526230"/>
                          </a:stretch>
                        </a:blipFill>
                      </a:tcPr>
                    </a:tc>
                    <a:tc>
                      <a:txBody>
                        <a:bodyPr/>
                        <a:lstStyle/>
                        <a:p>
                          <a:endParaRPr lang="de-DE"/>
                        </a:p>
                      </a:txBody>
                      <a:tcPr>
                        <a:blipFill>
                          <a:blip r:embed="rId2"/>
                          <a:stretch>
                            <a:fillRect l="-200923" t="-201639" r="-201846" b="-526230"/>
                          </a:stretch>
                        </a:blipFill>
                      </a:tcPr>
                    </a:tc>
                    <a:tc>
                      <a:txBody>
                        <a:bodyPr/>
                        <a:lstStyle/>
                        <a:p>
                          <a:endParaRPr lang="de-DE"/>
                        </a:p>
                      </a:txBody>
                      <a:tcPr>
                        <a:blipFill>
                          <a:blip r:embed="rId2"/>
                          <a:stretch>
                            <a:fillRect l="-300000" t="-201639" r="-101227" b="-526230"/>
                          </a:stretch>
                        </a:blipFill>
                      </a:tcPr>
                    </a:tc>
                    <a:tc>
                      <a:txBody>
                        <a:bodyPr/>
                        <a:lstStyle/>
                        <a:p>
                          <a:endParaRPr lang="de-DE"/>
                        </a:p>
                      </a:txBody>
                      <a:tcPr>
                        <a:blipFill>
                          <a:blip r:embed="rId2"/>
                          <a:stretch>
                            <a:fillRect l="-400000" t="-201639" r="-1227" b="-526230"/>
                          </a:stretch>
                        </a:blipFill>
                      </a:tcPr>
                    </a:tc>
                    <a:extLst>
                      <a:ext uri="{0D108BD9-81ED-4DB2-BD59-A6C34878D82A}">
                        <a16:rowId xmlns:a16="http://schemas.microsoft.com/office/drawing/2014/main" val="621918864"/>
                      </a:ext>
                    </a:extLst>
                  </a:tr>
                  <a:tr h="605028">
                    <a:tc>
                      <a:txBody>
                        <a:bodyPr/>
                        <a:lstStyle/>
                        <a:p>
                          <a:endParaRPr lang="de-DE"/>
                        </a:p>
                      </a:txBody>
                      <a:tcPr>
                        <a:blipFill>
                          <a:blip r:embed="rId2"/>
                          <a:stretch>
                            <a:fillRect l="-307" t="-185859" r="-400920" b="-224242"/>
                          </a:stretch>
                        </a:blipFill>
                      </a:tcPr>
                    </a:tc>
                    <a:tc>
                      <a:txBody>
                        <a:bodyPr/>
                        <a:lstStyle/>
                        <a:p>
                          <a:endParaRPr lang="de-DE"/>
                        </a:p>
                      </a:txBody>
                      <a:tcPr>
                        <a:blipFill>
                          <a:blip r:embed="rId2"/>
                          <a:stretch>
                            <a:fillRect l="-100307" t="-185859" r="-300920" b="-224242"/>
                          </a:stretch>
                        </a:blipFill>
                      </a:tcPr>
                    </a:tc>
                    <a:tc>
                      <a:txBody>
                        <a:bodyPr/>
                        <a:lstStyle/>
                        <a:p>
                          <a:endParaRPr lang="de-DE"/>
                        </a:p>
                      </a:txBody>
                      <a:tcPr>
                        <a:blipFill>
                          <a:blip r:embed="rId2"/>
                          <a:stretch>
                            <a:fillRect l="-200923" t="-185859" r="-201846" b="-224242"/>
                          </a:stretch>
                        </a:blipFill>
                      </a:tcPr>
                    </a:tc>
                    <a:tc>
                      <a:txBody>
                        <a:bodyPr/>
                        <a:lstStyle/>
                        <a:p>
                          <a:endParaRPr lang="de-DE"/>
                        </a:p>
                      </a:txBody>
                      <a:tcPr>
                        <a:blipFill>
                          <a:blip r:embed="rId2"/>
                          <a:stretch>
                            <a:fillRect l="-300000" t="-185859" r="-101227" b="-224242"/>
                          </a:stretch>
                        </a:blipFill>
                      </a:tcPr>
                    </a:tc>
                    <a:tc>
                      <a:txBody>
                        <a:bodyPr/>
                        <a:lstStyle/>
                        <a:p>
                          <a:endParaRPr lang="de-DE"/>
                        </a:p>
                      </a:txBody>
                      <a:tcPr>
                        <a:blipFill>
                          <a:blip r:embed="rId2"/>
                          <a:stretch>
                            <a:fillRect l="-400000" t="-185859" r="-1227" b="-224242"/>
                          </a:stretch>
                        </a:blipFill>
                      </a:tcPr>
                    </a:tc>
                    <a:extLst>
                      <a:ext uri="{0D108BD9-81ED-4DB2-BD59-A6C34878D82A}">
                        <a16:rowId xmlns:a16="http://schemas.microsoft.com/office/drawing/2014/main" val="730952749"/>
                      </a:ext>
                    </a:extLst>
                  </a:tr>
                  <a:tr h="610489">
                    <a:tc>
                      <a:txBody>
                        <a:bodyPr/>
                        <a:lstStyle/>
                        <a:p>
                          <a:endParaRPr lang="de-DE"/>
                        </a:p>
                      </a:txBody>
                      <a:tcPr>
                        <a:blipFill>
                          <a:blip r:embed="rId2"/>
                          <a:stretch>
                            <a:fillRect l="-307" t="-280198" r="-400920" b="-119802"/>
                          </a:stretch>
                        </a:blipFill>
                      </a:tcPr>
                    </a:tc>
                    <a:tc>
                      <a:txBody>
                        <a:bodyPr/>
                        <a:lstStyle/>
                        <a:p>
                          <a:endParaRPr lang="de-DE"/>
                        </a:p>
                      </a:txBody>
                      <a:tcPr>
                        <a:blipFill>
                          <a:blip r:embed="rId2"/>
                          <a:stretch>
                            <a:fillRect l="-100307" t="-280198" r="-300920" b="-119802"/>
                          </a:stretch>
                        </a:blipFill>
                      </a:tcPr>
                    </a:tc>
                    <a:tc>
                      <a:txBody>
                        <a:bodyPr/>
                        <a:lstStyle/>
                        <a:p>
                          <a:endParaRPr lang="de-DE"/>
                        </a:p>
                      </a:txBody>
                      <a:tcPr>
                        <a:blipFill>
                          <a:blip r:embed="rId2"/>
                          <a:stretch>
                            <a:fillRect l="-200923" t="-280198" r="-201846" b="-119802"/>
                          </a:stretch>
                        </a:blipFill>
                      </a:tcPr>
                    </a:tc>
                    <a:tc>
                      <a:txBody>
                        <a:bodyPr/>
                        <a:lstStyle/>
                        <a:p>
                          <a:endParaRPr lang="de-DE"/>
                        </a:p>
                      </a:txBody>
                      <a:tcPr>
                        <a:blipFill>
                          <a:blip r:embed="rId2"/>
                          <a:stretch>
                            <a:fillRect l="-300000" t="-280198" r="-101227" b="-119802"/>
                          </a:stretch>
                        </a:blipFill>
                      </a:tcPr>
                    </a:tc>
                    <a:tc>
                      <a:txBody>
                        <a:bodyPr/>
                        <a:lstStyle/>
                        <a:p>
                          <a:endParaRPr lang="de-DE"/>
                        </a:p>
                      </a:txBody>
                      <a:tcPr>
                        <a:blipFill>
                          <a:blip r:embed="rId2"/>
                          <a:stretch>
                            <a:fillRect l="-400000" t="-280198" r="-1227" b="-119802"/>
                          </a:stretch>
                        </a:blipFill>
                      </a:tcPr>
                    </a:tc>
                    <a:extLst>
                      <a:ext uri="{0D108BD9-81ED-4DB2-BD59-A6C34878D82A}">
                        <a16:rowId xmlns:a16="http://schemas.microsoft.com/office/drawing/2014/main" val="4261550015"/>
                      </a:ext>
                    </a:extLst>
                  </a:tr>
                  <a:tr h="658495">
                    <a:tc>
                      <a:txBody>
                        <a:bodyPr/>
                        <a:lstStyle/>
                        <a:p>
                          <a:pPr algn="ctr"/>
                          <a:r>
                            <a:rPr lang="de-DE" dirty="0"/>
                            <a:t>allgemein für Ableitungen</a:t>
                          </a:r>
                        </a:p>
                      </a:txBody>
                      <a:tcPr/>
                    </a:tc>
                    <a:tc>
                      <a:txBody>
                        <a:bodyPr/>
                        <a:lstStyle/>
                        <a:p>
                          <a:endParaRPr lang="de-DE"/>
                        </a:p>
                      </a:txBody>
                      <a:tcPr>
                        <a:blipFill>
                          <a:blip r:embed="rId2"/>
                          <a:stretch>
                            <a:fillRect l="-100307" t="-355556" r="-300920" b="-12037"/>
                          </a:stretch>
                        </a:blipFill>
                      </a:tcPr>
                    </a:tc>
                    <a:tc>
                      <a:txBody>
                        <a:bodyPr/>
                        <a:lstStyle/>
                        <a:p>
                          <a:endParaRPr lang="de-DE"/>
                        </a:p>
                      </a:txBody>
                      <a:tcPr>
                        <a:blipFill>
                          <a:blip r:embed="rId2"/>
                          <a:stretch>
                            <a:fillRect l="-200923" t="-355556" r="-201846" b="-12037"/>
                          </a:stretch>
                        </a:blipFill>
                      </a:tcPr>
                    </a:tc>
                    <a:tc>
                      <a:txBody>
                        <a:bodyPr/>
                        <a:lstStyle/>
                        <a:p>
                          <a:endParaRPr lang="de-DE"/>
                        </a:p>
                      </a:txBody>
                      <a:tcPr>
                        <a:blipFill>
                          <a:blip r:embed="rId2"/>
                          <a:stretch>
                            <a:fillRect l="-300000" t="-355556" r="-101227" b="-12037"/>
                          </a:stretch>
                        </a:blipFill>
                      </a:tcPr>
                    </a:tc>
                    <a:tc>
                      <a:txBody>
                        <a:bodyPr/>
                        <a:lstStyle/>
                        <a:p>
                          <a:endParaRPr lang="de-DE"/>
                        </a:p>
                      </a:txBody>
                      <a:tcPr>
                        <a:blipFill>
                          <a:blip r:embed="rId2"/>
                          <a:stretch>
                            <a:fillRect l="-400000" t="-355556" r="-1227" b="-12037"/>
                          </a:stretch>
                        </a:blipFill>
                      </a:tcPr>
                    </a:tc>
                    <a:extLst>
                      <a:ext uri="{0D108BD9-81ED-4DB2-BD59-A6C34878D82A}">
                        <a16:rowId xmlns:a16="http://schemas.microsoft.com/office/drawing/2014/main" val="3338714758"/>
                      </a:ext>
                    </a:extLst>
                  </a:tr>
                </a:tbl>
              </a:graphicData>
            </a:graphic>
          </p:graphicFrame>
        </mc:Fallback>
      </mc:AlternateContent>
      <mc:AlternateContent xmlns:mc="http://schemas.openxmlformats.org/markup-compatibility/2006">
        <mc:Choice xmlns:a14="http://schemas.microsoft.com/office/drawing/2010/main" Requires="a14">
          <p:sp>
            <p:nvSpPr>
              <p:cNvPr id="3" name="Textfeld 2">
                <a:extLst>
                  <a:ext uri="{FF2B5EF4-FFF2-40B4-BE49-F238E27FC236}">
                    <a16:creationId xmlns:a16="http://schemas.microsoft.com/office/drawing/2014/main" id="{2832F718-041F-43AA-9BDE-03D2DE57F666}"/>
                  </a:ext>
                </a:extLst>
              </p:cNvPr>
              <p:cNvSpPr txBox="1"/>
              <p:nvPr/>
            </p:nvSpPr>
            <p:spPr>
              <a:xfrm>
                <a:off x="1904214" y="1700619"/>
                <a:ext cx="4191785" cy="1200329"/>
              </a:xfrm>
              <a:prstGeom prst="rect">
                <a:avLst/>
              </a:prstGeom>
              <a:noFill/>
            </p:spPr>
            <p:txBody>
              <a:bodyPr wrap="square" rtlCol="0">
                <a:spAutoFit/>
              </a:bodyPr>
              <a:lstStyle/>
              <a:p>
                <a:r>
                  <a:rPr lang="de-DE" dirty="0"/>
                  <a:t>In der Tabelle sorgt der Ausdruck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m:t>
                        </m:r>
                      </m:e>
                      <m:sup>
                        <m:r>
                          <a:rPr lang="de-DE" b="0" i="1" smtClean="0">
                            <a:latin typeface="Cambria Math" panose="02040503050406030204" pitchFamily="18" charset="0"/>
                          </a:rPr>
                          <m:t>𝑛</m:t>
                        </m:r>
                      </m:sup>
                    </m:sSup>
                    <m:r>
                      <a:rPr lang="de-DE" b="0" i="1" smtClean="0">
                        <a:latin typeface="Cambria Math" panose="02040503050406030204" pitchFamily="18" charset="0"/>
                      </a:rPr>
                      <m:t> </m:t>
                    </m:r>
                  </m:oMath>
                </a14:m>
                <a:r>
                  <a:rPr lang="de-DE" dirty="0"/>
                  <a:t>für einen Vorzeichenwechsel. Wenn n gerade ist, ist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(−1)</m:t>
                        </m:r>
                      </m:e>
                      <m:sup>
                        <m:r>
                          <a:rPr lang="de-DE" i="1">
                            <a:latin typeface="Cambria Math" panose="02040503050406030204" pitchFamily="18" charset="0"/>
                          </a:rPr>
                          <m:t>𝑛</m:t>
                        </m:r>
                      </m:sup>
                    </m:sSup>
                    <m:r>
                      <a:rPr lang="de-DE" b="0" i="1" smtClean="0">
                        <a:latin typeface="Cambria Math" panose="02040503050406030204" pitchFamily="18" charset="0"/>
                      </a:rPr>
                      <m:t>=1</m:t>
                    </m:r>
                    <m:r>
                      <a:rPr lang="de-DE" b="0" i="0" smtClean="0">
                        <a:latin typeface="Cambria Math" panose="02040503050406030204" pitchFamily="18" charset="0"/>
                      </a:rPr>
                      <m:t>. </m:t>
                    </m:r>
                  </m:oMath>
                </a14:m>
                <a:r>
                  <a:rPr lang="de-DE" dirty="0"/>
                  <a:t>Wenn n ungerade ist, dann ist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(−1)</m:t>
                        </m:r>
                      </m:e>
                      <m:sup>
                        <m:r>
                          <a:rPr lang="de-DE" i="1">
                            <a:latin typeface="Cambria Math" panose="02040503050406030204" pitchFamily="18" charset="0"/>
                          </a:rPr>
                          <m:t>𝑛</m:t>
                        </m:r>
                      </m:sup>
                    </m:sSup>
                    <m:r>
                      <a:rPr lang="de-DE" b="0" i="1" smtClean="0">
                        <a:latin typeface="Cambria Math" panose="02040503050406030204" pitchFamily="18" charset="0"/>
                      </a:rPr>
                      <m:t>=−1</m:t>
                    </m:r>
                  </m:oMath>
                </a14:m>
                <a:r>
                  <a:rPr lang="de-DE" dirty="0"/>
                  <a:t>.</a:t>
                </a:r>
              </a:p>
            </p:txBody>
          </p:sp>
        </mc:Choice>
        <mc:Fallback>
          <p:sp>
            <p:nvSpPr>
              <p:cNvPr id="3" name="Textfeld 2">
                <a:extLst>
                  <a:ext uri="{FF2B5EF4-FFF2-40B4-BE49-F238E27FC236}">
                    <a16:creationId xmlns:a16="http://schemas.microsoft.com/office/drawing/2014/main" id="{2832F718-041F-43AA-9BDE-03D2DE57F666}"/>
                  </a:ext>
                </a:extLst>
              </p:cNvPr>
              <p:cNvSpPr txBox="1">
                <a:spLocks noRot="1" noChangeAspect="1" noMove="1" noResize="1" noEditPoints="1" noAdjustHandles="1" noChangeArrowheads="1" noChangeShapeType="1" noTextEdit="1"/>
              </p:cNvSpPr>
              <p:nvPr/>
            </p:nvSpPr>
            <p:spPr>
              <a:xfrm>
                <a:off x="1904214" y="1700619"/>
                <a:ext cx="4191785" cy="1200329"/>
              </a:xfrm>
              <a:prstGeom prst="rect">
                <a:avLst/>
              </a:prstGeom>
              <a:blipFill>
                <a:blip r:embed="rId3"/>
                <a:stretch>
                  <a:fillRect l="-1163" t="-3046" r="-872" b="-7107"/>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1729DB82-8D53-40A3-BC39-1FCFE4A785DF}"/>
                  </a:ext>
                </a:extLst>
              </p:cNvPr>
              <p:cNvSpPr txBox="1"/>
              <p:nvPr/>
            </p:nvSpPr>
            <p:spPr>
              <a:xfrm>
                <a:off x="6251542" y="1692763"/>
                <a:ext cx="4191785" cy="392993"/>
              </a:xfrm>
              <a:prstGeom prst="rect">
                <a:avLst/>
              </a:prstGeom>
              <a:noFill/>
            </p:spPr>
            <p:txBody>
              <a:bodyPr wrap="square" rtlCol="0">
                <a:spAutoFit/>
              </a:bodyPr>
              <a:lstStyle/>
              <a:p>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r>
                      <a:rPr lang="de-DE" b="0" i="0" smtClean="0">
                        <a:latin typeface="Cambria Math" panose="02040503050406030204" pitchFamily="18" charset="0"/>
                      </a:rPr>
                      <m:t> </m:t>
                    </m:r>
                  </m:oMath>
                </a14:m>
                <a:r>
                  <a:rPr lang="de-DE" dirty="0"/>
                  <a:t>steht für die n-te Ableitung von </a:t>
                </a:r>
                <a14:m>
                  <m:oMath xmlns:m="http://schemas.openxmlformats.org/officeDocument/2006/math">
                    <m:r>
                      <a:rPr lang="de-DE" i="1" dirty="0" smtClean="0">
                        <a:latin typeface="Cambria Math" panose="02040503050406030204" pitchFamily="18" charset="0"/>
                      </a:rPr>
                      <m:t>𝑓</m:t>
                    </m:r>
                  </m:oMath>
                </a14:m>
                <a:endParaRPr lang="de-DE" dirty="0"/>
              </a:p>
            </p:txBody>
          </p:sp>
        </mc:Choice>
        <mc:Fallback>
          <p:sp>
            <p:nvSpPr>
              <p:cNvPr id="7" name="Textfeld 6">
                <a:extLst>
                  <a:ext uri="{FF2B5EF4-FFF2-40B4-BE49-F238E27FC236}">
                    <a16:creationId xmlns:a16="http://schemas.microsoft.com/office/drawing/2014/main" id="{1729DB82-8D53-40A3-BC39-1FCFE4A785DF}"/>
                  </a:ext>
                </a:extLst>
              </p:cNvPr>
              <p:cNvSpPr txBox="1">
                <a:spLocks noRot="1" noChangeAspect="1" noMove="1" noResize="1" noEditPoints="1" noAdjustHandles="1" noChangeArrowheads="1" noChangeShapeType="1" noTextEdit="1"/>
              </p:cNvSpPr>
              <p:nvPr/>
            </p:nvSpPr>
            <p:spPr>
              <a:xfrm>
                <a:off x="6251542" y="1692763"/>
                <a:ext cx="4191785" cy="392993"/>
              </a:xfrm>
              <a:prstGeom prst="rect">
                <a:avLst/>
              </a:prstGeom>
              <a:blipFill>
                <a:blip r:embed="rId4"/>
                <a:stretch>
                  <a:fillRect l="-437" t="-6250" b="-21875"/>
                </a:stretch>
              </a:blipFill>
            </p:spPr>
            <p:txBody>
              <a:bodyPr/>
              <a:lstStyle/>
              <a:p>
                <a:r>
                  <a:rPr lang="de-DE">
                    <a:noFill/>
                  </a:rPr>
                  <a:t> </a:t>
                </a:r>
              </a:p>
            </p:txBody>
          </p:sp>
        </mc:Fallback>
      </mc:AlternateContent>
      <p:cxnSp>
        <p:nvCxnSpPr>
          <p:cNvPr id="8" name="Gerade Verbindung mit Pfeil 7">
            <a:extLst>
              <a:ext uri="{FF2B5EF4-FFF2-40B4-BE49-F238E27FC236}">
                <a16:creationId xmlns:a16="http://schemas.microsoft.com/office/drawing/2014/main" id="{659DE56A-EBC8-4AE3-82ED-C4BCE92B03C3}"/>
              </a:ext>
            </a:extLst>
          </p:cNvPr>
          <p:cNvCxnSpPr>
            <a:stCxn id="3" idx="2"/>
          </p:cNvCxnSpPr>
          <p:nvPr/>
        </p:nvCxnSpPr>
        <p:spPr>
          <a:xfrm>
            <a:off x="4000107" y="2900948"/>
            <a:ext cx="2570375" cy="301908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Gerade Verbindung mit Pfeil 9">
            <a:extLst>
              <a:ext uri="{FF2B5EF4-FFF2-40B4-BE49-F238E27FC236}">
                <a16:creationId xmlns:a16="http://schemas.microsoft.com/office/drawing/2014/main" id="{2097FFDF-C6CE-4135-8E4A-22978E19C1AF}"/>
              </a:ext>
            </a:extLst>
          </p:cNvPr>
          <p:cNvCxnSpPr/>
          <p:nvPr/>
        </p:nvCxnSpPr>
        <p:spPr>
          <a:xfrm>
            <a:off x="6570482" y="2085756"/>
            <a:ext cx="1150071" cy="374943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3494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C755D-EA2F-4497-A2A7-CEA07046EECA}"/>
              </a:ext>
            </a:extLst>
          </p:cNvPr>
          <p:cNvSpPr>
            <a:spLocks noGrp="1"/>
          </p:cNvSpPr>
          <p:nvPr>
            <p:ph type="title"/>
          </p:nvPr>
        </p:nvSpPr>
        <p:spPr/>
        <p:txBody>
          <a:bodyPr/>
          <a:lstStyle/>
          <a:p>
            <a:r>
              <a:rPr lang="de-DE" dirty="0"/>
              <a:t>Taylorpolynom und Restglied</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A23CF3A4-8F03-41CC-9AEE-2EA3A952EFBA}"/>
                  </a:ext>
                </a:extLst>
              </p:cNvPr>
              <p:cNvSpPr>
                <a:spLocks noGrp="1"/>
              </p:cNvSpPr>
              <p:nvPr>
                <p:ph idx="1"/>
              </p:nvPr>
            </p:nvSpPr>
            <p:spPr/>
            <p:txBody>
              <a:bodyPr>
                <a:normAutofit fontScale="92500" lnSpcReduction="20000"/>
              </a:bodyPr>
              <a:lstStyle/>
              <a:p>
                <a:pPr marL="0" indent="0">
                  <a:buNone/>
                </a:pPr>
                <a:r>
                  <a:rPr lang="de-DE" dirty="0"/>
                  <a:t>Wenn Sie jetzt den Hauptsatz der Integral- und Differentialrechnung verwenden, so können Sie ein Polynom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oMath>
                </a14:m>
                <a:r>
                  <a:rPr lang="de-DE" dirty="0"/>
                  <a:t> vom Grad n bestimmen, das eine </a:t>
                </a:r>
                <a:r>
                  <a:rPr lang="de-DE" dirty="0">
                    <a:hlinkClick r:id="rId4"/>
                  </a:rPr>
                  <a:t>Näherung für die gesuchte Funktion </a:t>
                </a:r>
                <a:r>
                  <a:rPr lang="de-DE" dirty="0"/>
                  <a:t>darstellt (das Taylorpolynom):</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𝑛</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𝑅</m:t>
                      </m:r>
                      <m:r>
                        <a:rPr lang="de-DE" b="0" i="1" smtClean="0">
                          <a:latin typeface="Cambria Math" panose="02040503050406030204" pitchFamily="18" charset="0"/>
                        </a:rPr>
                        <m:t>.</m:t>
                      </m:r>
                    </m:oMath>
                  </m:oMathPara>
                </a14:m>
                <a:endParaRPr lang="de-DE" dirty="0"/>
              </a:p>
              <a:p>
                <a:pPr marL="0" indent="0">
                  <a:buNone/>
                </a:pPr>
                <a:r>
                  <a:rPr lang="de-DE" dirty="0"/>
                  <a:t>Dieses Polynom lautet: </a:t>
                </a:r>
              </a:p>
              <a:p>
                <a:pPr marL="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𝑛</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b="0" i="1" smtClean="0">
                              <a:latin typeface="Cambria Math" panose="02040503050406030204" pitchFamily="18" charset="0"/>
                            </a:rPr>
                            <m:t>1!</m:t>
                          </m:r>
                        </m:den>
                      </m:f>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r>
                                <a:rPr lang="de-DE" i="1">
                                  <a:latin typeface="Cambria Math" panose="02040503050406030204" pitchFamily="18" charset="0"/>
                                </a:rPr>
                                <m:t>′</m:t>
                              </m:r>
                            </m:sup>
                          </m:s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b="0" i="1" smtClean="0">
                              <a:latin typeface="Cambria Math" panose="02040503050406030204" pitchFamily="18" charset="0"/>
                            </a:rPr>
                            <m:t>2!</m:t>
                          </m:r>
                        </m:den>
                      </m:f>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2</m:t>
                          </m:r>
                        </m:sup>
                      </m:sSup>
                      <m:r>
                        <a:rPr lang="de-DE" b="0" i="1" smtClean="0">
                          <a:latin typeface="Cambria Math" panose="02040503050406030204" pitchFamily="18" charset="0"/>
                        </a:rPr>
                        <m:t>+…=</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=0</m:t>
                          </m:r>
                        </m:sub>
                        <m:sup>
                          <m:r>
                            <a:rPr lang="de-DE" b="0" i="1" smtClean="0">
                              <a:latin typeface="Cambria Math" panose="02040503050406030204" pitchFamily="18" charset="0"/>
                            </a:rPr>
                            <m:t>𝑛</m:t>
                          </m:r>
                        </m:sup>
                        <m:e>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𝑘</m:t>
                                      </m:r>
                                    </m:e>
                                  </m:d>
                                </m:sup>
                              </m:sSup>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num>
                            <m:den>
                              <m:r>
                                <a:rPr lang="de-DE" b="0" i="1" smtClean="0">
                                  <a:latin typeface="Cambria Math" panose="02040503050406030204" pitchFamily="18" charset="0"/>
                                </a:rPr>
                                <m:t>𝑘</m:t>
                              </m:r>
                              <m:r>
                                <a:rPr lang="de-DE" b="0" i="1" smtClean="0">
                                  <a:latin typeface="Cambria Math" panose="02040503050406030204" pitchFamily="18" charset="0"/>
                                </a:rPr>
                                <m:t>!</m:t>
                              </m:r>
                            </m:den>
                          </m:f>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e>
                            <m:sup>
                              <m:r>
                                <a:rPr lang="de-DE" b="0" i="1" smtClean="0">
                                  <a:latin typeface="Cambria Math" panose="02040503050406030204" pitchFamily="18" charset="0"/>
                                </a:rPr>
                                <m:t>𝑘</m:t>
                              </m:r>
                            </m:sup>
                          </m:sSup>
                        </m:e>
                      </m:nary>
                    </m:oMath>
                  </m:oMathPara>
                </a14:m>
                <a:endParaRPr lang="de-DE" dirty="0"/>
              </a:p>
            </p:txBody>
          </p:sp>
        </mc:Choice>
        <mc:Fallback>
          <p:sp>
            <p:nvSpPr>
              <p:cNvPr id="3" name="Inhaltsplatzhalter 2">
                <a:extLst>
                  <a:ext uri="{FF2B5EF4-FFF2-40B4-BE49-F238E27FC236}">
                    <a16:creationId xmlns:a16="http://schemas.microsoft.com/office/drawing/2014/main" id="{A23CF3A4-8F03-41CC-9AEE-2EA3A952EFBA}"/>
                  </a:ext>
                </a:extLst>
              </p:cNvPr>
              <p:cNvSpPr>
                <a:spLocks noGrp="1" noRot="1" noChangeAspect="1" noMove="1" noResize="1" noEditPoints="1" noAdjustHandles="1" noChangeArrowheads="1" noChangeShapeType="1" noTextEdit="1"/>
              </p:cNvSpPr>
              <p:nvPr>
                <p:ph idx="1"/>
              </p:nvPr>
            </p:nvSpPr>
            <p:spPr>
              <a:blipFill>
                <a:blip r:embed="rId5"/>
                <a:stretch>
                  <a:fillRect l="-782" r="-1095"/>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DE59EFF3-6CC9-4F91-A511-025B17E7472F}"/>
              </a:ext>
            </a:extLst>
          </p:cNvPr>
          <p:cNvSpPr txBox="1"/>
          <p:nvPr/>
        </p:nvSpPr>
        <p:spPr>
          <a:xfrm>
            <a:off x="7955489" y="6049944"/>
            <a:ext cx="3377848" cy="646331"/>
          </a:xfrm>
          <a:prstGeom prst="rect">
            <a:avLst/>
          </a:prstGeom>
          <a:noFill/>
        </p:spPr>
        <p:txBody>
          <a:bodyPr wrap="none" rtlCol="0">
            <a:spAutoFit/>
          </a:bodyPr>
          <a:lstStyle/>
          <a:p>
            <a:r>
              <a:rPr lang="de-DE" dirty="0">
                <a:hlinkClick r:id="rId6"/>
              </a:rPr>
              <a:t>LINK</a:t>
            </a:r>
            <a:endParaRPr lang="de-DE" dirty="0"/>
          </a:p>
          <a:p>
            <a:r>
              <a:rPr lang="de-DE" dirty="0"/>
              <a:t>(Sinus geht los ab Minute 8:00)</a:t>
            </a:r>
          </a:p>
        </p:txBody>
      </p:sp>
      <p:pic>
        <p:nvPicPr>
          <p:cNvPr id="6" name="Talyorpolynom">
            <a:hlinkClick r:id="" action="ppaction://media"/>
            <a:extLst>
              <a:ext uri="{FF2B5EF4-FFF2-40B4-BE49-F238E27FC236}">
                <a16:creationId xmlns:a16="http://schemas.microsoft.com/office/drawing/2014/main" id="{953CB10E-4604-49C9-84ED-7E7593FFC2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89092" y="837304"/>
            <a:ext cx="487363" cy="487363"/>
          </a:xfrm>
          <a:prstGeom prst="rect">
            <a:avLst/>
          </a:prstGeom>
        </p:spPr>
      </p:pic>
    </p:spTree>
    <p:extLst>
      <p:ext uri="{BB962C8B-B14F-4D97-AF65-F5344CB8AC3E}">
        <p14:creationId xmlns:p14="http://schemas.microsoft.com/office/powerpoint/2010/main" val="108954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C2149-866A-4BD1-9388-D1AF478B7AFC}"/>
              </a:ext>
            </a:extLst>
          </p:cNvPr>
          <p:cNvSpPr>
            <a:spLocks noGrp="1"/>
          </p:cNvSpPr>
          <p:nvPr>
            <p:ph type="title"/>
          </p:nvPr>
        </p:nvSpPr>
        <p:spPr/>
        <p:txBody>
          <a:bodyPr/>
          <a:lstStyle/>
          <a:p>
            <a:r>
              <a:rPr lang="de-DE" dirty="0"/>
              <a:t>Die Taylorreihen für einige Funktionen</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E9790B09-001E-4F84-A0A5-1FB372151312}"/>
                  </a:ext>
                </a:extLst>
              </p:cNvPr>
              <p:cNvSpPr>
                <a:spLocks noGrp="1"/>
              </p:cNvSpPr>
              <p:nvPr>
                <p:ph idx="1"/>
              </p:nvPr>
            </p:nvSpPr>
            <p:spPr/>
            <p:txBody>
              <a:bodyPr>
                <a:normAutofit fontScale="85000" lnSpcReduction="10000"/>
              </a:bodyPr>
              <a:lstStyle/>
              <a:p>
                <a:pPr marL="0" indent="0" algn="ctr">
                  <a:buNone/>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r>
                        <a:rPr lang="de-DE" b="0" i="1" smtClean="0">
                          <a:latin typeface="Cambria Math" panose="02040503050406030204" pitchFamily="18" charset="0"/>
                        </a:rPr>
                        <m:t>=1+</m:t>
                      </m:r>
                      <m:r>
                        <a:rPr lang="de-DE" b="0" i="1" smtClean="0">
                          <a:latin typeface="Cambria Math" panose="02040503050406030204" pitchFamily="18" charset="0"/>
                        </a:rPr>
                        <m:t>𝑥</m:t>
                      </m:r>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2!</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 </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m:t>
                          </m:r>
                        </m:sup>
                        <m:e>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𝑛</m:t>
                              </m:r>
                              <m:r>
                                <a:rPr lang="de-DE" b="0" i="1" smtClean="0">
                                  <a:latin typeface="Cambria Math" panose="02040503050406030204" pitchFamily="18" charset="0"/>
                                </a:rPr>
                                <m:t>!</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e>
                      </m:nary>
                    </m:oMath>
                  </m:oMathPara>
                </a14:m>
                <a:endParaRPr lang="de-DE" dirty="0"/>
              </a:p>
              <a:p>
                <a:pPr marL="0" indent="0" algn="ctr">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b="0" i="1" smtClean="0">
                          <a:latin typeface="Cambria Math" panose="02040503050406030204" pitchFamily="18" charset="0"/>
                        </a:rPr>
                        <m:t>1</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2</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4</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4</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6</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6</m:t>
                          </m:r>
                        </m:sup>
                      </m:sSup>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sup>
                              </m:sSup>
                            </m:num>
                            <m:den>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e>
                              </m:d>
                              <m:r>
                                <a:rPr lang="de-DE" i="1">
                                  <a:latin typeface="Cambria Math" panose="02040503050406030204" pitchFamily="18" charset="0"/>
                                  <a:ea typeface="Cambria Math" panose="02040503050406030204" pitchFamily="18" charset="0"/>
                                </a:rPr>
                                <m:t>!</m:t>
                              </m:r>
                            </m:den>
                          </m:f>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sup>
                          </m:sSup>
                        </m:e>
                      </m:nary>
                    </m:oMath>
                  </m:oMathPara>
                </a14:m>
                <a:endParaRPr lang="de-DE" dirty="0"/>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5!</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5</m:t>
                          </m:r>
                        </m:sup>
                      </m:sSup>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7!</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7</m:t>
                          </m:r>
                        </m:sup>
                      </m:sSup>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m:t>
                          </m:r>
                        </m:sup>
                        <m:e>
                          <m:f>
                            <m:fPr>
                              <m:ctrlPr>
                                <a:rPr lang="de-DE" b="0" i="1" smtClean="0">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sup>
                              </m:sSup>
                            </m:num>
                            <m:den>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+1</m:t>
                                  </m:r>
                                </m:e>
                              </m:d>
                              <m:r>
                                <a:rPr lang="de-DE" b="0" i="1" smtClean="0">
                                  <a:latin typeface="Cambria Math" panose="02040503050406030204" pitchFamily="18" charset="0"/>
                                  <a:ea typeface="Cambria Math" panose="02040503050406030204" pitchFamily="18" charset="0"/>
                                </a:rPr>
                                <m:t>!</m:t>
                              </m:r>
                            </m:den>
                          </m:f>
                        </m:e>
                      </m:nary>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oMath>
                  </m:oMathPara>
                </a14:m>
                <a:endParaRPr lang="de-DE" dirty="0"/>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2</m:t>
                          </m:r>
                        </m:den>
                      </m:f>
                      <m:sSup>
                        <m:sSupPr>
                          <m:ctrlPr>
                            <a:rPr lang="de-DE" i="1">
                              <a:latin typeface="Cambria Math" panose="02040503050406030204" pitchFamily="18" charset="0"/>
                            </a:rPr>
                          </m:ctrlPr>
                        </m:sSupPr>
                        <m:e>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e>
                        <m:sup>
                          <m:r>
                            <a:rPr lang="de-DE" b="0" i="1" smtClean="0">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3</m:t>
                          </m:r>
                        </m:den>
                      </m:f>
                      <m:sSup>
                        <m:sSupPr>
                          <m:ctrlPr>
                            <a:rPr lang="de-DE" i="1">
                              <a:latin typeface="Cambria Math" panose="02040503050406030204" pitchFamily="18" charset="0"/>
                            </a:rPr>
                          </m:ctrlPr>
                        </m:sSupPr>
                        <m:e>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e>
                        <m:sup>
                          <m:r>
                            <a:rPr lang="de-DE" b="0" i="1" smtClean="0">
                              <a:latin typeface="Cambria Math" panose="02040503050406030204" pitchFamily="18" charset="0"/>
                            </a:rPr>
                            <m:t>3</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4</m:t>
                          </m:r>
                        </m:den>
                      </m:f>
                      <m:sSup>
                        <m:sSupPr>
                          <m:ctrlPr>
                            <a:rPr lang="de-DE" i="1">
                              <a:latin typeface="Cambria Math" panose="02040503050406030204" pitchFamily="18" charset="0"/>
                            </a:rPr>
                          </m:ctrlPr>
                        </m:sSupPr>
                        <m:e>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e>
                        <m:sup>
                          <m:r>
                            <a:rPr lang="de-DE" b="0" i="1" smtClean="0">
                              <a:latin typeface="Cambria Math" panose="02040503050406030204" pitchFamily="18" charset="0"/>
                            </a:rPr>
                            <m:t>4</m:t>
                          </m:r>
                        </m:sup>
                      </m:sSup>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num>
                            <m:den>
                              <m:r>
                                <a:rPr lang="de-DE" b="0" i="1" smtClean="0">
                                  <a:latin typeface="Cambria Math" panose="02040503050406030204" pitchFamily="18" charset="0"/>
                                  <a:ea typeface="Cambria Math" panose="02040503050406030204" pitchFamily="18" charset="0"/>
                                </a:rPr>
                                <m:t>𝑛</m:t>
                              </m:r>
                            </m:den>
                          </m:f>
                        </m:e>
                      </m:nary>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−1)</m:t>
                          </m:r>
                        </m:e>
                        <m:sup>
                          <m:r>
                            <a:rPr lang="de-DE" i="1">
                              <a:latin typeface="Cambria Math" panose="02040503050406030204" pitchFamily="18" charset="0"/>
                              <a:ea typeface="Cambria Math" panose="02040503050406030204" pitchFamily="18" charset="0"/>
                            </a:rPr>
                            <m:t>𝑛</m:t>
                          </m:r>
                        </m:sup>
                      </m:sSup>
                    </m:oMath>
                  </m:oMathPara>
                </a14:m>
                <a:endParaRPr lang="de-DE" dirty="0"/>
              </a:p>
              <a:p>
                <a:pPr marL="0" indent="0">
                  <a:buNone/>
                </a:pPr>
                <a:endParaRPr lang="de-DE" dirty="0"/>
              </a:p>
            </p:txBody>
          </p:sp>
        </mc:Choice>
        <mc:Fallback>
          <p:sp>
            <p:nvSpPr>
              <p:cNvPr id="3" name="Inhaltsplatzhalter 2">
                <a:extLst>
                  <a:ext uri="{FF2B5EF4-FFF2-40B4-BE49-F238E27FC236}">
                    <a16:creationId xmlns:a16="http://schemas.microsoft.com/office/drawing/2014/main" id="{E9790B09-001E-4F84-A0A5-1FB372151312}"/>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84403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D516B-BF52-4018-AB08-53B80A9C3B10}"/>
              </a:ext>
            </a:extLst>
          </p:cNvPr>
          <p:cNvSpPr>
            <a:spLocks noGrp="1"/>
          </p:cNvSpPr>
          <p:nvPr>
            <p:ph type="title"/>
          </p:nvPr>
        </p:nvSpPr>
        <p:spPr/>
        <p:txBody>
          <a:bodyPr/>
          <a:lstStyle/>
          <a:p>
            <a:r>
              <a:rPr lang="de-DE" dirty="0"/>
              <a:t>Unterschied: </a:t>
            </a:r>
            <a:br>
              <a:rPr lang="de-DE" dirty="0"/>
            </a:br>
            <a:r>
              <a:rPr lang="de-DE" dirty="0"/>
              <a:t>Taylorpolynom vs. Taylorreihe</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7560E5B5-6B0A-4582-AD46-AD14F55E8B57}"/>
                  </a:ext>
                </a:extLst>
              </p:cNvPr>
              <p:cNvSpPr>
                <a:spLocks noGrp="1"/>
              </p:cNvSpPr>
              <p:nvPr>
                <p:ph idx="1"/>
              </p:nvPr>
            </p:nvSpPr>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de-DE" sz="3200" i="1" smtClean="0">
                          <a:latin typeface="Cambria Math" panose="02040503050406030204" pitchFamily="18" charset="0"/>
                        </a:rPr>
                        <m:t>𝑓</m:t>
                      </m:r>
                      <m:d>
                        <m:dPr>
                          <m:ctrlPr>
                            <a:rPr lang="de-DE" sz="3200" i="1">
                              <a:latin typeface="Cambria Math" panose="02040503050406030204" pitchFamily="18" charset="0"/>
                            </a:rPr>
                          </m:ctrlPr>
                        </m:dPr>
                        <m:e>
                          <m:r>
                            <a:rPr lang="de-DE" sz="3200" i="1">
                              <a:latin typeface="Cambria Math" panose="02040503050406030204" pitchFamily="18" charset="0"/>
                            </a:rPr>
                            <m:t>𝑥</m:t>
                          </m:r>
                        </m:e>
                      </m:d>
                      <m:r>
                        <a:rPr lang="de-DE" sz="3200" i="1">
                          <a:latin typeface="Cambria Math" panose="02040503050406030204" pitchFamily="18" charset="0"/>
                        </a:rPr>
                        <m:t>=</m:t>
                      </m:r>
                      <m:sSub>
                        <m:sSubPr>
                          <m:ctrlPr>
                            <a:rPr lang="de-DE" sz="3200" i="1">
                              <a:latin typeface="Cambria Math" panose="02040503050406030204" pitchFamily="18" charset="0"/>
                            </a:rPr>
                          </m:ctrlPr>
                        </m:sSubPr>
                        <m:e>
                          <m:r>
                            <a:rPr lang="de-DE" sz="3200" i="1">
                              <a:latin typeface="Cambria Math" panose="02040503050406030204" pitchFamily="18" charset="0"/>
                            </a:rPr>
                            <m:t>𝑡</m:t>
                          </m:r>
                        </m:e>
                        <m:sub>
                          <m:r>
                            <a:rPr lang="de-DE" sz="3200" i="1">
                              <a:latin typeface="Cambria Math" panose="02040503050406030204" pitchFamily="18" charset="0"/>
                            </a:rPr>
                            <m:t>𝑛</m:t>
                          </m:r>
                        </m:sub>
                      </m:sSub>
                      <m:d>
                        <m:dPr>
                          <m:ctrlPr>
                            <a:rPr lang="de-DE" sz="3200" i="1">
                              <a:latin typeface="Cambria Math" panose="02040503050406030204" pitchFamily="18" charset="0"/>
                            </a:rPr>
                          </m:ctrlPr>
                        </m:dPr>
                        <m:e>
                          <m:r>
                            <a:rPr lang="de-DE" sz="3200" i="1">
                              <a:latin typeface="Cambria Math" panose="02040503050406030204" pitchFamily="18" charset="0"/>
                            </a:rPr>
                            <m:t>𝑥</m:t>
                          </m:r>
                        </m:e>
                      </m:d>
                      <m:r>
                        <a:rPr lang="de-DE" sz="3200" i="1">
                          <a:latin typeface="Cambria Math" panose="02040503050406030204" pitchFamily="18" charset="0"/>
                        </a:rPr>
                        <m:t>+</m:t>
                      </m:r>
                      <m:r>
                        <a:rPr lang="de-DE" sz="3200" i="1">
                          <a:latin typeface="Cambria Math" panose="02040503050406030204" pitchFamily="18" charset="0"/>
                        </a:rPr>
                        <m:t>𝑅</m:t>
                      </m:r>
                    </m:oMath>
                  </m:oMathPara>
                </a14:m>
                <a:endParaRPr lang="de-DE" sz="3200" dirty="0"/>
              </a:p>
              <a:p>
                <a:pPr marL="0" indent="0">
                  <a:buNone/>
                </a:pPr>
                <a:r>
                  <a:rPr lang="de-DE" dirty="0"/>
                  <a:t>Eine Funktion wird also durch das Taylorpolynom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oMath>
                </a14:m>
                <a:r>
                  <a:rPr lang="de-DE" dirty="0"/>
                  <a:t> angenähert. Den Fehler, den man bei dieser Näherung macht, wird hier als R bezeichnet (für „Restglied“). Jetzt ist die Idee: Wenn man ein Polynom mit Grad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n</m:t>
                    </m:r>
                    <m:r>
                      <a:rPr lang="de-DE" b="0" i="0"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oMath>
                </a14:m>
                <a:r>
                  <a:rPr lang="de-DE" dirty="0"/>
                  <a:t> nehmen würde, dann wird der Fehler (evtl.) null… (Ein Polynom mit Grad unendlich heißt „Potenzreihe“). Aus dem Taylorpolynom wird so eine Taylorreihe. Ob das so klappt, sehen wir in der nächsten Vorlesung!</a:t>
                </a:r>
              </a:p>
              <a:p>
                <a:pPr marL="0" indent="0">
                  <a:buNone/>
                </a:pPr>
                <a:r>
                  <a:rPr lang="de-DE" dirty="0"/>
                  <a:t>Mit den zuvor bestimmten Ableitungen, erhielten wir so die Taylorreihe für einige elementare Funktionen. Eigentlich ist das ein unendliches Näherungsverfahren, mit dem man Funktionswerte beliebig genau berechnen kann (man nimmt mehr und mehr Summanden hinzu).</a:t>
                </a:r>
              </a:p>
            </p:txBody>
          </p:sp>
        </mc:Choice>
        <mc:Fallback>
          <p:sp>
            <p:nvSpPr>
              <p:cNvPr id="3" name="Inhaltsplatzhalter 2">
                <a:extLst>
                  <a:ext uri="{FF2B5EF4-FFF2-40B4-BE49-F238E27FC236}">
                    <a16:creationId xmlns:a16="http://schemas.microsoft.com/office/drawing/2014/main" id="{7560E5B5-6B0A-4582-AD46-AD14F55E8B57}"/>
                  </a:ext>
                </a:extLst>
              </p:cNvPr>
              <p:cNvSpPr>
                <a:spLocks noGrp="1" noRot="1" noChangeAspect="1" noMove="1" noResize="1" noEditPoints="1" noAdjustHandles="1" noChangeArrowheads="1" noChangeShapeType="1" noTextEdit="1"/>
              </p:cNvSpPr>
              <p:nvPr>
                <p:ph idx="1"/>
              </p:nvPr>
            </p:nvSpPr>
            <p:spPr>
              <a:blipFill>
                <a:blip r:embed="rId2"/>
                <a:stretch>
                  <a:fillRect l="-547" r="-1016"/>
                </a:stretch>
              </a:blipFill>
            </p:spPr>
            <p:txBody>
              <a:bodyPr/>
              <a:lstStyle/>
              <a:p>
                <a:r>
                  <a:rPr lang="de-DE">
                    <a:noFill/>
                  </a:rPr>
                  <a:t> </a:t>
                </a:r>
              </a:p>
            </p:txBody>
          </p:sp>
        </mc:Fallback>
      </mc:AlternateContent>
    </p:spTree>
    <p:extLst>
      <p:ext uri="{BB962C8B-B14F-4D97-AF65-F5344CB8AC3E}">
        <p14:creationId xmlns:p14="http://schemas.microsoft.com/office/powerpoint/2010/main" val="396551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12BF0-8573-4D47-B6FA-73BD6018BE67}"/>
              </a:ext>
            </a:extLst>
          </p:cNvPr>
          <p:cNvSpPr>
            <a:spLocks noGrp="1"/>
          </p:cNvSpPr>
          <p:nvPr>
            <p:ph type="title"/>
          </p:nvPr>
        </p:nvSpPr>
        <p:spPr/>
        <p:txBody>
          <a:bodyPr/>
          <a:lstStyle/>
          <a:p>
            <a:r>
              <a:rPr lang="de-DE" dirty="0"/>
              <a:t>Wollen Sie mehr wissen?</a:t>
            </a:r>
          </a:p>
        </p:txBody>
      </p:sp>
      <p:sp>
        <p:nvSpPr>
          <p:cNvPr id="5" name="Rechteck 4">
            <a:extLst>
              <a:ext uri="{FF2B5EF4-FFF2-40B4-BE49-F238E27FC236}">
                <a16:creationId xmlns:a16="http://schemas.microsoft.com/office/drawing/2014/main" id="{D56B36EB-6AAB-48F2-B9B5-693DFCAFB35B}"/>
              </a:ext>
            </a:extLst>
          </p:cNvPr>
          <p:cNvSpPr/>
          <p:nvPr/>
        </p:nvSpPr>
        <p:spPr>
          <a:xfrm>
            <a:off x="3760600" y="2412507"/>
            <a:ext cx="4264399" cy="2032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78F5A65-097B-42FD-B57D-EAD0ABC42CB2}"/>
              </a:ext>
            </a:extLst>
          </p:cNvPr>
          <p:cNvSpPr/>
          <p:nvPr/>
        </p:nvSpPr>
        <p:spPr>
          <a:xfrm>
            <a:off x="3760600" y="2630332"/>
            <a:ext cx="3996607" cy="1077218"/>
          </a:xfrm>
          <a:prstGeom prst="rect">
            <a:avLst/>
          </a:prstGeom>
        </p:spPr>
        <p:txBody>
          <a:bodyPr wrap="none">
            <a:spAutoFit/>
          </a:bodyPr>
          <a:lstStyle/>
          <a:p>
            <a:r>
              <a:rPr lang="es-ES" sz="1600" dirty="0"/>
              <a:t>“ cos(a−b) = cos(a)⋅cos(b) + sin(a)⋅sin(b) “</a:t>
            </a:r>
          </a:p>
          <a:p>
            <a:r>
              <a:rPr lang="es-ES" sz="1600" dirty="0"/>
              <a:t>(Additionstheorem)</a:t>
            </a:r>
          </a:p>
          <a:p>
            <a:endParaRPr lang="es-ES" sz="1600" dirty="0"/>
          </a:p>
          <a:p>
            <a:endParaRPr lang="de-DE" sz="1600" dirty="0"/>
          </a:p>
        </p:txBody>
      </p:sp>
      <p:pic>
        <p:nvPicPr>
          <p:cNvPr id="7" name="Grafik 6" descr="Bücher">
            <a:extLst>
              <a:ext uri="{FF2B5EF4-FFF2-40B4-BE49-F238E27FC236}">
                <a16:creationId xmlns:a16="http://schemas.microsoft.com/office/drawing/2014/main" id="{2E5263F1-8154-48B3-82C0-371EE46BA3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2683" y="3250350"/>
            <a:ext cx="914400" cy="914400"/>
          </a:xfrm>
          <a:prstGeom prst="rect">
            <a:avLst/>
          </a:prstGeom>
        </p:spPr>
      </p:pic>
    </p:spTree>
    <p:extLst>
      <p:ext uri="{BB962C8B-B14F-4D97-AF65-F5344CB8AC3E}">
        <p14:creationId xmlns:p14="http://schemas.microsoft.com/office/powerpoint/2010/main" val="324051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DA575-9CCA-419E-948E-ECD5FE453A24}"/>
              </a:ext>
            </a:extLst>
          </p:cNvPr>
          <p:cNvSpPr>
            <a:spLocks noGrp="1"/>
          </p:cNvSpPr>
          <p:nvPr>
            <p:ph type="title"/>
          </p:nvPr>
        </p:nvSpPr>
        <p:spPr/>
        <p:txBody>
          <a:bodyPr/>
          <a:lstStyle/>
          <a:p>
            <a:r>
              <a:rPr lang="de-DE" dirty="0"/>
              <a:t>Funktionswerte ausrechnen</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27E99306-BB25-481B-BC5F-0F81C38532C6}"/>
                  </a:ext>
                </a:extLst>
              </p:cNvPr>
              <p:cNvSpPr>
                <a:spLocks noGrp="1"/>
              </p:cNvSpPr>
              <p:nvPr>
                <p:ph idx="1"/>
              </p:nvPr>
            </p:nvSpPr>
            <p:spPr/>
            <p:txBody>
              <a:bodyPr>
                <a:normAutofit lnSpcReduction="10000"/>
              </a:bodyPr>
              <a:lstStyle/>
              <a:p>
                <a:pPr marL="0" indent="0">
                  <a:buNone/>
                </a:pPr>
                <a:r>
                  <a:rPr lang="de-DE" dirty="0"/>
                  <a:t>Da die Berechnung von Taylorpolynomen an den Stellen x ja nur das Berechnen von Additionen, Multiplikationen, Divisionen und Subtraktionen benötigt, kann man auch komplexe Zahlen für x einsetzen! Setzt man z.B. in die Exponentialfunktion statt x den komplexen Ausdruck ix ein, dann ergibt sich:</a:t>
                </a:r>
              </a:p>
              <a:p>
                <a:pPr marL="0" indent="0">
                  <a:buNone/>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𝑖𝑥</m:t>
                          </m:r>
                        </m:sup>
                      </m:sSup>
                      <m:r>
                        <a:rPr lang="de-DE" b="0" i="1" smtClean="0">
                          <a:latin typeface="Cambria Math" panose="02040503050406030204" pitchFamily="18" charset="0"/>
                        </a:rPr>
                        <m:t>=</m:t>
                      </m:r>
                      <m:r>
                        <a:rPr lang="de-DE" i="1">
                          <a:latin typeface="Cambria Math" panose="02040503050406030204" pitchFamily="18" charset="0"/>
                        </a:rPr>
                        <m:t>1+</m:t>
                      </m:r>
                      <m:r>
                        <a:rPr lang="de-DE" b="0" i="1" smtClean="0">
                          <a:latin typeface="Cambria Math" panose="02040503050406030204" pitchFamily="18" charset="0"/>
                        </a:rPr>
                        <m:t>𝑖</m:t>
                      </m:r>
                      <m:r>
                        <a:rPr lang="de-DE" i="1">
                          <a:latin typeface="Cambria Math" panose="02040503050406030204" pitchFamily="18" charset="0"/>
                        </a:rPr>
                        <m:t>𝑥</m:t>
                      </m:r>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sSup>
                        <m:sSupPr>
                          <m:ctrlPr>
                            <a:rPr lang="de-DE" i="1">
                              <a:latin typeface="Cambria Math" panose="02040503050406030204" pitchFamily="18" charset="0"/>
                            </a:rPr>
                          </m:ctrlPr>
                        </m:sSupPr>
                        <m:e>
                          <m:r>
                            <a:rPr lang="de-DE" b="0" i="1" smtClean="0">
                              <a:latin typeface="Cambria Math" panose="02040503050406030204" pitchFamily="18" charset="0"/>
                            </a:rPr>
                            <m:t>𝑖</m:t>
                          </m:r>
                          <m:r>
                            <a:rPr lang="de-DE" b="0" i="1" smtClean="0">
                              <a:latin typeface="Cambria Math" panose="02040503050406030204" pitchFamily="18" charset="0"/>
                            </a:rPr>
                            <m:t>²</m:t>
                          </m:r>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sSup>
                        <m:sSupPr>
                          <m:ctrlPr>
                            <a:rPr lang="de-DE" i="1">
                              <a:latin typeface="Cambria Math" panose="02040503050406030204" pitchFamily="18" charset="0"/>
                            </a:rPr>
                          </m:ctrlPr>
                        </m:sSupPr>
                        <m:e>
                          <m:r>
                            <a:rPr lang="de-DE" b="0" i="1" smtClean="0">
                              <a:latin typeface="Cambria Math" panose="02040503050406030204" pitchFamily="18" charset="0"/>
                            </a:rPr>
                            <m:t>𝑖</m:t>
                          </m:r>
                          <m:r>
                            <a:rPr lang="de-DE" b="0" i="1" smtClean="0">
                              <a:latin typeface="Cambria Math" panose="02040503050406030204" pitchFamily="18" charset="0"/>
                            </a:rPr>
                            <m:t>³</m:t>
                          </m:r>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oMath>
                  </m:oMathPara>
                </a14:m>
                <a:endParaRPr lang="de-DE" dirty="0"/>
              </a:p>
              <a:p>
                <a:pPr marL="0" indent="0">
                  <a:buNone/>
                </a:pPr>
                <a:r>
                  <a:rPr lang="de-DE" dirty="0"/>
                  <a:t>Potenzen von i kann man dabei immer vereinfachen: </a:t>
                </a:r>
              </a:p>
              <a:p>
                <a:pPr marL="0" indent="0">
                  <a:buNone/>
                </a:pP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𝑖</m:t>
                        </m:r>
                      </m:e>
                      <m:sup>
                        <m:r>
                          <a:rPr lang="de-DE" b="0" i="1" smtClean="0">
                            <a:latin typeface="Cambria Math" panose="02040503050406030204" pitchFamily="18" charset="0"/>
                          </a:rPr>
                          <m:t>0</m:t>
                        </m:r>
                      </m:sup>
                    </m:sSup>
                    <m:r>
                      <a:rPr lang="de-DE" b="0" i="1" smtClean="0">
                        <a:latin typeface="Cambria Math" panose="02040503050406030204" pitchFamily="18" charset="0"/>
                      </a:rPr>
                      <m:t>=1,  </m:t>
                    </m:r>
                    <m:sSup>
                      <m:sSupPr>
                        <m:ctrlPr>
                          <a:rPr lang="de-DE" b="0" i="1" smtClean="0">
                            <a:latin typeface="Cambria Math" panose="02040503050406030204" pitchFamily="18" charset="0"/>
                          </a:rPr>
                        </m:ctrlPr>
                      </m:sSupPr>
                      <m:e>
                        <m:r>
                          <a:rPr lang="de-DE" b="0" i="1" smtClean="0">
                            <a:latin typeface="Cambria Math" panose="02040503050406030204" pitchFamily="18" charset="0"/>
                          </a:rPr>
                          <m:t> </m:t>
                        </m:r>
                        <m:r>
                          <a:rPr lang="de-DE" b="0" i="1" smtClean="0">
                            <a:latin typeface="Cambria Math" panose="02040503050406030204" pitchFamily="18" charset="0"/>
                          </a:rPr>
                          <m:t>𝑖</m:t>
                        </m:r>
                      </m:e>
                      <m:sup>
                        <m:r>
                          <a:rPr lang="de-DE" b="0" i="1" smtClean="0">
                            <a:latin typeface="Cambria Math" panose="02040503050406030204" pitchFamily="18" charset="0"/>
                          </a:rPr>
                          <m:t>1</m:t>
                        </m:r>
                      </m:sup>
                    </m:s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𝑖</m:t>
                        </m:r>
                      </m:e>
                      <m:sup>
                        <m:r>
                          <a:rPr lang="de-DE" b="0" i="1" smtClean="0">
                            <a:latin typeface="Cambria Math" panose="02040503050406030204" pitchFamily="18" charset="0"/>
                          </a:rPr>
                          <m:t>2</m:t>
                        </m:r>
                      </m:sup>
                    </m:sSup>
                    <m:r>
                      <a:rPr lang="de-DE" b="0" i="1" smtClean="0">
                        <a:latin typeface="Cambria Math" panose="02040503050406030204" pitchFamily="18" charset="0"/>
                      </a:rPr>
                      <m:t>=−1,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𝑖</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 </m:t>
                        </m:r>
                        <m:r>
                          <a:rPr lang="de-DE" b="0" i="1" smtClean="0">
                            <a:latin typeface="Cambria Math" panose="02040503050406030204" pitchFamily="18" charset="0"/>
                          </a:rPr>
                          <m:t>𝑖</m:t>
                        </m:r>
                      </m:e>
                      <m:sup>
                        <m:r>
                          <a:rPr lang="de-DE" b="0" i="1" smtClean="0">
                            <a:latin typeface="Cambria Math" panose="02040503050406030204" pitchFamily="18" charset="0"/>
                          </a:rPr>
                          <m:t>4</m:t>
                        </m:r>
                      </m:sup>
                    </m:sSup>
                    <m:r>
                      <a:rPr lang="de-DE" b="0" i="1" smtClean="0">
                        <a:latin typeface="Cambria Math" panose="02040503050406030204" pitchFamily="18" charset="0"/>
                      </a:rPr>
                      <m:t>=1 ,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𝑖</m:t>
                        </m:r>
                      </m:e>
                      <m:sup>
                        <m:r>
                          <a:rPr lang="de-DE" b="0" i="1" smtClean="0">
                            <a:latin typeface="Cambria Math" panose="02040503050406030204" pitchFamily="18" charset="0"/>
                          </a:rPr>
                          <m:t>5</m:t>
                        </m:r>
                      </m:sup>
                    </m:s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 …</m:t>
                    </m:r>
                  </m:oMath>
                </a14:m>
                <a:r>
                  <a:rPr lang="de-DE" dirty="0"/>
                  <a:t> </a:t>
                </a:r>
                <a:br>
                  <a:rPr lang="de-DE" dirty="0"/>
                </a:br>
                <a:r>
                  <a:rPr lang="de-DE" dirty="0"/>
                  <a:t>(immer periodisch ergibt sich 1, i, -1, -i …) </a:t>
                </a:r>
              </a:p>
            </p:txBody>
          </p:sp>
        </mc:Choice>
        <mc:Fallback>
          <p:sp>
            <p:nvSpPr>
              <p:cNvPr id="3" name="Inhaltsplatzhalter 2">
                <a:extLst>
                  <a:ext uri="{FF2B5EF4-FFF2-40B4-BE49-F238E27FC236}">
                    <a16:creationId xmlns:a16="http://schemas.microsoft.com/office/drawing/2014/main" id="{27E99306-BB25-481B-BC5F-0F81C38532C6}"/>
                  </a:ext>
                </a:extLst>
              </p:cNvPr>
              <p:cNvSpPr>
                <a:spLocks noGrp="1" noRot="1" noChangeAspect="1" noMove="1" noResize="1" noEditPoints="1" noAdjustHandles="1" noChangeArrowheads="1" noChangeShapeType="1" noTextEdit="1"/>
              </p:cNvSpPr>
              <p:nvPr>
                <p:ph idx="1"/>
              </p:nvPr>
            </p:nvSpPr>
            <p:spPr>
              <a:blipFill>
                <a:blip r:embed="rId2"/>
                <a:stretch>
                  <a:fillRect l="-860" b="-1985"/>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FA50E3E2-27AC-4FF6-A352-8F238E676590}"/>
              </a:ext>
            </a:extLst>
          </p:cNvPr>
          <p:cNvSpPr txBox="1"/>
          <p:nvPr/>
        </p:nvSpPr>
        <p:spPr>
          <a:xfrm rot="16200000">
            <a:off x="-406400" y="3078480"/>
            <a:ext cx="2044149" cy="369332"/>
          </a:xfrm>
          <a:prstGeom prst="rect">
            <a:avLst/>
          </a:prstGeom>
          <a:noFill/>
        </p:spPr>
        <p:txBody>
          <a:bodyPr wrap="none" rtlCol="0">
            <a:spAutoFit/>
          </a:bodyPr>
          <a:lstStyle/>
          <a:p>
            <a:r>
              <a:rPr lang="de-DE" dirty="0">
                <a:solidFill>
                  <a:srgbClr val="00B050"/>
                </a:solidFill>
              </a:rPr>
              <a:t>Für Wissbegierige</a:t>
            </a:r>
          </a:p>
        </p:txBody>
      </p:sp>
    </p:spTree>
    <p:extLst>
      <p:ext uri="{BB962C8B-B14F-4D97-AF65-F5344CB8AC3E}">
        <p14:creationId xmlns:p14="http://schemas.microsoft.com/office/powerpoint/2010/main" val="14578357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C2D1F"/>
      </a:dk2>
      <a:lt2>
        <a:srgbClr val="FAF2C5"/>
      </a:lt2>
      <a:accent1>
        <a:srgbClr val="EA9736"/>
      </a:accent1>
      <a:accent2>
        <a:srgbClr val="EACF56"/>
      </a:accent2>
      <a:accent3>
        <a:srgbClr val="77D4D6"/>
      </a:accent3>
      <a:accent4>
        <a:srgbClr val="54AFDC"/>
      </a:accent4>
      <a:accent5>
        <a:srgbClr val="88C363"/>
      </a:accent5>
      <a:accent6>
        <a:srgbClr val="D9D899"/>
      </a:accent6>
      <a:hlink>
        <a:srgbClr val="A7A574"/>
      </a:hlink>
      <a:folHlink>
        <a:srgbClr val="8B887A"/>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9B359FC9-1E88-4883-B31D-CCECAE2A7B38}"/>
    </a:ext>
  </a:extLst>
</a:theme>
</file>

<file path=docProps/app.xml><?xml version="1.0" encoding="utf-8"?>
<Properties xmlns="http://schemas.openxmlformats.org/officeDocument/2006/extended-properties" xmlns:vt="http://schemas.openxmlformats.org/officeDocument/2006/docPropsVTypes">
  <Template>TM16401375[[fn=Madison]]</Template>
  <TotalTime>0</TotalTime>
  <Words>2055</Words>
  <Application>Microsoft Office PowerPoint</Application>
  <PresentationFormat>Breitbild</PresentationFormat>
  <Paragraphs>232</Paragraphs>
  <Slides>23</Slides>
  <Notes>0</Notes>
  <HiddenSlides>0</HiddenSlides>
  <MMClips>5</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Cambria Math</vt:lpstr>
      <vt:lpstr>MS Shell Dlg 2</vt:lpstr>
      <vt:lpstr>Wingdings</vt:lpstr>
      <vt:lpstr>Wingdings 3</vt:lpstr>
      <vt:lpstr>Madison</vt:lpstr>
      <vt:lpstr>Mathematik I</vt:lpstr>
      <vt:lpstr>Thema 1: Es gab ein Leben vor dem  Taschenrechner…</vt:lpstr>
      <vt:lpstr>Ableitungen an dem Entwicklungspunkt</vt:lpstr>
      <vt:lpstr>Ableitungen an dem Entwicklungspunkt</vt:lpstr>
      <vt:lpstr>Taylorpolynom und Restglied</vt:lpstr>
      <vt:lpstr>Die Taylorreihen für einige Funktionen</vt:lpstr>
      <vt:lpstr>Unterschied:  Taylorpolynom vs. Taylorreihe</vt:lpstr>
      <vt:lpstr>Wollen Sie mehr wissen?</vt:lpstr>
      <vt:lpstr>Funktionswerte ausrechnen</vt:lpstr>
      <vt:lpstr>Nach Ersetzen der Potenzen von i</vt:lpstr>
      <vt:lpstr>Eulerformel</vt:lpstr>
      <vt:lpstr>Viele mathematische Formeln gehen auf diese Taylorreihen-Darstellung zurück</vt:lpstr>
      <vt:lpstr>Thema 2: Nochmal Grenzwerte…</vt:lpstr>
      <vt:lpstr>THEMA 2</vt:lpstr>
      <vt:lpstr>THEMA 2</vt:lpstr>
      <vt:lpstr>Ein einfaches Beispiel</vt:lpstr>
      <vt:lpstr>Hier geht die Regel nicht…</vt:lpstr>
      <vt:lpstr>„Spielen“ Sie mit den Termen!</vt:lpstr>
      <vt:lpstr>De L‘Hospital für lim┬(x→∞)</vt:lpstr>
      <vt:lpstr>De L‘Hospital für lim┬(x→∞)</vt:lpstr>
      <vt:lpstr>De L‘Hospital für  ∞/∞</vt:lpstr>
      <vt:lpstr>De L‘Hospital für  ∞/∞</vt:lpstr>
      <vt:lpstr>Grenzwert ausrechnen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Mathematik I</dc:title>
  <dc:creator>mwema</dc:creator>
  <cp:lastModifiedBy>mwema</cp:lastModifiedBy>
  <cp:revision>119</cp:revision>
  <dcterms:created xsi:type="dcterms:W3CDTF">2020-04-22T10:12:43Z</dcterms:created>
  <dcterms:modified xsi:type="dcterms:W3CDTF">2020-04-27T13:47:36Z</dcterms:modified>
</cp:coreProperties>
</file>