
<file path=[Content_Types].xml><?xml version="1.0" encoding="utf-8"?>
<Types xmlns="http://schemas.openxmlformats.org/package/2006/content-types">
  <Default Extension="jfif" ContentType="image/jpeg"/>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sldIdLst>
    <p:sldId id="256" r:id="rId2"/>
    <p:sldId id="257" r:id="rId3"/>
    <p:sldId id="258" r:id="rId4"/>
    <p:sldId id="259" r:id="rId5"/>
    <p:sldId id="260" r:id="rId6"/>
    <p:sldId id="276" r:id="rId7"/>
    <p:sldId id="261" r:id="rId8"/>
    <p:sldId id="262" r:id="rId9"/>
    <p:sldId id="270" r:id="rId10"/>
    <p:sldId id="271" r:id="rId11"/>
    <p:sldId id="264" r:id="rId12"/>
    <p:sldId id="272" r:id="rId13"/>
    <p:sldId id="273" r:id="rId14"/>
    <p:sldId id="266" r:id="rId15"/>
    <p:sldId id="267" r:id="rId16"/>
    <p:sldId id="277" r:id="rId17"/>
    <p:sldId id="275" r:id="rId18"/>
    <p:sldId id="279" r:id="rId19"/>
    <p:sldId id="278" r:id="rId20"/>
    <p:sldId id="280" r:id="rId21"/>
    <p:sldId id="281" r:id="rId22"/>
    <p:sldId id="282" r:id="rId23"/>
    <p:sldId id="283" r:id="rId24"/>
    <p:sldId id="284" r:id="rId25"/>
    <p:sldId id="285" r:id="rId26"/>
    <p:sldId id="268" r:id="rId27"/>
    <p:sldId id="269" r:id="rId28"/>
    <p:sldId id="274" r:id="rId2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5/25/2020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1044995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5/25/2020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587994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5/25/2020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594668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5/25/2020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1458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5/25/2020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349772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5/25/2020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599375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5/25/2020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532549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5/25/2020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410489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5/25/2020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3878917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5/25/2020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681477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5/25/2020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202459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5/25/2020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95149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5/25/2020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97247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5/25/2020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1821778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5/25/2020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703311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5/25/2020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‹Nr.›</a:t>
            </a:fld>
            <a:endParaRPr lang="en-US" dirty="0"/>
          </a:p>
        </p:txBody>
      </p:sp>
    </p:spTree>
    <p:extLst>
      <p:ext uri="{BB962C8B-B14F-4D97-AF65-F5344CB8AC3E}">
        <p14:creationId xmlns:p14="http://schemas.microsoft.com/office/powerpoint/2010/main" val="444070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5/25/2020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‹Nr.›</a:t>
            </a:fld>
            <a:endParaRPr lang="en-US" dirty="0"/>
          </a:p>
        </p:txBody>
      </p:sp>
    </p:spTree>
    <p:extLst>
      <p:ext uri="{BB962C8B-B14F-4D97-AF65-F5344CB8AC3E}">
        <p14:creationId xmlns:p14="http://schemas.microsoft.com/office/powerpoint/2010/main" val="230618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5/25/2020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‹Nr.›</a:t>
            </a:fld>
            <a:endParaRPr lang="en-US" dirty="0"/>
          </a:p>
        </p:txBody>
      </p:sp>
    </p:spTree>
    <p:extLst>
      <p:ext uri="{BB962C8B-B14F-4D97-AF65-F5344CB8AC3E}">
        <p14:creationId xmlns:p14="http://schemas.microsoft.com/office/powerpoint/2010/main" val="924109724"/>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6" r:id="rId12"/>
    <p:sldLayoutId id="2147483671" r:id="rId13"/>
    <p:sldLayoutId id="2147483672" r:id="rId14"/>
    <p:sldLayoutId id="2147483673" r:id="rId15"/>
    <p:sldLayoutId id="2147483674" r:id="rId16"/>
    <p:sldLayoutId id="2147483675" r:id="rId17"/>
  </p:sldLayoutIdLs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onlinelibrary.wiley.com/doi/pdf/10.1002/cmr.10036"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youtube.com/watch?v=yTuH77g60e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0.jf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0.png"/><Relationship Id="rId5" Type="http://schemas.openxmlformats.org/officeDocument/2006/relationships/image" Target="../media/image120.png"/><Relationship Id="rId4" Type="http://schemas.openxmlformats.org/officeDocument/2006/relationships/hyperlink" Target="https://en.wikipedia.org/wiki/Trigonometric_integra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28ED2E8-7BD5-451B-BE2B-D48ABFC4C9BC}"/>
              </a:ext>
            </a:extLst>
          </p:cNvPr>
          <p:cNvSpPr>
            <a:spLocks noGrp="1"/>
          </p:cNvSpPr>
          <p:nvPr>
            <p:ph type="ctrTitle"/>
          </p:nvPr>
        </p:nvSpPr>
        <p:spPr>
          <a:xfrm>
            <a:off x="1370693" y="4406537"/>
            <a:ext cx="9440034" cy="1088336"/>
          </a:xfrm>
        </p:spPr>
        <p:txBody>
          <a:bodyPr>
            <a:normAutofit/>
          </a:bodyPr>
          <a:lstStyle/>
          <a:p>
            <a:r>
              <a:rPr lang="de-DE" sz="4800" dirty="0"/>
              <a:t>Mathematik-I</a:t>
            </a:r>
          </a:p>
        </p:txBody>
      </p:sp>
      <p:sp>
        <p:nvSpPr>
          <p:cNvPr id="3" name="Untertitel 2">
            <a:extLst>
              <a:ext uri="{FF2B5EF4-FFF2-40B4-BE49-F238E27FC236}">
                <a16:creationId xmlns:a16="http://schemas.microsoft.com/office/drawing/2014/main" id="{70456E94-39D6-4EF1-BBFB-68F584237824}"/>
              </a:ext>
            </a:extLst>
          </p:cNvPr>
          <p:cNvSpPr>
            <a:spLocks noGrp="1"/>
          </p:cNvSpPr>
          <p:nvPr>
            <p:ph type="subTitle" idx="1"/>
          </p:nvPr>
        </p:nvSpPr>
        <p:spPr>
          <a:xfrm>
            <a:off x="1370693" y="5494872"/>
            <a:ext cx="9440034" cy="621614"/>
          </a:xfrm>
        </p:spPr>
        <p:txBody>
          <a:bodyPr>
            <a:normAutofit/>
          </a:bodyPr>
          <a:lstStyle/>
          <a:p>
            <a:r>
              <a:rPr lang="de-DE" dirty="0">
                <a:solidFill>
                  <a:srgbClr val="81AF45"/>
                </a:solidFill>
              </a:rPr>
              <a:t>Funktionentheorie</a:t>
            </a:r>
          </a:p>
        </p:txBody>
      </p:sp>
      <p:pic>
        <p:nvPicPr>
          <p:cNvPr id="11" name="Picture 10">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4" name="Picture 3">
            <a:extLst>
              <a:ext uri="{FF2B5EF4-FFF2-40B4-BE49-F238E27FC236}">
                <a16:creationId xmlns:a16="http://schemas.microsoft.com/office/drawing/2014/main" id="{8BA7511F-3EAD-4A09-B78A-FF16513604A9}"/>
              </a:ext>
            </a:extLst>
          </p:cNvPr>
          <p:cNvPicPr>
            <a:picLocks noChangeAspect="1"/>
          </p:cNvPicPr>
          <p:nvPr/>
        </p:nvPicPr>
        <p:blipFill rotWithShape="1">
          <a:blip r:embed="rId4"/>
          <a:srcRect t="8882" r="-1" b="15491"/>
          <a:stretch/>
        </p:blipFill>
        <p:spPr>
          <a:xfrm>
            <a:off x="-1" y="-1"/>
            <a:ext cx="12198915" cy="4220682"/>
          </a:xfrm>
          <a:prstGeom prst="rect">
            <a:avLst/>
          </a:prstGeom>
        </p:spPr>
      </p:pic>
    </p:spTree>
    <p:extLst>
      <p:ext uri="{BB962C8B-B14F-4D97-AF65-F5344CB8AC3E}">
        <p14:creationId xmlns:p14="http://schemas.microsoft.com/office/powerpoint/2010/main" val="1868461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Komplexes Kreisintegral</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13795" y="2076450"/>
                <a:ext cx="3726352" cy="3714749"/>
              </a:xfrm>
            </p:spPr>
            <p:txBody>
              <a:bodyPr>
                <a:normAutofit fontScale="92500" lnSpcReduction="10000"/>
              </a:bodyPr>
              <a:lstStyle/>
              <a:p>
                <a:pPr marL="36900" indent="0">
                  <a:buNone/>
                </a:pPr>
                <a:r>
                  <a:rPr lang="de-DE" dirty="0"/>
                  <a:t>Eine wichtige Ausnahme von dieser Wegunabhängigkeit ist das Integral </a:t>
                </a:r>
              </a:p>
              <a:p>
                <a:pPr marL="36900" indent="0">
                  <a:buNone/>
                </a:pPr>
                <a14:m>
                  <m:oMathPara xmlns:m="http://schemas.openxmlformats.org/officeDocument/2006/math">
                    <m:oMathParaPr>
                      <m:jc m:val="left"/>
                    </m:oMathParaPr>
                    <m:oMath xmlns:m="http://schemas.openxmlformats.org/officeDocument/2006/math">
                      <m:nary>
                        <m:naryPr>
                          <m:ctrlPr>
                            <a:rPr lang="de-DE" i="1" smtClean="0">
                              <a:latin typeface="Cambria Math" panose="02040503050406030204" pitchFamily="18" charset="0"/>
                            </a:rPr>
                          </m:ctrlPr>
                        </m:naryPr>
                        <m:sub>
                          <m:sSub>
                            <m:sSubPr>
                              <m:ctrlPr>
                                <a:rPr lang="de-DE"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𝑟</m:t>
                              </m:r>
                            </m:sub>
                          </m:sSub>
                          <m:r>
                            <m:rPr>
                              <m:brk m:alnAt="23"/>
                            </m:rP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m:rPr>
                              <m:brk m:alnAt="23"/>
                            </m:rPr>
                            <a:rPr lang="de-DE" b="0" i="1" smtClean="0">
                              <a:latin typeface="Cambria Math" panose="02040503050406030204" pitchFamily="18" charset="0"/>
                            </a:rPr>
                            <m:t>)</m:t>
                          </m:r>
                        </m:sub>
                        <m:sup/>
                        <m:e>
                          <m:f>
                            <m:fPr>
                              <m:ctrlPr>
                                <a:rPr lang="de-DE"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𝑥</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den>
                          </m:f>
                          <m:r>
                            <a:rPr lang="de-DE" b="0" i="1" smtClean="0">
                              <a:latin typeface="Cambria Math" panose="02040503050406030204" pitchFamily="18" charset="0"/>
                            </a:rPr>
                            <m:t>𝑑𝑥</m:t>
                          </m:r>
                        </m:e>
                      </m:nary>
                      <m:r>
                        <a:rPr lang="de-DE" b="0" i="1" smtClean="0">
                          <a:latin typeface="Cambria Math" panose="02040503050406030204" pitchFamily="18" charset="0"/>
                        </a:rPr>
                        <m:t>,</m:t>
                      </m:r>
                    </m:oMath>
                  </m:oMathPara>
                </a14:m>
                <a:endParaRPr lang="de-DE" dirty="0"/>
              </a:p>
              <a:p>
                <a:pPr marL="36900" indent="0">
                  <a:buNone/>
                </a:pPr>
                <a:r>
                  <a:rPr lang="de-DE" dirty="0"/>
                  <a:t>wobei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𝐾</m:t>
                        </m:r>
                      </m:e>
                      <m:sub>
                        <m:r>
                          <a:rPr lang="de-DE" i="1">
                            <a:latin typeface="Cambria Math" panose="02040503050406030204" pitchFamily="18" charset="0"/>
                          </a:rPr>
                          <m:t>𝑟</m:t>
                        </m:r>
                      </m:sub>
                    </m:sSub>
                    <m:r>
                      <m:rPr>
                        <m:brk m:alnAt="23"/>
                      </m:rP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m:rPr>
                        <m:brk m:alnAt="23"/>
                      </m:rPr>
                      <a:rPr lang="de-DE" i="1">
                        <a:latin typeface="Cambria Math" panose="02040503050406030204" pitchFamily="18" charset="0"/>
                      </a:rPr>
                      <m:t>)</m:t>
                    </m:r>
                  </m:oMath>
                </a14:m>
                <a:r>
                  <a:rPr lang="de-DE" dirty="0"/>
                  <a:t> der Kreis um die Polstelle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oMath>
                </a14:m>
                <a:r>
                  <a:rPr lang="de-DE" dirty="0"/>
                  <a:t> mit Radius r bedeutet. Entweder man rechnet den Wert dieses Integrals tatsächlich aus, oder man überlegt sich den Wert… Ich führe jetzt beide Rechenarten vor…</a:t>
                </a:r>
              </a:p>
            </p:txBody>
          </p:sp>
        </mc:Choice>
        <mc:Fallback>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xfrm>
                <a:off x="913795" y="2076450"/>
                <a:ext cx="3726352" cy="3714749"/>
              </a:xfrm>
              <a:blipFill>
                <a:blip r:embed="rId4"/>
                <a:stretch>
                  <a:fillRect/>
                </a:stretch>
              </a:blipFill>
            </p:spPr>
            <p:txBody>
              <a:bodyPr/>
              <a:lstStyle/>
              <a:p>
                <a:r>
                  <a:rPr lang="de-DE">
                    <a:noFill/>
                  </a:rPr>
                  <a:t> </a:t>
                </a:r>
              </a:p>
            </p:txBody>
          </p:sp>
        </mc:Fallback>
      </mc:AlternateContent>
      <p:cxnSp>
        <p:nvCxnSpPr>
          <p:cNvPr id="5" name="Gerade Verbindung mit Pfeil 4">
            <a:extLst>
              <a:ext uri="{FF2B5EF4-FFF2-40B4-BE49-F238E27FC236}">
                <a16:creationId xmlns:a16="http://schemas.microsoft.com/office/drawing/2014/main" id="{E1E9760C-B738-46B6-85D5-3ED783F84968}"/>
              </a:ext>
            </a:extLst>
          </p:cNvPr>
          <p:cNvCxnSpPr>
            <a:cxnSpLocks/>
          </p:cNvCxnSpPr>
          <p:nvPr/>
        </p:nvCxnSpPr>
        <p:spPr>
          <a:xfrm flipH="1" flipV="1">
            <a:off x="7294327" y="2187351"/>
            <a:ext cx="5324" cy="291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7A7C775E-3E7C-4D77-8004-B6BF9CA9460E}"/>
              </a:ext>
            </a:extLst>
          </p:cNvPr>
          <p:cNvCxnSpPr>
            <a:cxnSpLocks/>
          </p:cNvCxnSpPr>
          <p:nvPr/>
        </p:nvCxnSpPr>
        <p:spPr>
          <a:xfrm>
            <a:off x="5551718" y="3732246"/>
            <a:ext cx="3657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30D2A7BE-8D85-4ADA-AB15-30666EAA4378}"/>
              </a:ext>
            </a:extLst>
          </p:cNvPr>
          <p:cNvSpPr/>
          <p:nvPr/>
        </p:nvSpPr>
        <p:spPr>
          <a:xfrm>
            <a:off x="6659846" y="370425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C40F4300-B3BD-4531-8053-A4B103B06819}"/>
              </a:ext>
            </a:extLst>
          </p:cNvPr>
          <p:cNvSpPr/>
          <p:nvPr/>
        </p:nvSpPr>
        <p:spPr>
          <a:xfrm>
            <a:off x="6687836" y="3191071"/>
            <a:ext cx="1187200" cy="10823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7" name="Rechteck 6">
                <a:extLst>
                  <a:ext uri="{FF2B5EF4-FFF2-40B4-BE49-F238E27FC236}">
                    <a16:creationId xmlns:a16="http://schemas.microsoft.com/office/drawing/2014/main" id="{337B76DE-CFAC-4CE9-A67E-5964B3F236C6}"/>
                  </a:ext>
                </a:extLst>
              </p:cNvPr>
              <p:cNvSpPr/>
              <p:nvPr/>
            </p:nvSpPr>
            <p:spPr>
              <a:xfrm>
                <a:off x="7211555" y="3635346"/>
                <a:ext cx="4708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oMath>
                  </m:oMathPara>
                </a14:m>
                <a:endParaRPr lang="de-DE" dirty="0"/>
              </a:p>
            </p:txBody>
          </p:sp>
        </mc:Choice>
        <mc:Fallback xmlns="">
          <p:sp>
            <p:nvSpPr>
              <p:cNvPr id="7" name="Rechteck 6">
                <a:extLst>
                  <a:ext uri="{FF2B5EF4-FFF2-40B4-BE49-F238E27FC236}">
                    <a16:creationId xmlns:a16="http://schemas.microsoft.com/office/drawing/2014/main" id="{337B76DE-CFAC-4CE9-A67E-5964B3F236C6}"/>
                  </a:ext>
                </a:extLst>
              </p:cNvPr>
              <p:cNvSpPr>
                <a:spLocks noRot="1" noChangeAspect="1" noMove="1" noResize="1" noEditPoints="1" noAdjustHandles="1" noChangeArrowheads="1" noChangeShapeType="1" noTextEdit="1"/>
              </p:cNvSpPr>
              <p:nvPr/>
            </p:nvSpPr>
            <p:spPr>
              <a:xfrm>
                <a:off x="7211555" y="3635346"/>
                <a:ext cx="470898" cy="369332"/>
              </a:xfrm>
              <a:prstGeom prst="rect">
                <a:avLst/>
              </a:prstGeom>
              <a:blipFill>
                <a:blip r:embed="rId5"/>
                <a:stretch>
                  <a:fillRect/>
                </a:stretch>
              </a:blipFill>
            </p:spPr>
            <p:txBody>
              <a:bodyPr/>
              <a:lstStyle/>
              <a:p>
                <a:r>
                  <a:rPr lang="de-DE">
                    <a:noFill/>
                  </a:rPr>
                  <a:t> </a:t>
                </a:r>
              </a:p>
            </p:txBody>
          </p:sp>
        </mc:Fallback>
      </mc:AlternateContent>
      <p:cxnSp>
        <p:nvCxnSpPr>
          <p:cNvPr id="18" name="Gerade Verbindung mit Pfeil 17">
            <a:extLst>
              <a:ext uri="{FF2B5EF4-FFF2-40B4-BE49-F238E27FC236}">
                <a16:creationId xmlns:a16="http://schemas.microsoft.com/office/drawing/2014/main" id="{3723743E-FA9C-4DE8-A50F-CABFA230F90B}"/>
              </a:ext>
            </a:extLst>
          </p:cNvPr>
          <p:cNvCxnSpPr/>
          <p:nvPr/>
        </p:nvCxnSpPr>
        <p:spPr>
          <a:xfrm flipH="1" flipV="1">
            <a:off x="6895482" y="3349580"/>
            <a:ext cx="399316" cy="373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07841821-D0C5-4014-8BC9-C7E3EA1E6787}"/>
              </a:ext>
            </a:extLst>
          </p:cNvPr>
          <p:cNvSpPr txBox="1"/>
          <p:nvPr/>
        </p:nvSpPr>
        <p:spPr>
          <a:xfrm rot="2445881">
            <a:off x="7128573" y="3312369"/>
            <a:ext cx="260008" cy="369332"/>
          </a:xfrm>
          <a:prstGeom prst="rect">
            <a:avLst/>
          </a:prstGeom>
          <a:noFill/>
        </p:spPr>
        <p:txBody>
          <a:bodyPr wrap="none" rtlCol="0">
            <a:spAutoFit/>
          </a:bodyPr>
          <a:lstStyle/>
          <a:p>
            <a:r>
              <a:rPr lang="de-DE" dirty="0"/>
              <a:t>r</a:t>
            </a:r>
          </a:p>
        </p:txBody>
      </p:sp>
      <p:pic>
        <p:nvPicPr>
          <p:cNvPr id="8" name="wegintegral kreis">
            <a:hlinkClick r:id="" action="ppaction://media"/>
            <a:extLst>
              <a:ext uri="{FF2B5EF4-FFF2-40B4-BE49-F238E27FC236}">
                <a16:creationId xmlns:a16="http://schemas.microsoft.com/office/drawing/2014/main" id="{B72FEC69-ACE7-4E63-A8A5-0C22DFE97C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6872" y="5414541"/>
            <a:ext cx="487363" cy="487363"/>
          </a:xfrm>
          <a:prstGeom prst="rect">
            <a:avLst/>
          </a:prstGeom>
        </p:spPr>
      </p:pic>
    </p:spTree>
    <p:extLst>
      <p:ext uri="{BB962C8B-B14F-4D97-AF65-F5344CB8AC3E}">
        <p14:creationId xmlns:p14="http://schemas.microsoft.com/office/powerpoint/2010/main" val="27943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1) Ausrechnen: Substitution </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13795" y="2076450"/>
                <a:ext cx="7758350" cy="3714749"/>
              </a:xfrm>
            </p:spPr>
            <p:txBody>
              <a:bodyPr>
                <a:normAutofit/>
              </a:bodyPr>
              <a:lstStyle/>
              <a:p>
                <a:pPr marL="36900" indent="0">
                  <a:buNone/>
                </a:pPr>
                <a:r>
                  <a:rPr lang="de-DE" dirty="0"/>
                  <a:t>Komplexe Wegintegrale rechnet man aus, indem man eine Substitution durchführt, so dass die Grenzen des Integrals reelle Zahlen sind. Den Kreis um die Polstelle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oMath>
                </a14:m>
                <a:r>
                  <a:rPr lang="de-DE" dirty="0"/>
                  <a:t> mit Radius r kann man schreiben als</a:t>
                </a:r>
              </a:p>
              <a:p>
                <a:pPr marL="3690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𝑥</m:t>
                      </m:r>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𝑟</m:t>
                          </m:r>
                          <m:r>
                            <a:rPr lang="de-DE" b="0" i="1" smtClean="0">
                              <a:latin typeface="Cambria Math" panose="02040503050406030204" pitchFamily="18" charset="0"/>
                            </a:rPr>
                            <m:t> </m:t>
                          </m:r>
                          <m:r>
                            <a:rPr lang="de-DE" b="0" i="1" smtClean="0">
                              <a:latin typeface="Cambria Math" panose="02040503050406030204" pitchFamily="18" charset="0"/>
                            </a:rPr>
                            <m:t>𝑒</m:t>
                          </m:r>
                        </m:e>
                        <m:sup>
                          <m:r>
                            <a:rPr lang="de-DE" b="0" i="1" smtClean="0">
                              <a:latin typeface="Cambria Math" panose="02040503050406030204" pitchFamily="18" charset="0"/>
                            </a:rPr>
                            <m:t>𝑖𝑡</m:t>
                          </m:r>
                        </m:sup>
                      </m:sSup>
                      <m:r>
                        <a:rPr lang="de-DE" b="0" i="1" smtClean="0">
                          <a:latin typeface="Cambria Math" panose="02040503050406030204" pitchFamily="18" charset="0"/>
                        </a:rPr>
                        <m:t>,</m:t>
                      </m:r>
                    </m:oMath>
                  </m:oMathPara>
                </a14:m>
                <a:endParaRPr lang="de-DE" dirty="0"/>
              </a:p>
              <a:p>
                <a:pPr marL="36900" indent="0">
                  <a:buNone/>
                </a:pPr>
                <a:r>
                  <a:rPr lang="de-DE" dirty="0"/>
                  <a:t>wobei t von </a:t>
                </a:r>
                <a14:m>
                  <m:oMath xmlns:m="http://schemas.openxmlformats.org/officeDocument/2006/math">
                    <m:r>
                      <a:rPr lang="de-DE" b="0" i="0"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𝜋</m:t>
                    </m:r>
                  </m:oMath>
                </a14:m>
                <a:r>
                  <a:rPr lang="de-DE" dirty="0"/>
                  <a:t> bis </a:t>
                </a:r>
                <a14:m>
                  <m:oMath xmlns:m="http://schemas.openxmlformats.org/officeDocument/2006/math">
                    <m:r>
                      <a:rPr lang="de-DE" i="1" smtClean="0">
                        <a:latin typeface="Cambria Math" panose="02040503050406030204" pitchFamily="18" charset="0"/>
                        <a:ea typeface="Cambria Math" panose="02040503050406030204" pitchFamily="18" charset="0"/>
                      </a:rPr>
                      <m:t>𝜋</m:t>
                    </m:r>
                  </m:oMath>
                </a14:m>
                <a:r>
                  <a:rPr lang="de-DE" dirty="0"/>
                  <a:t> läuft.  </a:t>
                </a:r>
              </a:p>
              <a:p>
                <a:pPr marL="36900" indent="0">
                  <a:buNone/>
                </a:pPr>
                <a14:m>
                  <m:oMathPara xmlns:m="http://schemas.openxmlformats.org/officeDocument/2006/math">
                    <m:oMathParaPr>
                      <m:jc m:val="left"/>
                    </m:oMathParaPr>
                    <m:oMath xmlns:m="http://schemas.openxmlformats.org/officeDocument/2006/math">
                      <m:nary>
                        <m:naryPr>
                          <m:ctrlPr>
                            <a:rPr lang="de-DE" i="1">
                              <a:latin typeface="Cambria Math" panose="02040503050406030204" pitchFamily="18" charset="0"/>
                            </a:rPr>
                          </m:ctrlPr>
                        </m:naryPr>
                        <m:sub>
                          <m:sSub>
                            <m:sSubPr>
                              <m:ctrlPr>
                                <a:rPr lang="de-DE" i="1">
                                  <a:latin typeface="Cambria Math" panose="02040503050406030204" pitchFamily="18" charset="0"/>
                                </a:rPr>
                              </m:ctrlPr>
                            </m:sSubPr>
                            <m:e>
                              <m:r>
                                <a:rPr lang="de-DE" i="1">
                                  <a:latin typeface="Cambria Math" panose="02040503050406030204" pitchFamily="18" charset="0"/>
                                </a:rPr>
                                <m:t>𝐾</m:t>
                              </m:r>
                            </m:e>
                            <m:sub>
                              <m:r>
                                <a:rPr lang="de-DE" i="1">
                                  <a:latin typeface="Cambria Math" panose="02040503050406030204" pitchFamily="18" charset="0"/>
                                </a:rPr>
                                <m:t>𝑟</m:t>
                              </m:r>
                            </m:sub>
                          </m:sSub>
                          <m:r>
                            <m:rPr>
                              <m:brk m:alnAt="23"/>
                            </m:rP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m:rPr>
                              <m:brk m:alnAt="23"/>
                            </m:rPr>
                            <a:rPr lang="de-DE" i="1">
                              <a:latin typeface="Cambria Math" panose="02040503050406030204" pitchFamily="18" charset="0"/>
                            </a:rPr>
                            <m:t>)</m:t>
                          </m:r>
                        </m:sub>
                        <m:sup/>
                        <m:e>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den>
                          </m:f>
                          <m:r>
                            <a:rPr lang="de-DE" i="1">
                              <a:latin typeface="Cambria Math" panose="02040503050406030204" pitchFamily="18" charset="0"/>
                            </a:rPr>
                            <m:t>𝑑𝑥</m:t>
                          </m:r>
                        </m:e>
                      </m:nary>
                      <m:r>
                        <a:rPr lang="de-DE" b="0" i="1" smtClean="0">
                          <a:latin typeface="Cambria Math" panose="02040503050406030204" pitchFamily="18" charset="0"/>
                        </a:rPr>
                        <m:t>=</m:t>
                      </m:r>
                      <m:nary>
                        <m:naryPr>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𝜋</m:t>
                          </m:r>
                        </m:sub>
                        <m:sup>
                          <m:r>
                            <a:rPr lang="de-DE" b="0" i="1" smtClean="0">
                              <a:latin typeface="Cambria Math" panose="02040503050406030204" pitchFamily="18" charset="0"/>
                              <a:ea typeface="Cambria Math" panose="02040503050406030204" pitchFamily="18" charset="0"/>
                            </a:rPr>
                            <m:t>𝜋</m:t>
                          </m:r>
                        </m:sup>
                        <m:e>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sSup>
                                <m:sSupPr>
                                  <m:ctrlPr>
                                    <a:rPr lang="de-DE" i="1">
                                      <a:latin typeface="Cambria Math" panose="02040503050406030204" pitchFamily="18" charset="0"/>
                                    </a:rPr>
                                  </m:ctrlPr>
                                </m:sSupPr>
                                <m:e>
                                  <m:r>
                                    <a:rPr lang="de-DE" i="1">
                                      <a:latin typeface="Cambria Math" panose="02040503050406030204" pitchFamily="18" charset="0"/>
                                    </a:rPr>
                                    <m:t>𝑟</m:t>
                                  </m:r>
                                  <m:r>
                                    <a:rPr lang="de-DE" i="1">
                                      <a:latin typeface="Cambria Math" panose="02040503050406030204" pitchFamily="18" charset="0"/>
                                    </a:rPr>
                                    <m:t> </m:t>
                                  </m:r>
                                  <m:r>
                                    <a:rPr lang="de-DE" i="1">
                                      <a:latin typeface="Cambria Math" panose="02040503050406030204" pitchFamily="18" charset="0"/>
                                    </a:rPr>
                                    <m:t>𝑒</m:t>
                                  </m:r>
                                </m:e>
                                <m:sup>
                                  <m:r>
                                    <a:rPr lang="de-DE" i="1">
                                      <a:latin typeface="Cambria Math" panose="02040503050406030204" pitchFamily="18" charset="0"/>
                                    </a:rPr>
                                    <m:t>𝑖𝑡</m:t>
                                  </m:r>
                                </m:sup>
                              </m:sSup>
                            </m:den>
                          </m:f>
                        </m:e>
                      </m:nary>
                      <m:r>
                        <a:rPr lang="de-DE" b="0" i="1" smtClean="0">
                          <a:latin typeface="Cambria Math" panose="02040503050406030204" pitchFamily="18" charset="0"/>
                        </a:rPr>
                        <m:t> </m:t>
                      </m:r>
                      <m:r>
                        <a:rPr lang="de-DE" b="0" i="1" smtClean="0">
                          <a:latin typeface="Cambria Math" panose="02040503050406030204" pitchFamily="18" charset="0"/>
                        </a:rPr>
                        <m:t>𝑑𝑥</m:t>
                      </m:r>
                      <m:r>
                        <a:rPr lang="de-DE" b="0" i="1" smtClean="0">
                          <a:latin typeface="Cambria Math" panose="02040503050406030204" pitchFamily="18" charset="0"/>
                        </a:rPr>
                        <m:t>=</m:t>
                      </m:r>
                      <m:nary>
                        <m:naryPr>
                          <m:ctrlPr>
                            <a:rPr lang="de-DE" i="1">
                              <a:latin typeface="Cambria Math" panose="02040503050406030204" pitchFamily="18" charset="0"/>
                            </a:rPr>
                          </m:ctrlPr>
                        </m:naryPr>
                        <m:sub>
                          <m:r>
                            <m:rPr>
                              <m:brk m:alnAt="23"/>
                            </m:rP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𝜋</m:t>
                          </m:r>
                        </m:sub>
                        <m:sup>
                          <m:r>
                            <a:rPr lang="de-DE" i="1">
                              <a:latin typeface="Cambria Math" panose="02040503050406030204" pitchFamily="18" charset="0"/>
                              <a:ea typeface="Cambria Math" panose="02040503050406030204" pitchFamily="18" charset="0"/>
                            </a:rPr>
                            <m:t>𝜋</m:t>
                          </m:r>
                        </m:sup>
                        <m:e>
                          <m:f>
                            <m:fPr>
                              <m:ctrlPr>
                                <a:rPr lang="de-DE" i="1">
                                  <a:latin typeface="Cambria Math" panose="02040503050406030204" pitchFamily="18" charset="0"/>
                                </a:rPr>
                              </m:ctrlPr>
                            </m:fPr>
                            <m:num>
                              <m:r>
                                <a:rPr lang="de-DE" i="1">
                                  <a:latin typeface="Cambria Math" panose="02040503050406030204" pitchFamily="18" charset="0"/>
                                </a:rPr>
                                <m:t>1</m:t>
                              </m:r>
                            </m:num>
                            <m:den>
                              <m:sSup>
                                <m:sSupPr>
                                  <m:ctrlPr>
                                    <a:rPr lang="de-DE" i="1">
                                      <a:latin typeface="Cambria Math" panose="02040503050406030204" pitchFamily="18" charset="0"/>
                                    </a:rPr>
                                  </m:ctrlPr>
                                </m:sSupPr>
                                <m:e>
                                  <m:r>
                                    <a:rPr lang="de-DE" i="1">
                                      <a:latin typeface="Cambria Math" panose="02040503050406030204" pitchFamily="18" charset="0"/>
                                    </a:rPr>
                                    <m:t>𝑟</m:t>
                                  </m:r>
                                  <m:r>
                                    <a:rPr lang="de-DE" i="1">
                                      <a:latin typeface="Cambria Math" panose="02040503050406030204" pitchFamily="18" charset="0"/>
                                    </a:rPr>
                                    <m:t> </m:t>
                                  </m:r>
                                  <m:r>
                                    <a:rPr lang="de-DE" i="1">
                                      <a:latin typeface="Cambria Math" panose="02040503050406030204" pitchFamily="18" charset="0"/>
                                    </a:rPr>
                                    <m:t>𝑒</m:t>
                                  </m:r>
                                </m:e>
                                <m:sup>
                                  <m:r>
                                    <a:rPr lang="de-DE" i="1">
                                      <a:latin typeface="Cambria Math" panose="02040503050406030204" pitchFamily="18" charset="0"/>
                                    </a:rPr>
                                    <m:t>𝑖𝑡</m:t>
                                  </m:r>
                                </m:sup>
                              </m:sSup>
                            </m:den>
                          </m:f>
                        </m:e>
                      </m:nary>
                      <m:r>
                        <a:rPr lang="de-DE" i="1">
                          <a:latin typeface="Cambria Math" panose="02040503050406030204" pitchFamily="18" charset="0"/>
                        </a:rPr>
                        <m:t> </m:t>
                      </m:r>
                      <m:f>
                        <m:fPr>
                          <m:ctrlPr>
                            <a:rPr lang="de-DE" i="1" smtClean="0">
                              <a:latin typeface="Cambria Math" panose="02040503050406030204" pitchFamily="18" charset="0"/>
                            </a:rPr>
                          </m:ctrlPr>
                        </m:fPr>
                        <m:num>
                          <m:r>
                            <a:rPr lang="de-DE" b="0" i="1" smtClean="0">
                              <a:latin typeface="Cambria Math" panose="02040503050406030204" pitchFamily="18" charset="0"/>
                            </a:rPr>
                            <m:t>𝑑𝑥</m:t>
                          </m:r>
                        </m:num>
                        <m:den>
                          <m:r>
                            <a:rPr lang="de-DE" b="0" i="1" smtClean="0">
                              <a:latin typeface="Cambria Math" panose="02040503050406030204" pitchFamily="18" charset="0"/>
                            </a:rPr>
                            <m:t>𝑑𝑡</m:t>
                          </m:r>
                        </m:den>
                      </m:f>
                      <m:r>
                        <a:rPr lang="de-DE" i="1">
                          <a:latin typeface="Cambria Math" panose="02040503050406030204" pitchFamily="18" charset="0"/>
                        </a:rPr>
                        <m:t>𝑑</m:t>
                      </m:r>
                      <m:r>
                        <a:rPr lang="de-DE" b="0" i="1" smtClean="0">
                          <a:latin typeface="Cambria Math" panose="02040503050406030204" pitchFamily="18" charset="0"/>
                        </a:rPr>
                        <m:t>𝑡</m:t>
                      </m:r>
                      <m:r>
                        <a:rPr lang="de-DE" b="0" i="1" smtClean="0">
                          <a:latin typeface="Cambria Math" panose="02040503050406030204" pitchFamily="18" charset="0"/>
                        </a:rPr>
                        <m:t>=</m:t>
                      </m:r>
                      <m:nary>
                        <m:naryPr>
                          <m:ctrlPr>
                            <a:rPr lang="de-DE" i="1">
                              <a:latin typeface="Cambria Math" panose="02040503050406030204" pitchFamily="18" charset="0"/>
                            </a:rPr>
                          </m:ctrlPr>
                        </m:naryPr>
                        <m:sub>
                          <m:r>
                            <m:rPr>
                              <m:brk m:alnAt="23"/>
                            </m:rP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𝜋</m:t>
                          </m:r>
                        </m:sub>
                        <m:sup>
                          <m:r>
                            <a:rPr lang="de-DE" i="1">
                              <a:latin typeface="Cambria Math" panose="02040503050406030204" pitchFamily="18" charset="0"/>
                              <a:ea typeface="Cambria Math" panose="02040503050406030204" pitchFamily="18" charset="0"/>
                            </a:rPr>
                            <m:t>𝜋</m:t>
                          </m:r>
                        </m:sup>
                        <m:e>
                          <m:f>
                            <m:fPr>
                              <m:ctrlPr>
                                <a:rPr lang="de-DE"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𝑖𝑟</m:t>
                              </m:r>
                              <m:r>
                                <a:rPr lang="de-DE" b="0" i="1" smtClean="0">
                                  <a:latin typeface="Cambria Math" panose="02040503050406030204" pitchFamily="18" charset="0"/>
                                  <a:ea typeface="Cambria Math" panose="02040503050406030204" pitchFamily="18" charset="0"/>
                                </a:rPr>
                                <m:t> </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𝑖𝑡</m:t>
                                  </m:r>
                                </m:sup>
                              </m:sSup>
                            </m:num>
                            <m:den>
                              <m:sSup>
                                <m:sSupPr>
                                  <m:ctrlPr>
                                    <a:rPr lang="de-DE"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𝑟</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𝑒</m:t>
                                  </m:r>
                                </m:e>
                                <m:sup>
                                  <m:r>
                                    <a:rPr lang="de-DE" b="0" i="1" smtClean="0">
                                      <a:latin typeface="Cambria Math" panose="02040503050406030204" pitchFamily="18" charset="0"/>
                                      <a:ea typeface="Cambria Math" panose="02040503050406030204" pitchFamily="18" charset="0"/>
                                    </a:rPr>
                                    <m:t>𝑖𝑡</m:t>
                                  </m:r>
                                </m:sup>
                              </m:sSup>
                            </m:den>
                          </m:f>
                        </m:e>
                      </m:nary>
                      <m:r>
                        <a:rPr lang="de-DE" i="1">
                          <a:latin typeface="Cambria Math" panose="02040503050406030204" pitchFamily="18" charset="0"/>
                        </a:rPr>
                        <m:t>𝑑𝑡</m:t>
                      </m:r>
                    </m:oMath>
                  </m:oMathPara>
                </a14:m>
                <a:endParaRPr lang="de-DE" i="1" dirty="0">
                  <a:latin typeface="Cambria Math" panose="02040503050406030204" pitchFamily="18" charset="0"/>
                </a:endParaRPr>
              </a:p>
              <a:p>
                <a:pPr marL="36900" indent="0">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m:t>
                      </m:r>
                      <m:r>
                        <a:rPr lang="de-DE" b="0" i="1" smtClean="0">
                          <a:latin typeface="Cambria Math" panose="02040503050406030204" pitchFamily="18" charset="0"/>
                        </a:rPr>
                        <m:t>𝑖</m:t>
                      </m:r>
                      <m:nary>
                        <m:naryPr>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𝜋</m:t>
                          </m:r>
                        </m:sub>
                        <m:sup>
                          <m:r>
                            <a:rPr lang="de-DE" b="0" i="1" smtClean="0">
                              <a:latin typeface="Cambria Math" panose="02040503050406030204" pitchFamily="18" charset="0"/>
                              <a:ea typeface="Cambria Math" panose="02040503050406030204" pitchFamily="18" charset="0"/>
                            </a:rPr>
                            <m:t>𝜋</m:t>
                          </m:r>
                        </m:sup>
                        <m:e>
                          <m:r>
                            <a:rPr lang="de-DE" b="0" i="1" smtClean="0">
                              <a:latin typeface="Cambria Math" panose="02040503050406030204" pitchFamily="18" charset="0"/>
                            </a:rPr>
                            <m:t>𝑑𝑡</m:t>
                          </m:r>
                        </m:e>
                      </m:nary>
                      <m:r>
                        <a:rPr lang="de-DE" b="0" i="1"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𝑖</m:t>
                      </m:r>
                    </m:oMath>
                  </m:oMathPara>
                </a14:m>
                <a:endParaRPr lang="de-DE" dirty="0"/>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xfrm>
                <a:off x="913795" y="2076450"/>
                <a:ext cx="7758350" cy="3714749"/>
              </a:xfrm>
              <a:blipFill>
                <a:blip r:embed="rId2"/>
                <a:stretch>
                  <a:fillRect/>
                </a:stretch>
              </a:blipFill>
            </p:spPr>
            <p:txBody>
              <a:bodyPr/>
              <a:lstStyle/>
              <a:p>
                <a:r>
                  <a:rPr lang="de-DE">
                    <a:noFill/>
                  </a:rPr>
                  <a:t> </a:t>
                </a:r>
              </a:p>
            </p:txBody>
          </p:sp>
        </mc:Fallback>
      </mc:AlternateContent>
      <p:cxnSp>
        <p:nvCxnSpPr>
          <p:cNvPr id="4" name="Gerade Verbindung mit Pfeil 3">
            <a:extLst>
              <a:ext uri="{FF2B5EF4-FFF2-40B4-BE49-F238E27FC236}">
                <a16:creationId xmlns:a16="http://schemas.microsoft.com/office/drawing/2014/main" id="{044F3031-7D93-4192-A5AF-16C180900B87}"/>
              </a:ext>
            </a:extLst>
          </p:cNvPr>
          <p:cNvCxnSpPr>
            <a:cxnSpLocks/>
          </p:cNvCxnSpPr>
          <p:nvPr/>
        </p:nvCxnSpPr>
        <p:spPr>
          <a:xfrm flipH="1" flipV="1">
            <a:off x="9972216" y="2681876"/>
            <a:ext cx="5324" cy="291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0D9862F4-B2FC-4431-B61D-CFF21F18B085}"/>
              </a:ext>
            </a:extLst>
          </p:cNvPr>
          <p:cNvCxnSpPr>
            <a:cxnSpLocks/>
          </p:cNvCxnSpPr>
          <p:nvPr/>
        </p:nvCxnSpPr>
        <p:spPr>
          <a:xfrm>
            <a:off x="8285591" y="4236102"/>
            <a:ext cx="3657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14178081-038C-4872-973F-7E505F5AE2A9}"/>
              </a:ext>
            </a:extLst>
          </p:cNvPr>
          <p:cNvSpPr/>
          <p:nvPr/>
        </p:nvSpPr>
        <p:spPr>
          <a:xfrm>
            <a:off x="9337735" y="419877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2C1F7F1C-5466-4539-9CA6-862B7554A8C7}"/>
              </a:ext>
            </a:extLst>
          </p:cNvPr>
          <p:cNvSpPr/>
          <p:nvPr/>
        </p:nvSpPr>
        <p:spPr>
          <a:xfrm>
            <a:off x="9383453" y="3685596"/>
            <a:ext cx="1169471" cy="10823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C68BF110-5284-498B-85D9-20EDBCA6472F}"/>
                  </a:ext>
                </a:extLst>
              </p:cNvPr>
              <p:cNvSpPr txBox="1"/>
              <p:nvPr/>
            </p:nvSpPr>
            <p:spPr>
              <a:xfrm>
                <a:off x="9878942" y="4139202"/>
                <a:ext cx="4708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oMath>
                  </m:oMathPara>
                </a14:m>
                <a:endParaRPr lang="de-DE" dirty="0"/>
              </a:p>
            </p:txBody>
          </p:sp>
        </mc:Choice>
        <mc:Fallback xmlns="">
          <p:sp>
            <p:nvSpPr>
              <p:cNvPr id="8" name="Textfeld 7">
                <a:extLst>
                  <a:ext uri="{FF2B5EF4-FFF2-40B4-BE49-F238E27FC236}">
                    <a16:creationId xmlns:a16="http://schemas.microsoft.com/office/drawing/2014/main" id="{C68BF110-5284-498B-85D9-20EDBCA6472F}"/>
                  </a:ext>
                </a:extLst>
              </p:cNvPr>
              <p:cNvSpPr txBox="1">
                <a:spLocks noRot="1" noChangeAspect="1" noMove="1" noResize="1" noEditPoints="1" noAdjustHandles="1" noChangeArrowheads="1" noChangeShapeType="1" noTextEdit="1"/>
              </p:cNvSpPr>
              <p:nvPr/>
            </p:nvSpPr>
            <p:spPr>
              <a:xfrm>
                <a:off x="9878942" y="4139202"/>
                <a:ext cx="470898" cy="369332"/>
              </a:xfrm>
              <a:prstGeom prst="rect">
                <a:avLst/>
              </a:prstGeom>
              <a:blipFill>
                <a:blip r:embed="rId3"/>
                <a:stretch>
                  <a:fillRect/>
                </a:stretch>
              </a:blipFill>
            </p:spPr>
            <p:txBody>
              <a:bodyPr/>
              <a:lstStyle/>
              <a:p>
                <a:r>
                  <a:rPr lang="de-DE">
                    <a:noFill/>
                  </a:rPr>
                  <a:t> </a:t>
                </a:r>
              </a:p>
            </p:txBody>
          </p:sp>
        </mc:Fallback>
      </mc:AlternateContent>
      <p:sp>
        <p:nvSpPr>
          <p:cNvPr id="12" name="Ellipse 11">
            <a:extLst>
              <a:ext uri="{FF2B5EF4-FFF2-40B4-BE49-F238E27FC236}">
                <a16:creationId xmlns:a16="http://schemas.microsoft.com/office/drawing/2014/main" id="{A50B9A2F-446E-44D4-92E9-6C2F88B528E3}"/>
              </a:ext>
            </a:extLst>
          </p:cNvPr>
          <p:cNvSpPr/>
          <p:nvPr/>
        </p:nvSpPr>
        <p:spPr>
          <a:xfrm>
            <a:off x="9947339" y="42112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mit Pfeil 13">
            <a:extLst>
              <a:ext uri="{FF2B5EF4-FFF2-40B4-BE49-F238E27FC236}">
                <a16:creationId xmlns:a16="http://schemas.microsoft.com/office/drawing/2014/main" id="{96780D38-5C73-4A5B-A047-103BD521547E}"/>
              </a:ext>
            </a:extLst>
          </p:cNvPr>
          <p:cNvCxnSpPr>
            <a:stCxn id="12" idx="1"/>
            <a:endCxn id="7" idx="1"/>
          </p:cNvCxnSpPr>
          <p:nvPr/>
        </p:nvCxnSpPr>
        <p:spPr>
          <a:xfrm flipH="1" flipV="1">
            <a:off x="9554718" y="3844103"/>
            <a:ext cx="399316" cy="373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F535296D-F7B5-46CF-B23A-A01F8F7279F7}"/>
              </a:ext>
            </a:extLst>
          </p:cNvPr>
          <p:cNvSpPr txBox="1"/>
          <p:nvPr/>
        </p:nvSpPr>
        <p:spPr>
          <a:xfrm rot="2445881">
            <a:off x="9759816" y="3778899"/>
            <a:ext cx="260008" cy="369332"/>
          </a:xfrm>
          <a:prstGeom prst="rect">
            <a:avLst/>
          </a:prstGeom>
          <a:noFill/>
        </p:spPr>
        <p:txBody>
          <a:bodyPr wrap="none" rtlCol="0">
            <a:spAutoFit/>
          </a:bodyPr>
          <a:lstStyle/>
          <a:p>
            <a:r>
              <a:rPr lang="de-DE" dirty="0"/>
              <a:t>r</a:t>
            </a:r>
          </a:p>
        </p:txBody>
      </p:sp>
    </p:spTree>
    <p:extLst>
      <p:ext uri="{BB962C8B-B14F-4D97-AF65-F5344CB8AC3E}">
        <p14:creationId xmlns:p14="http://schemas.microsoft.com/office/powerpoint/2010/main" val="384791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2) Überlegen: </a:t>
            </a:r>
            <a:r>
              <a:rPr lang="de-DE" dirty="0" err="1"/>
              <a:t>ln</a:t>
            </a:r>
            <a:r>
              <a:rPr lang="de-DE" dirty="0"/>
              <a:t>(x) hat eine Sprungstelle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13795" y="2076450"/>
                <a:ext cx="7539740" cy="3714749"/>
              </a:xfrm>
            </p:spPr>
            <p:txBody>
              <a:bodyPr>
                <a:normAutofit fontScale="92500" lnSpcReduction="20000"/>
              </a:bodyPr>
              <a:lstStyle/>
              <a:p>
                <a:pPr marL="36900" indent="0">
                  <a:buNone/>
                </a:pPr>
                <a:r>
                  <a:rPr lang="de-DE" dirty="0"/>
                  <a:t>Eigentlich kann man den Wert des Kreisintegrals auch über die Stammfunktion ausrechnen </a:t>
                </a:r>
                <a14:m>
                  <m:oMath xmlns:m="http://schemas.openxmlformats.org/officeDocument/2006/math">
                    <m:nary>
                      <m:naryPr>
                        <m:ctrlPr>
                          <a:rPr lang="de-DE" i="1">
                            <a:latin typeface="Cambria Math" panose="02040503050406030204" pitchFamily="18" charset="0"/>
                          </a:rPr>
                        </m:ctrlPr>
                      </m:naryPr>
                      <m:sub>
                        <m:r>
                          <m:rPr>
                            <m:brk m:alnAt="23"/>
                          </m:rPr>
                          <a:rPr lang="de-DE" i="1">
                            <a:latin typeface="Cambria Math" panose="02040503050406030204" pitchFamily="18" charset="0"/>
                          </a:rPr>
                          <m:t>𝑎</m:t>
                        </m:r>
                      </m:sub>
                      <m:sup>
                        <m:r>
                          <a:rPr lang="de-DE" i="1">
                            <a:latin typeface="Cambria Math" panose="02040503050406030204" pitchFamily="18" charset="0"/>
                          </a:rPr>
                          <m:t>𝑏</m:t>
                        </m:r>
                      </m:sup>
                      <m:e>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 </m:t>
                        </m:r>
                        <m:r>
                          <a:rPr lang="de-DE" i="1">
                            <a:latin typeface="Cambria Math" panose="02040503050406030204" pitchFamily="18" charset="0"/>
                          </a:rPr>
                          <m:t>𝑑𝑥</m:t>
                        </m:r>
                      </m:e>
                    </m:nary>
                    <m:r>
                      <a:rPr lang="de-DE" i="1">
                        <a:latin typeface="Cambria Math" panose="02040503050406030204" pitchFamily="18" charset="0"/>
                      </a:rPr>
                      <m:t>=</m:t>
                    </m:r>
                    <m:r>
                      <a:rPr lang="de-DE" i="1">
                        <a:latin typeface="Cambria Math" panose="02040503050406030204" pitchFamily="18" charset="0"/>
                      </a:rPr>
                      <m:t>𝐹</m:t>
                    </m:r>
                    <m:d>
                      <m:dPr>
                        <m:ctrlPr>
                          <a:rPr lang="de-DE" i="1">
                            <a:latin typeface="Cambria Math" panose="02040503050406030204" pitchFamily="18" charset="0"/>
                          </a:rPr>
                        </m:ctrlPr>
                      </m:dPr>
                      <m:e>
                        <m:r>
                          <a:rPr lang="de-DE" i="1">
                            <a:latin typeface="Cambria Math" panose="02040503050406030204" pitchFamily="18" charset="0"/>
                          </a:rPr>
                          <m:t>𝑏</m:t>
                        </m:r>
                      </m:e>
                    </m:d>
                    <m:r>
                      <a:rPr lang="de-DE" i="1">
                        <a:latin typeface="Cambria Math" panose="02040503050406030204" pitchFamily="18" charset="0"/>
                      </a:rPr>
                      <m:t>−</m:t>
                    </m:r>
                    <m:r>
                      <a:rPr lang="de-DE" i="1">
                        <a:latin typeface="Cambria Math" panose="02040503050406030204" pitchFamily="18" charset="0"/>
                      </a:rPr>
                      <m:t>𝐹</m:t>
                    </m:r>
                    <m:r>
                      <a:rPr lang="de-DE" i="1">
                        <a:latin typeface="Cambria Math" panose="02040503050406030204" pitchFamily="18" charset="0"/>
                      </a:rPr>
                      <m:t>(</m:t>
                    </m:r>
                    <m:r>
                      <a:rPr lang="de-DE" i="1">
                        <a:latin typeface="Cambria Math" panose="02040503050406030204" pitchFamily="18" charset="0"/>
                      </a:rPr>
                      <m:t>𝑎</m:t>
                    </m:r>
                    <m:r>
                      <a:rPr lang="de-DE" i="1">
                        <a:latin typeface="Cambria Math" panose="02040503050406030204" pitchFamily="18" charset="0"/>
                      </a:rPr>
                      <m:t>)</m:t>
                    </m:r>
                  </m:oMath>
                </a14:m>
                <a:r>
                  <a:rPr lang="de-DE" dirty="0"/>
                  <a:t>. Die Stammfunktion von </a:t>
                </a:r>
                <a14:m>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0" smtClean="0">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den>
                    </m:f>
                  </m:oMath>
                </a14:m>
                <a:r>
                  <a:rPr lang="de-DE" dirty="0"/>
                  <a:t> ist </a:t>
                </a:r>
                <a14:m>
                  <m:oMath xmlns:m="http://schemas.openxmlformats.org/officeDocument/2006/math">
                    <m:r>
                      <a:rPr lang="de-DE" b="0" i="1" smtClean="0">
                        <a:latin typeface="Cambria Math" panose="02040503050406030204" pitchFamily="18" charset="0"/>
                      </a:rPr>
                      <m:t>𝐹</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ln</m:t>
                        </m:r>
                      </m:fName>
                      <m:e>
                        <m:d>
                          <m:dPr>
                            <m:ctrlPr>
                              <a:rPr lang="de-DE" b="0" i="1" smtClean="0">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e>
                    </m:func>
                    <m:r>
                      <a:rPr lang="de-DE" b="0" i="0" smtClean="0">
                        <a:latin typeface="Cambria Math" panose="02040503050406030204" pitchFamily="18" charset="0"/>
                      </a:rPr>
                      <m:t>+</m:t>
                    </m:r>
                    <m:r>
                      <m:rPr>
                        <m:sty m:val="p"/>
                      </m:rPr>
                      <a:rPr lang="de-DE" b="0" i="0" smtClean="0">
                        <a:latin typeface="Cambria Math" panose="02040503050406030204" pitchFamily="18" charset="0"/>
                      </a:rPr>
                      <m:t>c</m:t>
                    </m:r>
                  </m:oMath>
                </a14:m>
                <a:r>
                  <a:rPr lang="de-DE" dirty="0"/>
                  <a:t>. Der natürliche Logarithmus berechnet sich im Komplexen als </a:t>
                </a:r>
                <a14:m>
                  <m:oMath xmlns:m="http://schemas.openxmlformats.org/officeDocument/2006/math">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ln</m:t>
                        </m:r>
                      </m:fName>
                      <m:e>
                        <m:d>
                          <m:dPr>
                            <m:ctrlPr>
                              <a:rPr lang="de-DE" b="0" i="1" smtClean="0">
                                <a:latin typeface="Cambria Math" panose="02040503050406030204" pitchFamily="18" charset="0"/>
                              </a:rPr>
                            </m:ctrlPr>
                          </m:d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𝑥</m:t>
                                </m:r>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e>
                        </m:d>
                      </m:e>
                    </m:func>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 </m:t>
                    </m:r>
                    <m:r>
                      <m:rPr>
                        <m:sty m:val="p"/>
                      </m:rPr>
                      <a:rPr lang="de-DE" b="0" i="0" smtClean="0">
                        <a:latin typeface="Cambria Math" panose="02040503050406030204" pitchFamily="18" charset="0"/>
                      </a:rPr>
                      <m:t>arg</m:t>
                    </m:r>
                    <m:r>
                      <a:rPr lang="de-DE" b="0" i="1" smtClean="0">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b="0" i="1" smtClean="0">
                        <a:latin typeface="Cambria Math" panose="02040503050406030204" pitchFamily="18" charset="0"/>
                      </a:rPr>
                      <m:t>)</m:t>
                    </m:r>
                  </m:oMath>
                </a14:m>
                <a:r>
                  <a:rPr lang="de-DE" dirty="0"/>
                  <a:t>. Am Anfangspunkt a und am Endpunkt b des Kreises (eigentlich überall auf dem Kreis) ist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rPr>
                      <m:t>𝑟</m:t>
                    </m:r>
                  </m:oMath>
                </a14:m>
                <a:r>
                  <a:rPr lang="de-DE" dirty="0"/>
                  <a:t>.  Also fällt bei der Differenz </a:t>
                </a:r>
                <a14:m>
                  <m:oMath xmlns:m="http://schemas.openxmlformats.org/officeDocument/2006/math">
                    <m:r>
                      <a:rPr lang="de-DE" i="1">
                        <a:latin typeface="Cambria Math" panose="02040503050406030204" pitchFamily="18" charset="0"/>
                      </a:rPr>
                      <m:t>𝐹</m:t>
                    </m:r>
                    <m:d>
                      <m:dPr>
                        <m:ctrlPr>
                          <a:rPr lang="de-DE" i="1">
                            <a:latin typeface="Cambria Math" panose="02040503050406030204" pitchFamily="18" charset="0"/>
                          </a:rPr>
                        </m:ctrlPr>
                      </m:dPr>
                      <m:e>
                        <m:r>
                          <a:rPr lang="de-DE" i="1">
                            <a:latin typeface="Cambria Math" panose="02040503050406030204" pitchFamily="18" charset="0"/>
                          </a:rPr>
                          <m:t>𝑏</m:t>
                        </m:r>
                      </m:e>
                    </m:d>
                    <m:r>
                      <a:rPr lang="de-DE" i="1">
                        <a:latin typeface="Cambria Math" panose="02040503050406030204" pitchFamily="18" charset="0"/>
                      </a:rPr>
                      <m:t>−</m:t>
                    </m:r>
                    <m:r>
                      <a:rPr lang="de-DE" i="1">
                        <a:latin typeface="Cambria Math" panose="02040503050406030204" pitchFamily="18" charset="0"/>
                      </a:rPr>
                      <m:t>𝐹</m:t>
                    </m:r>
                    <m:r>
                      <a:rPr lang="de-DE" i="1">
                        <a:latin typeface="Cambria Math" panose="02040503050406030204" pitchFamily="18" charset="0"/>
                      </a:rPr>
                      <m:t>(</m:t>
                    </m:r>
                    <m:r>
                      <a:rPr lang="de-DE" i="1">
                        <a:latin typeface="Cambria Math" panose="02040503050406030204" pitchFamily="18" charset="0"/>
                      </a:rPr>
                      <m:t>𝑎</m:t>
                    </m:r>
                    <m:r>
                      <a:rPr lang="de-DE" i="1">
                        <a:latin typeface="Cambria Math" panose="02040503050406030204" pitchFamily="18" charset="0"/>
                      </a:rPr>
                      <m:t>)</m:t>
                    </m:r>
                  </m:oMath>
                </a14:m>
                <a:r>
                  <a:rPr lang="de-DE" dirty="0"/>
                  <a:t>  der Logarithmusteil weg. </a:t>
                </a:r>
              </a:p>
              <a:p>
                <a:pPr marL="36900" indent="0">
                  <a:buNone/>
                </a:pPr>
                <a:r>
                  <a:rPr lang="de-DE" dirty="0"/>
                  <a:t>Aber am Endpunkt b ist das Argument von </a:t>
                </a:r>
                <a14:m>
                  <m:oMath xmlns:m="http://schemas.openxmlformats.org/officeDocument/2006/math">
                    <m:r>
                      <m:rPr>
                        <m:sty m:val="p"/>
                      </m:rPr>
                      <a:rPr lang="de-DE" b="0" i="0" smtClean="0">
                        <a:latin typeface="Cambria Math" panose="02040503050406030204" pitchFamily="18" charset="0"/>
                      </a:rPr>
                      <m:t>arg</m:t>
                    </m:r>
                    <m:d>
                      <m:dPr>
                        <m:ctrlPr>
                          <a:rPr lang="de-DE" b="0" i="1" smtClean="0">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𝜋</m:t>
                    </m:r>
                  </m:oMath>
                </a14:m>
                <a:r>
                  <a:rPr lang="de-DE" dirty="0"/>
                  <a:t> und am Anfang a war es </a:t>
                </a:r>
                <a14:m>
                  <m:oMath xmlns:m="http://schemas.openxmlformats.org/officeDocument/2006/math">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𝜋</m:t>
                    </m:r>
                  </m:oMath>
                </a14:m>
                <a:r>
                  <a:rPr lang="de-DE" dirty="0"/>
                  <a:t>. Also bleibt in der Differenz </a:t>
                </a:r>
                <a14:m>
                  <m:oMath xmlns:m="http://schemas.openxmlformats.org/officeDocument/2006/math">
                    <m:r>
                      <a:rPr lang="de-DE" i="1">
                        <a:latin typeface="Cambria Math" panose="02040503050406030204" pitchFamily="18" charset="0"/>
                      </a:rPr>
                      <m:t>𝐹</m:t>
                    </m:r>
                    <m:d>
                      <m:dPr>
                        <m:ctrlPr>
                          <a:rPr lang="de-DE" i="1">
                            <a:latin typeface="Cambria Math" panose="02040503050406030204" pitchFamily="18" charset="0"/>
                          </a:rPr>
                        </m:ctrlPr>
                      </m:dPr>
                      <m:e>
                        <m:r>
                          <a:rPr lang="de-DE" i="1">
                            <a:latin typeface="Cambria Math" panose="02040503050406030204" pitchFamily="18" charset="0"/>
                          </a:rPr>
                          <m:t>𝑏</m:t>
                        </m:r>
                      </m:e>
                    </m:d>
                    <m:r>
                      <a:rPr lang="de-DE" i="1">
                        <a:latin typeface="Cambria Math" panose="02040503050406030204" pitchFamily="18" charset="0"/>
                      </a:rPr>
                      <m:t>−</m:t>
                    </m:r>
                    <m:r>
                      <a:rPr lang="de-DE" i="1">
                        <a:latin typeface="Cambria Math" panose="02040503050406030204" pitchFamily="18" charset="0"/>
                      </a:rPr>
                      <m:t>𝐹</m:t>
                    </m:r>
                    <m:r>
                      <a:rPr lang="de-DE" i="1">
                        <a:latin typeface="Cambria Math" panose="02040503050406030204" pitchFamily="18" charset="0"/>
                      </a:rPr>
                      <m:t>(</m:t>
                    </m:r>
                    <m:r>
                      <a:rPr lang="de-DE" i="1">
                        <a:latin typeface="Cambria Math" panose="02040503050406030204" pitchFamily="18" charset="0"/>
                      </a:rPr>
                      <m:t>𝑎</m:t>
                    </m:r>
                    <m:r>
                      <a:rPr lang="de-DE" i="1">
                        <a:latin typeface="Cambria Math" panose="02040503050406030204" pitchFamily="18" charset="0"/>
                      </a:rPr>
                      <m:t>)</m:t>
                    </m:r>
                  </m:oMath>
                </a14:m>
                <a:r>
                  <a:rPr lang="de-DE" dirty="0"/>
                  <a:t> der Wert </a:t>
                </a:r>
                <a14:m>
                  <m:oMath xmlns:m="http://schemas.openxmlformats.org/officeDocument/2006/math">
                    <m:r>
                      <a:rPr lang="de-DE" b="0" i="1"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𝑖</m:t>
                    </m:r>
                  </m:oMath>
                </a14:m>
                <a:r>
                  <a:rPr lang="de-DE" dirty="0"/>
                  <a:t> stehen. Der natürliche Logarithmus hat auf der negativen reellen Achse eine Unstetigkeitsstelle (Sprungstelle von </a:t>
                </a:r>
                <a14:m>
                  <m:oMath xmlns:m="http://schemas.openxmlformats.org/officeDocument/2006/math">
                    <m:r>
                      <a:rPr lang="de-DE" b="0" i="1"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𝜋</m:t>
                    </m:r>
                  </m:oMath>
                </a14:m>
                <a:r>
                  <a:rPr lang="de-DE" dirty="0"/>
                  <a:t>).</a:t>
                </a:r>
              </a:p>
              <a:p>
                <a:pPr marL="36900" indent="0">
                  <a:buNone/>
                </a:pPr>
                <a:r>
                  <a:rPr lang="de-DE" dirty="0"/>
                  <a:t> </a:t>
                </a:r>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xfrm>
                <a:off x="913795" y="2076450"/>
                <a:ext cx="7539740" cy="3714749"/>
              </a:xfrm>
              <a:blipFill>
                <a:blip r:embed="rId2"/>
                <a:stretch>
                  <a:fillRect/>
                </a:stretch>
              </a:blipFill>
            </p:spPr>
            <p:txBody>
              <a:bodyPr/>
              <a:lstStyle/>
              <a:p>
                <a:r>
                  <a:rPr lang="de-DE">
                    <a:noFill/>
                  </a:rPr>
                  <a:t> </a:t>
                </a:r>
              </a:p>
            </p:txBody>
          </p:sp>
        </mc:Fallback>
      </mc:AlternateContent>
      <p:cxnSp>
        <p:nvCxnSpPr>
          <p:cNvPr id="4" name="Gerade Verbindung mit Pfeil 3">
            <a:extLst>
              <a:ext uri="{FF2B5EF4-FFF2-40B4-BE49-F238E27FC236}">
                <a16:creationId xmlns:a16="http://schemas.microsoft.com/office/drawing/2014/main" id="{CDC478E8-8B00-4034-B7CC-0CA022B706F8}"/>
              </a:ext>
            </a:extLst>
          </p:cNvPr>
          <p:cNvCxnSpPr>
            <a:cxnSpLocks/>
          </p:cNvCxnSpPr>
          <p:nvPr/>
        </p:nvCxnSpPr>
        <p:spPr>
          <a:xfrm flipH="1" flipV="1">
            <a:off x="9972216" y="2681876"/>
            <a:ext cx="5324" cy="291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Gerade Verbindung mit Pfeil 4">
            <a:extLst>
              <a:ext uri="{FF2B5EF4-FFF2-40B4-BE49-F238E27FC236}">
                <a16:creationId xmlns:a16="http://schemas.microsoft.com/office/drawing/2014/main" id="{9710A813-3F8E-44B0-82EB-200A137B220A}"/>
              </a:ext>
            </a:extLst>
          </p:cNvPr>
          <p:cNvCxnSpPr>
            <a:cxnSpLocks/>
          </p:cNvCxnSpPr>
          <p:nvPr/>
        </p:nvCxnSpPr>
        <p:spPr>
          <a:xfrm>
            <a:off x="8285591" y="4236102"/>
            <a:ext cx="3657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98EB87E7-E9FC-43EF-A61D-7A4F071201F0}"/>
              </a:ext>
            </a:extLst>
          </p:cNvPr>
          <p:cNvSpPr/>
          <p:nvPr/>
        </p:nvSpPr>
        <p:spPr>
          <a:xfrm>
            <a:off x="9356397" y="41801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678A1B83-1AE0-476D-8C1B-71DEBE2E1B70}"/>
              </a:ext>
            </a:extLst>
          </p:cNvPr>
          <p:cNvSpPr/>
          <p:nvPr/>
        </p:nvSpPr>
        <p:spPr>
          <a:xfrm>
            <a:off x="9383453" y="3685596"/>
            <a:ext cx="1169471" cy="10823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F3B4AC31-154D-4898-AD93-D239634F49C9}"/>
                  </a:ext>
                </a:extLst>
              </p:cNvPr>
              <p:cNvSpPr txBox="1"/>
              <p:nvPr/>
            </p:nvSpPr>
            <p:spPr>
              <a:xfrm>
                <a:off x="9878942" y="4139202"/>
                <a:ext cx="4708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oMath>
                  </m:oMathPara>
                </a14:m>
                <a:endParaRPr lang="de-DE" dirty="0"/>
              </a:p>
            </p:txBody>
          </p:sp>
        </mc:Choice>
        <mc:Fallback xmlns="">
          <p:sp>
            <p:nvSpPr>
              <p:cNvPr id="8" name="Textfeld 7">
                <a:extLst>
                  <a:ext uri="{FF2B5EF4-FFF2-40B4-BE49-F238E27FC236}">
                    <a16:creationId xmlns:a16="http://schemas.microsoft.com/office/drawing/2014/main" id="{F3B4AC31-154D-4898-AD93-D239634F49C9}"/>
                  </a:ext>
                </a:extLst>
              </p:cNvPr>
              <p:cNvSpPr txBox="1">
                <a:spLocks noRot="1" noChangeAspect="1" noMove="1" noResize="1" noEditPoints="1" noAdjustHandles="1" noChangeArrowheads="1" noChangeShapeType="1" noTextEdit="1"/>
              </p:cNvSpPr>
              <p:nvPr/>
            </p:nvSpPr>
            <p:spPr>
              <a:xfrm>
                <a:off x="9878942" y="4139202"/>
                <a:ext cx="470898" cy="369332"/>
              </a:xfrm>
              <a:prstGeom prst="rect">
                <a:avLst/>
              </a:prstGeom>
              <a:blipFill>
                <a:blip r:embed="rId3"/>
                <a:stretch>
                  <a:fillRect/>
                </a:stretch>
              </a:blipFill>
            </p:spPr>
            <p:txBody>
              <a:bodyPr/>
              <a:lstStyle/>
              <a:p>
                <a:r>
                  <a:rPr lang="de-DE">
                    <a:noFill/>
                  </a:rPr>
                  <a:t> </a:t>
                </a:r>
              </a:p>
            </p:txBody>
          </p:sp>
        </mc:Fallback>
      </mc:AlternateContent>
      <p:sp>
        <p:nvSpPr>
          <p:cNvPr id="9" name="Ellipse 8">
            <a:extLst>
              <a:ext uri="{FF2B5EF4-FFF2-40B4-BE49-F238E27FC236}">
                <a16:creationId xmlns:a16="http://schemas.microsoft.com/office/drawing/2014/main" id="{5665FD5E-3D61-4FB4-8BD7-2E091CD1A471}"/>
              </a:ext>
            </a:extLst>
          </p:cNvPr>
          <p:cNvSpPr/>
          <p:nvPr/>
        </p:nvSpPr>
        <p:spPr>
          <a:xfrm>
            <a:off x="9947339" y="421121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r Verbinder 12">
            <a:extLst>
              <a:ext uri="{FF2B5EF4-FFF2-40B4-BE49-F238E27FC236}">
                <a16:creationId xmlns:a16="http://schemas.microsoft.com/office/drawing/2014/main" id="{5379DDC8-5A62-4D87-9463-1B266D118AED}"/>
              </a:ext>
            </a:extLst>
          </p:cNvPr>
          <p:cNvCxnSpPr>
            <a:cxnSpLocks/>
          </p:cNvCxnSpPr>
          <p:nvPr/>
        </p:nvCxnSpPr>
        <p:spPr>
          <a:xfrm>
            <a:off x="8285591" y="4235166"/>
            <a:ext cx="1700772" cy="5743"/>
          </a:xfrm>
          <a:prstGeom prst="line">
            <a:avLst/>
          </a:prstGeom>
        </p:spPr>
        <p:style>
          <a:lnRef idx="2">
            <a:schemeClr val="accent5"/>
          </a:lnRef>
          <a:fillRef idx="0">
            <a:schemeClr val="accent5"/>
          </a:fillRef>
          <a:effectRef idx="1">
            <a:schemeClr val="accent5"/>
          </a:effectRef>
          <a:fontRef idx="minor">
            <a:schemeClr val="tx1"/>
          </a:fontRef>
        </p:style>
      </p:cxnSp>
      <p:sp>
        <p:nvSpPr>
          <p:cNvPr id="14" name="Ellipse 13">
            <a:extLst>
              <a:ext uri="{FF2B5EF4-FFF2-40B4-BE49-F238E27FC236}">
                <a16:creationId xmlns:a16="http://schemas.microsoft.com/office/drawing/2014/main" id="{24FF5617-B29E-4A9D-81AC-2E619FCB52EE}"/>
              </a:ext>
            </a:extLst>
          </p:cNvPr>
          <p:cNvSpPr/>
          <p:nvPr/>
        </p:nvSpPr>
        <p:spPr>
          <a:xfrm>
            <a:off x="9359503" y="425786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F1B2E3F-374C-4ED2-BC3D-C3DEA6CE927B}"/>
              </a:ext>
            </a:extLst>
          </p:cNvPr>
          <p:cNvSpPr txBox="1"/>
          <p:nvPr/>
        </p:nvSpPr>
        <p:spPr>
          <a:xfrm>
            <a:off x="9150311" y="4219611"/>
            <a:ext cx="306494" cy="369332"/>
          </a:xfrm>
          <a:prstGeom prst="rect">
            <a:avLst/>
          </a:prstGeom>
          <a:noFill/>
        </p:spPr>
        <p:txBody>
          <a:bodyPr wrap="none" rtlCol="0">
            <a:spAutoFit/>
          </a:bodyPr>
          <a:lstStyle/>
          <a:p>
            <a:r>
              <a:rPr lang="de-DE" dirty="0"/>
              <a:t>a</a:t>
            </a:r>
          </a:p>
        </p:txBody>
      </p:sp>
      <p:sp>
        <p:nvSpPr>
          <p:cNvPr id="16" name="Textfeld 15">
            <a:extLst>
              <a:ext uri="{FF2B5EF4-FFF2-40B4-BE49-F238E27FC236}">
                <a16:creationId xmlns:a16="http://schemas.microsoft.com/office/drawing/2014/main" id="{80111DE2-F839-4652-AA06-4798A6B3C312}"/>
              </a:ext>
            </a:extLst>
          </p:cNvPr>
          <p:cNvSpPr txBox="1"/>
          <p:nvPr/>
        </p:nvSpPr>
        <p:spPr>
          <a:xfrm>
            <a:off x="9144096" y="3877493"/>
            <a:ext cx="308098" cy="369332"/>
          </a:xfrm>
          <a:prstGeom prst="rect">
            <a:avLst/>
          </a:prstGeom>
          <a:noFill/>
        </p:spPr>
        <p:txBody>
          <a:bodyPr wrap="none" rtlCol="0">
            <a:spAutoFit/>
          </a:bodyPr>
          <a:lstStyle/>
          <a:p>
            <a:r>
              <a:rPr lang="de-DE" dirty="0"/>
              <a:t>b</a:t>
            </a:r>
          </a:p>
        </p:txBody>
      </p:sp>
    </p:spTree>
    <p:extLst>
      <p:ext uri="{BB962C8B-B14F-4D97-AF65-F5344CB8AC3E}">
        <p14:creationId xmlns:p14="http://schemas.microsoft.com/office/powerpoint/2010/main" val="194686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Integralsatz von Cauchy</a:t>
            </a:r>
          </a:p>
        </p:txBody>
      </p:sp>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13795" y="2076450"/>
            <a:ext cx="7539740" cy="3714749"/>
          </a:xfrm>
        </p:spPr>
        <p:txBody>
          <a:bodyPr>
            <a:normAutofit/>
          </a:bodyPr>
          <a:lstStyle/>
          <a:p>
            <a:pPr marL="36900" indent="0">
              <a:buNone/>
            </a:pPr>
            <a:r>
              <a:rPr lang="de-DE" dirty="0"/>
              <a:t> </a:t>
            </a:r>
          </a:p>
        </p:txBody>
      </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C41F3C0A-FD8F-403C-86BD-7EA35AA5DCE0}"/>
                  </a:ext>
                </a:extLst>
              </p:cNvPr>
              <p:cNvSpPr txBox="1"/>
              <p:nvPr/>
            </p:nvSpPr>
            <p:spPr>
              <a:xfrm>
                <a:off x="1045029" y="2202024"/>
                <a:ext cx="10011747" cy="4156459"/>
              </a:xfrm>
              <a:prstGeom prst="rect">
                <a:avLst/>
              </a:prstGeom>
              <a:noFill/>
            </p:spPr>
            <p:txBody>
              <a:bodyPr wrap="square" rtlCol="0">
                <a:spAutoFit/>
              </a:bodyPr>
              <a:lstStyle/>
              <a:p>
                <a:r>
                  <a:rPr lang="de-DE" dirty="0"/>
                  <a:t>Wenn man eine </a:t>
                </a:r>
                <a:r>
                  <a:rPr lang="de-DE" dirty="0" err="1"/>
                  <a:t>Laurentreihe</a:t>
                </a:r>
                <a:r>
                  <a:rPr lang="de-DE" dirty="0"/>
                  <a:t> f(x) (mit nur endlich vielen negativen Exponenten) gliedweise integriert, um die Stammfunktion F(x) auszurechnen, dann macht einzig und allein der Term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𝑎</m:t>
                        </m:r>
                      </m:e>
                      <m:sub>
                        <m:r>
                          <a:rPr lang="de-DE" b="0" i="1" smtClean="0">
                            <a:latin typeface="Cambria Math" panose="02040503050406030204" pitchFamily="18" charset="0"/>
                          </a:rPr>
                          <m:t>−1</m:t>
                        </m:r>
                      </m:sub>
                    </m:sSub>
                    <m:r>
                      <a:rPr lang="de-DE" b="0" i="1" smtClean="0">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sSup>
                      <m:sSupPr>
                        <m:ctrlPr>
                          <a:rPr lang="de-DE" i="1" smtClean="0">
                            <a:latin typeface="Cambria Math" panose="02040503050406030204" pitchFamily="18" charset="0"/>
                          </a:rPr>
                        </m:ctrlPr>
                      </m:sSupPr>
                      <m:e>
                        <m:r>
                          <a:rPr lang="de-DE" b="0" i="1" smtClean="0">
                            <a:latin typeface="Cambria Math" panose="02040503050406030204" pitchFamily="18" charset="0"/>
                          </a:rPr>
                          <m:t>)</m:t>
                        </m:r>
                      </m:e>
                      <m:sup>
                        <m:r>
                          <a:rPr lang="de-DE" b="0" i="1" smtClean="0">
                            <a:latin typeface="Cambria Math" panose="02040503050406030204" pitchFamily="18" charset="0"/>
                          </a:rPr>
                          <m:t>−1</m:t>
                        </m:r>
                      </m:sup>
                    </m:sSup>
                  </m:oMath>
                </a14:m>
                <a:r>
                  <a:rPr lang="de-DE" dirty="0"/>
                  <a:t> Probleme, da bei Integration daraus der natürliche Logarithmus wird, der auf der negativen reellen Achse eine Sprungstelle hat. Wenn man dann das Kreisintegral von f(x) um den Entwicklungspunkt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oMath>
                </a14:m>
                <a:r>
                  <a:rPr lang="de-DE" dirty="0"/>
                  <a:t> der </a:t>
                </a:r>
                <a:r>
                  <a:rPr lang="de-DE" dirty="0" err="1"/>
                  <a:t>Laurentreihe</a:t>
                </a:r>
                <a:r>
                  <a:rPr lang="de-DE" dirty="0"/>
                  <a:t> ausrechnet, wird dieses deshalb nicht Null, sondern ist wegen der Sprungstelle</a:t>
                </a:r>
              </a:p>
              <a:p>
                <a:endParaRPr lang="de-DE" dirty="0"/>
              </a:p>
              <a:p>
                <a:pPr/>
                <a14:m>
                  <m:oMathPara xmlns:m="http://schemas.openxmlformats.org/officeDocument/2006/math">
                    <m:oMathParaPr>
                      <m:jc m:val="centerGroup"/>
                    </m:oMathParaPr>
                    <m:oMath xmlns:m="http://schemas.openxmlformats.org/officeDocument/2006/math">
                      <m:nary>
                        <m:naryPr>
                          <m:ctrlPr>
                            <a:rPr lang="de-DE" i="1" smtClean="0">
                              <a:latin typeface="Cambria Math" panose="02040503050406030204" pitchFamily="18" charset="0"/>
                            </a:rPr>
                          </m:ctrlPr>
                        </m:naryPr>
                        <m:sub>
                          <m:sSub>
                            <m:sSubPr>
                              <m:ctrlPr>
                                <a:rPr lang="de-DE" i="1" smtClean="0">
                                  <a:latin typeface="Cambria Math" panose="02040503050406030204" pitchFamily="18" charset="0"/>
                                </a:rPr>
                              </m:ctrlPr>
                            </m:sSubPr>
                            <m:e>
                              <m:r>
                                <a:rPr lang="de-DE" b="0" i="1" smtClean="0">
                                  <a:latin typeface="Cambria Math" panose="02040503050406030204" pitchFamily="18" charset="0"/>
                                </a:rPr>
                                <m:t>𝐾</m:t>
                              </m:r>
                            </m:e>
                            <m:sub>
                              <m:r>
                                <a:rPr lang="de-DE" b="0" i="1" smtClean="0">
                                  <a:latin typeface="Cambria Math" panose="02040503050406030204" pitchFamily="18" charset="0"/>
                                </a:rPr>
                                <m:t>𝑟</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m:t>
                          </m:r>
                        </m:sub>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 </m:t>
                          </m:r>
                          <m:r>
                            <a:rPr lang="de-DE" b="0" i="1" smtClean="0">
                              <a:latin typeface="Cambria Math" panose="02040503050406030204" pitchFamily="18" charset="0"/>
                            </a:rPr>
                            <m:t>𝑑𝑥</m:t>
                          </m:r>
                        </m:e>
                      </m:nary>
                      <m:r>
                        <a:rPr lang="de-DE" b="0" i="1" smtClean="0">
                          <a:latin typeface="Cambria Math" panose="02040503050406030204" pitchFamily="18" charset="0"/>
                        </a:rPr>
                        <m:t>= </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𝑎</m:t>
                          </m:r>
                        </m:e>
                        <m:sub>
                          <m:r>
                            <a:rPr lang="de-DE" b="0" i="1" smtClean="0">
                              <a:latin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oMath>
                  </m:oMathPara>
                </a14:m>
                <a:endParaRPr lang="de-DE" dirty="0"/>
              </a:p>
              <a:p>
                <a:endParaRPr lang="de-DE" dirty="0"/>
              </a:p>
              <a:p>
                <a:r>
                  <a:rPr lang="de-DE" dirty="0"/>
                  <a:t>Da also bei der Reihenentwicklung der Vorfaktor vor dem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smtClean="0">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sSup>
                      <m:sSupPr>
                        <m:ctrlPr>
                          <a:rPr lang="de-DE" i="1">
                            <a:latin typeface="Cambria Math" panose="02040503050406030204" pitchFamily="18" charset="0"/>
                          </a:rPr>
                        </m:ctrlPr>
                      </m:sSupPr>
                      <m:e>
                        <m:r>
                          <a:rPr lang="de-DE" i="1">
                            <a:latin typeface="Cambria Math" panose="02040503050406030204" pitchFamily="18" charset="0"/>
                          </a:rPr>
                          <m:t>)</m:t>
                        </m:r>
                      </m:e>
                      <m:sup>
                        <m:r>
                          <a:rPr lang="de-DE" i="1">
                            <a:latin typeface="Cambria Math" panose="02040503050406030204" pitchFamily="18" charset="0"/>
                          </a:rPr>
                          <m:t>−1</m:t>
                        </m:r>
                      </m:sup>
                    </m:sSup>
                  </m:oMath>
                </a14:m>
                <a:r>
                  <a:rPr lang="de-DE" dirty="0"/>
                  <a:t> so eine große Bedeutung für das Kreisintegral hat, hat er einen eigenen Namen bekommen. Man nennt bei der </a:t>
                </a:r>
                <a:r>
                  <a:rPr lang="de-DE" dirty="0" err="1"/>
                  <a:t>Laurentreihe</a:t>
                </a:r>
                <a:r>
                  <a:rPr lang="de-DE" dirty="0"/>
                  <a:t> einer Funktion um den Entwicklungspunkt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oMath>
                </a14:m>
                <a:r>
                  <a:rPr lang="de-DE" dirty="0"/>
                  <a:t> den Vorfaktor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−1</m:t>
                        </m:r>
                      </m:sub>
                    </m:sSub>
                  </m:oMath>
                </a14:m>
                <a:r>
                  <a:rPr lang="de-DE" dirty="0"/>
                  <a:t> auch das „Residuum von f am Entwicklungspunkt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oMath>
                </a14:m>
                <a:r>
                  <a:rPr lang="de-DE" dirty="0"/>
                  <a: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𝑎</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smtClean="0">
                            <a:latin typeface="Cambria Math" panose="02040503050406030204" pitchFamily="18" charset="0"/>
                          </a:rPr>
                        </m:ctrlPr>
                      </m:sSubPr>
                      <m:e>
                        <m:r>
                          <a:rPr lang="de-DE" b="0" i="1" smtClean="0">
                            <a:latin typeface="Cambria Math" panose="02040503050406030204" pitchFamily="18" charset="0"/>
                          </a:rPr>
                          <m:t>𝑟𝑒𝑠</m:t>
                        </m:r>
                      </m:e>
                      <m:sub>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 </m:t>
                        </m:r>
                      </m:sub>
                    </m:sSub>
                    <m:r>
                      <a:rPr lang="de-DE" b="0" i="1" smtClean="0">
                        <a:latin typeface="Cambria Math" panose="02040503050406030204" pitchFamily="18" charset="0"/>
                      </a:rPr>
                      <m:t>𝑓</m:t>
                    </m:r>
                    <m:r>
                      <a:rPr lang="de-DE" b="0" i="1" smtClean="0">
                        <a:latin typeface="Cambria Math" panose="02040503050406030204" pitchFamily="18" charset="0"/>
                      </a:rPr>
                      <m:t>.</m:t>
                    </m:r>
                  </m:oMath>
                </a14:m>
                <a:endParaRPr lang="de-DE" dirty="0"/>
              </a:p>
              <a:p>
                <a:r>
                  <a:rPr lang="de-DE" dirty="0"/>
                  <a:t> </a:t>
                </a:r>
              </a:p>
            </p:txBody>
          </p:sp>
        </mc:Choice>
        <mc:Fallback xmlns="">
          <p:sp>
            <p:nvSpPr>
              <p:cNvPr id="10" name="Textfeld 9">
                <a:extLst>
                  <a:ext uri="{FF2B5EF4-FFF2-40B4-BE49-F238E27FC236}">
                    <a16:creationId xmlns:a16="http://schemas.microsoft.com/office/drawing/2014/main" id="{C41F3C0A-FD8F-403C-86BD-7EA35AA5DCE0}"/>
                  </a:ext>
                </a:extLst>
              </p:cNvPr>
              <p:cNvSpPr txBox="1">
                <a:spLocks noRot="1" noChangeAspect="1" noMove="1" noResize="1" noEditPoints="1" noAdjustHandles="1" noChangeArrowheads="1" noChangeShapeType="1" noTextEdit="1"/>
              </p:cNvSpPr>
              <p:nvPr/>
            </p:nvSpPr>
            <p:spPr>
              <a:xfrm>
                <a:off x="1045029" y="2202024"/>
                <a:ext cx="10011747" cy="4156459"/>
              </a:xfrm>
              <a:prstGeom prst="rect">
                <a:avLst/>
              </a:prstGeom>
              <a:blipFill>
                <a:blip r:embed="rId2"/>
                <a:stretch>
                  <a:fillRect l="-487" t="-733" r="-670"/>
                </a:stretch>
              </a:blipFill>
            </p:spPr>
            <p:txBody>
              <a:bodyPr/>
              <a:lstStyle/>
              <a:p>
                <a:r>
                  <a:rPr lang="de-DE">
                    <a:noFill/>
                  </a:rPr>
                  <a:t> </a:t>
                </a:r>
              </a:p>
            </p:txBody>
          </p:sp>
        </mc:Fallback>
      </mc:AlternateContent>
    </p:spTree>
    <p:extLst>
      <p:ext uri="{BB962C8B-B14F-4D97-AF65-F5344CB8AC3E}">
        <p14:creationId xmlns:p14="http://schemas.microsoft.com/office/powerpoint/2010/main" val="1189409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Entwicklungspunkt beachten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fontScale="92500" lnSpcReduction="10000"/>
              </a:bodyPr>
              <a:lstStyle/>
              <a:p>
                <a:pPr marL="36900" indent="0">
                  <a:buNone/>
                </a:pPr>
                <a:r>
                  <a:rPr lang="de-DE" dirty="0"/>
                  <a:t>Angenommen wir wollten das folgende Kreisintegral ausrechnen:</a:t>
                </a:r>
              </a:p>
              <a:p>
                <a:pPr marL="36900" indent="0">
                  <a:buNone/>
                </a:pPr>
                <a14:m>
                  <m:oMathPara xmlns:m="http://schemas.openxmlformats.org/officeDocument/2006/math">
                    <m:oMathParaPr>
                      <m:jc m:val="centerGroup"/>
                    </m:oMathParaPr>
                    <m:oMath xmlns:m="http://schemas.openxmlformats.org/officeDocument/2006/math">
                      <m:nary>
                        <m:naryPr>
                          <m:ctrlPr>
                            <a:rPr lang="de-DE" i="1">
                              <a:latin typeface="Cambria Math" panose="02040503050406030204" pitchFamily="18" charset="0"/>
                            </a:rPr>
                          </m:ctrlPr>
                        </m:naryPr>
                        <m:sub>
                          <m:sSub>
                            <m:sSubPr>
                              <m:ctrlPr>
                                <a:rPr lang="de-DE" i="1">
                                  <a:latin typeface="Cambria Math" panose="02040503050406030204" pitchFamily="18" charset="0"/>
                                </a:rPr>
                              </m:ctrlPr>
                            </m:sSubPr>
                            <m:e>
                              <m:r>
                                <a:rPr lang="de-DE" i="1">
                                  <a:latin typeface="Cambria Math" panose="02040503050406030204" pitchFamily="18" charset="0"/>
                                </a:rPr>
                                <m:t>𝐾</m:t>
                              </m:r>
                            </m:e>
                            <m:sub>
                              <m:r>
                                <a:rPr lang="de-DE" i="1">
                                  <a:latin typeface="Cambria Math" panose="02040503050406030204" pitchFamily="18" charset="0"/>
                                </a:rPr>
                                <m:t>𝑟</m:t>
                              </m:r>
                            </m:sub>
                          </m:sSub>
                          <m:r>
                            <a:rPr lang="de-DE" i="1">
                              <a:latin typeface="Cambria Math" panose="02040503050406030204" pitchFamily="18" charset="0"/>
                            </a:rPr>
                            <m:t>(</m:t>
                          </m:r>
                          <m:r>
                            <a:rPr lang="de-DE" b="0" i="1" smtClean="0">
                              <a:latin typeface="Cambria Math" panose="02040503050406030204" pitchFamily="18" charset="0"/>
                            </a:rPr>
                            <m:t>1</m:t>
                          </m:r>
                          <m:r>
                            <a:rPr lang="de-DE" i="1">
                              <a:latin typeface="Cambria Math" panose="02040503050406030204" pitchFamily="18" charset="0"/>
                            </a:rPr>
                            <m:t>)</m:t>
                          </m:r>
                        </m:sub>
                        <m:sup/>
                        <m:e>
                          <m:f>
                            <m:fPr>
                              <m:ctrlPr>
                                <a:rPr lang="de-DE" i="1" smtClean="0">
                                  <a:latin typeface="Cambria Math" panose="02040503050406030204" pitchFamily="18" charset="0"/>
                                </a:rPr>
                              </m:ctrlPr>
                            </m:fPr>
                            <m:num>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num>
                            <m:den>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−1)³</m:t>
                              </m:r>
                            </m:den>
                          </m:f>
                          <m:r>
                            <a:rPr lang="de-DE" i="1">
                              <a:latin typeface="Cambria Math" panose="02040503050406030204" pitchFamily="18" charset="0"/>
                            </a:rPr>
                            <m:t> </m:t>
                          </m:r>
                          <m:r>
                            <a:rPr lang="de-DE" i="1">
                              <a:latin typeface="Cambria Math" panose="02040503050406030204" pitchFamily="18" charset="0"/>
                            </a:rPr>
                            <m:t>𝑑𝑥</m:t>
                          </m:r>
                        </m:e>
                      </m:nary>
                      <m:r>
                        <a:rPr lang="de-DE" b="0" i="1" smtClean="0">
                          <a:latin typeface="Cambria Math" panose="02040503050406030204" pitchFamily="18" charset="0"/>
                        </a:rPr>
                        <m:t>,</m:t>
                      </m:r>
                    </m:oMath>
                  </m:oMathPara>
                </a14:m>
                <a:endParaRPr lang="de-DE" b="0" dirty="0"/>
              </a:p>
              <a:p>
                <a:pPr marL="36900" indent="0">
                  <a:buNone/>
                </a:pPr>
                <a:r>
                  <a:rPr lang="de-DE" dirty="0"/>
                  <a:t>Dann ist zunächst die </a:t>
                </a:r>
                <a:r>
                  <a:rPr lang="de-DE" dirty="0" err="1"/>
                  <a:t>Laurentreihe</a:t>
                </a:r>
                <a:r>
                  <a:rPr lang="de-DE" dirty="0"/>
                  <a:t> von </a:t>
                </a:r>
                <a14:m>
                  <m:oMath xmlns:m="http://schemas.openxmlformats.org/officeDocument/2006/math">
                    <m:f>
                      <m:fPr>
                        <m:ctrlPr>
                          <a:rPr lang="de-DE" i="1">
                            <a:latin typeface="Cambria Math" panose="02040503050406030204" pitchFamily="18" charset="0"/>
                          </a:rPr>
                        </m:ctrlPr>
                      </m:fPr>
                      <m:num>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b="0" i="1" smtClean="0">
                            <a:latin typeface="Cambria Math" panose="02040503050406030204" pitchFamily="18" charset="0"/>
                          </a:rPr>
                          <m:t>(</m:t>
                        </m:r>
                        <m:r>
                          <a:rPr lang="de-DE" i="1">
                            <a:latin typeface="Cambria Math" panose="02040503050406030204" pitchFamily="18" charset="0"/>
                          </a:rPr>
                          <m:t>𝑥</m:t>
                        </m:r>
                        <m:r>
                          <a:rPr lang="de-DE" b="0" i="1" smtClean="0">
                            <a:latin typeface="Cambria Math" panose="02040503050406030204" pitchFamily="18" charset="0"/>
                          </a:rPr>
                          <m:t>−1)</m:t>
                        </m:r>
                        <m:r>
                          <a:rPr lang="de-DE" i="1">
                            <a:latin typeface="Cambria Math" panose="02040503050406030204" pitchFamily="18" charset="0"/>
                          </a:rPr>
                          <m:t>³</m:t>
                        </m:r>
                      </m:den>
                    </m:f>
                    <m:r>
                      <a:rPr lang="de-DE" i="1">
                        <a:latin typeface="Cambria Math" panose="02040503050406030204" pitchFamily="18" charset="0"/>
                      </a:rPr>
                      <m:t> </m:t>
                    </m:r>
                  </m:oMath>
                </a14:m>
                <a:r>
                  <a:rPr lang="de-DE" dirty="0"/>
                  <a:t>zu bestimmen, und zwar wegen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𝐾</m:t>
                        </m:r>
                      </m:e>
                      <m:sub>
                        <m:r>
                          <a:rPr lang="de-DE" i="1">
                            <a:latin typeface="Cambria Math" panose="02040503050406030204" pitchFamily="18" charset="0"/>
                          </a:rPr>
                          <m:t>𝑟</m:t>
                        </m:r>
                      </m:sub>
                    </m:sSub>
                    <m:r>
                      <a:rPr lang="de-DE" i="1">
                        <a:latin typeface="Cambria Math" panose="02040503050406030204" pitchFamily="18" charset="0"/>
                      </a:rPr>
                      <m:t>(1) </m:t>
                    </m:r>
                  </m:oMath>
                </a14:m>
                <a:r>
                  <a:rPr lang="de-DE" dirty="0"/>
                  <a:t>zum Entwicklungspunkt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=1 </m:t>
                    </m:r>
                  </m:oMath>
                </a14:m>
                <a:r>
                  <a:rPr lang="de-DE" dirty="0"/>
                  <a:t>(das macht es kompliziert). Und von dieser Reihe interessiert uns nur das Residuum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𝑟𝑒𝑠</m:t>
                        </m:r>
                      </m:e>
                      <m:sub>
                        <m:r>
                          <a:rPr lang="de-DE" b="0" i="1" smtClean="0">
                            <a:latin typeface="Cambria Math" panose="02040503050406030204" pitchFamily="18" charset="0"/>
                          </a:rPr>
                          <m:t>1</m:t>
                        </m:r>
                        <m:r>
                          <a:rPr lang="de-DE" i="1">
                            <a:latin typeface="Cambria Math" panose="02040503050406030204" pitchFamily="18" charset="0"/>
                          </a:rPr>
                          <m:t> </m:t>
                        </m:r>
                      </m:sub>
                    </m:sSub>
                    <m:f>
                      <m:fPr>
                        <m:ctrlPr>
                          <a:rPr lang="de-DE" i="1" smtClean="0">
                            <a:latin typeface="Cambria Math" panose="02040503050406030204" pitchFamily="18" charset="0"/>
                          </a:rPr>
                        </m:ctrlPr>
                      </m:fPr>
                      <m:num>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num>
                      <m:den>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−1)³</m:t>
                        </m:r>
                      </m:den>
                    </m:f>
                  </m:oMath>
                </a14:m>
                <a:r>
                  <a:rPr lang="de-DE" dirty="0"/>
                  <a:t> , also der Vorfaktor vor dem Ausdruck </a:t>
                </a:r>
                <a14:m>
                  <m:oMath xmlns:m="http://schemas.openxmlformats.org/officeDocument/2006/math">
                    <m:r>
                      <a:rPr lang="de-DE" b="0" i="0" smtClean="0">
                        <a:latin typeface="Cambria Math" panose="02040503050406030204" pitchFamily="18" charset="0"/>
                      </a:rPr>
                      <m:t>(</m:t>
                    </m:r>
                    <m:sSup>
                      <m:sSupPr>
                        <m:ctrlPr>
                          <a:rPr lang="de-DE" i="1" smtClean="0">
                            <a:latin typeface="Cambria Math" panose="02040503050406030204" pitchFamily="18" charset="0"/>
                          </a:rPr>
                        </m:ctrlPr>
                      </m:sSupPr>
                      <m:e>
                        <m:r>
                          <a:rPr lang="de-DE" b="0" i="1" smtClean="0">
                            <a:latin typeface="Cambria Math" panose="02040503050406030204" pitchFamily="18" charset="0"/>
                          </a:rPr>
                          <m:t>𝑥</m:t>
                        </m:r>
                        <m:r>
                          <a:rPr lang="de-DE" b="0" i="1" smtClean="0">
                            <a:latin typeface="Cambria Math" panose="02040503050406030204" pitchFamily="18" charset="0"/>
                          </a:rPr>
                          <m:t>−1)</m:t>
                        </m:r>
                      </m:e>
                      <m:sup>
                        <m:r>
                          <a:rPr lang="de-DE" b="0" i="1" smtClean="0">
                            <a:latin typeface="Cambria Math" panose="02040503050406030204" pitchFamily="18" charset="0"/>
                          </a:rPr>
                          <m:t>−1</m:t>
                        </m:r>
                      </m:sup>
                    </m:sSup>
                    <m:r>
                      <a:rPr lang="de-DE" b="0" i="1" smtClean="0">
                        <a:latin typeface="Cambria Math" panose="02040503050406030204" pitchFamily="18" charset="0"/>
                      </a:rPr>
                      <m:t>.</m:t>
                    </m:r>
                  </m:oMath>
                </a14:m>
                <a:r>
                  <a:rPr lang="de-DE" dirty="0"/>
                  <a:t> Wenn wir den kennen, dann wissen wir ja</a:t>
                </a:r>
              </a:p>
              <a:p>
                <a:pPr marL="36900" indent="0">
                  <a:buNone/>
                </a:pPr>
                <a14:m>
                  <m:oMathPara xmlns:m="http://schemas.openxmlformats.org/officeDocument/2006/math">
                    <m:oMathParaPr>
                      <m:jc m:val="centerGroup"/>
                    </m:oMathParaPr>
                    <m:oMath xmlns:m="http://schemas.openxmlformats.org/officeDocument/2006/math">
                      <m:nary>
                        <m:naryPr>
                          <m:ctrlPr>
                            <a:rPr lang="de-DE" i="1">
                              <a:latin typeface="Cambria Math" panose="02040503050406030204" pitchFamily="18" charset="0"/>
                            </a:rPr>
                          </m:ctrlPr>
                        </m:naryPr>
                        <m:sub>
                          <m:sSub>
                            <m:sSubPr>
                              <m:ctrlPr>
                                <a:rPr lang="de-DE" i="1">
                                  <a:latin typeface="Cambria Math" panose="02040503050406030204" pitchFamily="18" charset="0"/>
                                </a:rPr>
                              </m:ctrlPr>
                            </m:sSubPr>
                            <m:e>
                              <m:r>
                                <a:rPr lang="de-DE" i="1">
                                  <a:latin typeface="Cambria Math" panose="02040503050406030204" pitchFamily="18" charset="0"/>
                                </a:rPr>
                                <m:t>𝐾</m:t>
                              </m:r>
                            </m:e>
                            <m:sub>
                              <m:r>
                                <a:rPr lang="de-DE" i="1">
                                  <a:latin typeface="Cambria Math" panose="02040503050406030204" pitchFamily="18" charset="0"/>
                                </a:rPr>
                                <m:t>𝑟</m:t>
                              </m:r>
                            </m:sub>
                          </m:sSub>
                          <m:r>
                            <a:rPr lang="de-DE" i="1">
                              <a:latin typeface="Cambria Math" panose="02040503050406030204" pitchFamily="18" charset="0"/>
                            </a:rPr>
                            <m:t>(</m:t>
                          </m:r>
                          <m:r>
                            <a:rPr lang="de-DE" b="0" i="1" smtClean="0">
                              <a:latin typeface="Cambria Math" panose="02040503050406030204" pitchFamily="18" charset="0"/>
                            </a:rPr>
                            <m:t>1</m:t>
                          </m:r>
                          <m:r>
                            <a:rPr lang="de-DE" i="1">
                              <a:latin typeface="Cambria Math" panose="02040503050406030204" pitchFamily="18" charset="0"/>
                            </a:rPr>
                            <m:t>)</m:t>
                          </m:r>
                        </m:sub>
                        <m:sup/>
                        <m:e>
                          <m:f>
                            <m:fPr>
                              <m:ctrlPr>
                                <a:rPr lang="de-DE" i="1">
                                  <a:latin typeface="Cambria Math" panose="02040503050406030204" pitchFamily="18" charset="0"/>
                                </a:rPr>
                              </m:ctrlPr>
                            </m:fPr>
                            <m:num>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b="0" i="1" smtClean="0">
                                  <a:latin typeface="Cambria Math" panose="02040503050406030204" pitchFamily="18" charset="0"/>
                                </a:rPr>
                                <m:t>(</m:t>
                              </m:r>
                              <m:r>
                                <a:rPr lang="de-DE" i="1">
                                  <a:latin typeface="Cambria Math" panose="02040503050406030204" pitchFamily="18" charset="0"/>
                                </a:rPr>
                                <m:t>𝑥</m:t>
                              </m:r>
                              <m:r>
                                <a:rPr lang="de-DE" b="0" i="1" smtClean="0">
                                  <a:latin typeface="Cambria Math" panose="02040503050406030204" pitchFamily="18" charset="0"/>
                                </a:rPr>
                                <m:t>−1)</m:t>
                              </m:r>
                              <m:r>
                                <a:rPr lang="de-DE" i="1">
                                  <a:latin typeface="Cambria Math" panose="02040503050406030204" pitchFamily="18" charset="0"/>
                                </a:rPr>
                                <m:t>³</m:t>
                              </m:r>
                            </m:den>
                          </m:f>
                          <m:r>
                            <a:rPr lang="de-DE" i="1">
                              <a:latin typeface="Cambria Math" panose="02040503050406030204" pitchFamily="18" charset="0"/>
                            </a:rPr>
                            <m:t> </m:t>
                          </m:r>
                          <m:r>
                            <a:rPr lang="de-DE" i="1">
                              <a:latin typeface="Cambria Math" panose="02040503050406030204" pitchFamily="18" charset="0"/>
                            </a:rPr>
                            <m:t>𝑑𝑥</m:t>
                          </m:r>
                        </m:e>
                      </m:nary>
                      <m:r>
                        <a:rPr lang="de-DE" b="0" i="0" smtClean="0">
                          <a:latin typeface="Cambria Math" panose="02040503050406030204" pitchFamily="18" charset="0"/>
                        </a:rPr>
                        <m:t>=2</m:t>
                      </m:r>
                      <m:r>
                        <m:rPr>
                          <m:sty m:val="p"/>
                        </m:rPr>
                        <a:rPr lang="el-GR" b="0" i="1" smtClean="0">
                          <a:latin typeface="Cambria Math" panose="02040503050406030204" pitchFamily="18" charset="0"/>
                          <a:ea typeface="Cambria Math" panose="02040503050406030204" pitchFamily="18" charset="0"/>
                        </a:rPr>
                        <m:t>π</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𝑟𝑒𝑠</m:t>
                          </m:r>
                        </m:e>
                        <m:sub>
                          <m:r>
                            <a:rPr lang="de-DE" b="0" i="1" smtClean="0">
                              <a:latin typeface="Cambria Math" panose="02040503050406030204" pitchFamily="18" charset="0"/>
                            </a:rPr>
                            <m:t>1</m:t>
                          </m:r>
                          <m:r>
                            <a:rPr lang="de-DE" i="1">
                              <a:latin typeface="Cambria Math" panose="02040503050406030204" pitchFamily="18" charset="0"/>
                            </a:rPr>
                            <m:t> </m:t>
                          </m:r>
                        </m:sub>
                      </m:sSub>
                      <m:f>
                        <m:fPr>
                          <m:ctrlPr>
                            <a:rPr lang="de-DE" i="1">
                              <a:latin typeface="Cambria Math" panose="02040503050406030204" pitchFamily="18" charset="0"/>
                            </a:rPr>
                          </m:ctrlPr>
                        </m:fPr>
                        <m:num>
                          <m:func>
                            <m:funcPr>
                              <m:ctrlPr>
                                <a:rPr lang="de-DE" i="1">
                                  <a:latin typeface="Cambria Math" panose="02040503050406030204" pitchFamily="18" charset="0"/>
                                </a:rPr>
                              </m:ctrlPr>
                            </m:funcPr>
                            <m:fName>
                              <m:r>
                                <m:rPr>
                                  <m:sty m:val="p"/>
                                </m:rPr>
                                <a:rPr lang="de-DE">
                                  <a:latin typeface="Cambria Math" panose="02040503050406030204" pitchFamily="18" charset="0"/>
                                </a:rPr>
                                <m:t>sin</m:t>
                              </m:r>
                            </m:fName>
                            <m:e>
                              <m:d>
                                <m:dPr>
                                  <m:ctrlPr>
                                    <a:rPr lang="de-DE" i="1">
                                      <a:latin typeface="Cambria Math" panose="02040503050406030204" pitchFamily="18" charset="0"/>
                                    </a:rPr>
                                  </m:ctrlPr>
                                </m:dPr>
                                <m:e>
                                  <m:r>
                                    <a:rPr lang="de-DE" i="1">
                                      <a:latin typeface="Cambria Math" panose="02040503050406030204" pitchFamily="18" charset="0"/>
                                    </a:rPr>
                                    <m:t>𝑥</m:t>
                                  </m:r>
                                </m:e>
                              </m:d>
                            </m:e>
                          </m:func>
                        </m:num>
                        <m:den>
                          <m:sSup>
                            <m:sSupPr>
                              <m:ctrlPr>
                                <a:rPr lang="de-DE" i="1">
                                  <a:latin typeface="Cambria Math" panose="02040503050406030204" pitchFamily="18" charset="0"/>
                                </a:rPr>
                              </m:ctrlPr>
                            </m:sSupPr>
                            <m:e>
                              <m:r>
                                <a:rPr lang="de-DE" b="0" i="1" smtClean="0">
                                  <a:latin typeface="Cambria Math" panose="02040503050406030204" pitchFamily="18" charset="0"/>
                                </a:rPr>
                                <m:t>(</m:t>
                              </m:r>
                              <m:r>
                                <a:rPr lang="de-DE" i="1">
                                  <a:latin typeface="Cambria Math" panose="02040503050406030204" pitchFamily="18" charset="0"/>
                                </a:rPr>
                                <m:t>𝑥</m:t>
                              </m:r>
                              <m:r>
                                <a:rPr lang="de-DE" b="0" i="1" smtClean="0">
                                  <a:latin typeface="Cambria Math" panose="02040503050406030204" pitchFamily="18" charset="0"/>
                                </a:rPr>
                                <m:t>−1)</m:t>
                              </m:r>
                            </m:e>
                            <m:sup>
                              <m:r>
                                <a:rPr lang="de-DE" i="1">
                                  <a:latin typeface="Cambria Math" panose="02040503050406030204" pitchFamily="18" charset="0"/>
                                </a:rPr>
                                <m:t>3</m:t>
                              </m:r>
                            </m:sup>
                          </m:sSup>
                        </m:den>
                      </m:f>
                      <m:r>
                        <a:rPr lang="de-DE" b="0" i="1" smtClean="0">
                          <a:latin typeface="Cambria Math" panose="02040503050406030204" pitchFamily="18" charset="0"/>
                        </a:rPr>
                        <m:t>.</m:t>
                      </m:r>
                    </m:oMath>
                  </m:oMathPara>
                </a14:m>
                <a:endParaRPr lang="de-DE" dirty="0"/>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42031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Residuum berechnen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lnSpcReduction="10000"/>
              </a:bodyPr>
              <a:lstStyle/>
              <a:p>
                <a:pPr marL="36900" indent="0">
                  <a:buNone/>
                </a:pPr>
                <a:r>
                  <a:rPr lang="de-DE" dirty="0"/>
                  <a:t>Der Trick bei der Berechnung des Residuums ist es, die Polstelle am Entwicklungspunkt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oMath>
                </a14:m>
                <a:r>
                  <a:rPr lang="de-DE" dirty="0"/>
                  <a:t> zu beseitigen. Also anstatt das Residuum von </a:t>
                </a:r>
                <a14:m>
                  <m:oMath xmlns:m="http://schemas.openxmlformats.org/officeDocument/2006/math">
                    <m:r>
                      <a:rPr lang="de-DE" i="1" dirty="0" smtClean="0">
                        <a:latin typeface="Cambria Math" panose="02040503050406030204" pitchFamily="18" charset="0"/>
                      </a:rPr>
                      <m:t>𝑓</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  </m:t>
                    </m:r>
                  </m:oMath>
                </a14:m>
                <a:r>
                  <a:rPr lang="de-DE" dirty="0"/>
                  <a:t>(von z.B. </a:t>
                </a:r>
                <a14:m>
                  <m:oMath xmlns:m="http://schemas.openxmlformats.org/officeDocument/2006/math">
                    <m:f>
                      <m:fPr>
                        <m:ctrlPr>
                          <a:rPr lang="de-DE" i="1">
                            <a:latin typeface="Cambria Math" panose="02040503050406030204" pitchFamily="18" charset="0"/>
                          </a:rPr>
                        </m:ctrlPr>
                      </m:fPr>
                      <m:num>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−1)³</m:t>
                        </m:r>
                      </m:den>
                    </m:f>
                  </m:oMath>
                </a14:m>
                <a:r>
                  <a:rPr lang="de-DE" dirty="0"/>
                  <a:t> an der Stelle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b="0" i="1" smtClean="0">
                        <a:latin typeface="Cambria Math" panose="02040503050406030204" pitchFamily="18" charset="0"/>
                      </a:rPr>
                      <m:t>=1</m:t>
                    </m:r>
                  </m:oMath>
                </a14:m>
                <a:r>
                  <a:rPr lang="de-DE" dirty="0"/>
                  <a:t>) auszurechnen, multipliziert man den Ausdruck mit einer passenden Potenz </a:t>
                </a:r>
                <a14:m>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b="0" i="1" smtClean="0">
                                <a:latin typeface="Cambria Math" panose="02040503050406030204" pitchFamily="18" charset="0"/>
                              </a:rPr>
                              <m:t>𝑥</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e>
                        </m:d>
                      </m:e>
                      <m:sup>
                        <m:r>
                          <a:rPr lang="de-DE" b="0" i="1" smtClean="0">
                            <a:latin typeface="Cambria Math" panose="02040503050406030204" pitchFamily="18" charset="0"/>
                          </a:rPr>
                          <m:t>𝑚</m:t>
                        </m:r>
                      </m:sup>
                    </m:sSup>
                  </m:oMath>
                </a14:m>
                <a:r>
                  <a:rPr lang="de-DE" dirty="0"/>
                  <a:t>, so dass der Pol verschwindet. Hier im Beispiel </a:t>
                </a:r>
                <a14:m>
                  <m:oMath xmlns:m="http://schemas.openxmlformats.org/officeDocument/2006/math">
                    <m:f>
                      <m:fPr>
                        <m:ctrlPr>
                          <a:rPr lang="de-DE" i="1">
                            <a:latin typeface="Cambria Math" panose="02040503050406030204" pitchFamily="18" charset="0"/>
                          </a:rPr>
                        </m:ctrlPr>
                      </m:fPr>
                      <m:num>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−1)³</m:t>
                        </m:r>
                      </m:den>
                    </m:f>
                    <m:r>
                      <a:rPr lang="de-DE" i="1">
                        <a:latin typeface="Cambria Math" panose="02040503050406030204" pitchFamily="18" charset="0"/>
                      </a:rPr>
                      <m:t> </m:t>
                    </m:r>
                  </m:oMath>
                </a14:m>
                <a:r>
                  <a:rPr lang="de-DE" dirty="0"/>
                  <a:t> eignet sich </a:t>
                </a:r>
                <a14:m>
                  <m:oMath xmlns:m="http://schemas.openxmlformats.org/officeDocument/2006/math">
                    <m:r>
                      <a:rPr lang="de-DE" b="0" i="1" smtClean="0">
                        <a:latin typeface="Cambria Math" panose="02040503050406030204" pitchFamily="18" charset="0"/>
                      </a:rPr>
                      <m:t>𝑚</m:t>
                    </m:r>
                    <m:r>
                      <a:rPr lang="de-DE" b="0" i="1" smtClean="0">
                        <a:latin typeface="Cambria Math" panose="02040503050406030204" pitchFamily="18" charset="0"/>
                      </a:rPr>
                      <m:t>=3</m:t>
                    </m:r>
                  </m:oMath>
                </a14:m>
                <a:r>
                  <a:rPr lang="de-DE" dirty="0"/>
                  <a:t>. Aus der </a:t>
                </a:r>
                <a:r>
                  <a:rPr lang="de-DE" dirty="0" err="1"/>
                  <a:t>Laurentreihe</a:t>
                </a:r>
                <a:r>
                  <a:rPr lang="de-DE" dirty="0"/>
                  <a:t> wird so eine  ganz normale Potenzreihe von </a:t>
                </a:r>
                <a14:m>
                  <m:oMath xmlns:m="http://schemas.openxmlformats.org/officeDocument/2006/math">
                    <m:r>
                      <a:rPr lang="de-DE" i="1" dirty="0">
                        <a:latin typeface="Cambria Math" panose="02040503050406030204" pitchFamily="18" charset="0"/>
                      </a:rPr>
                      <m:t>𝑓</m:t>
                    </m:r>
                    <m:r>
                      <a:rPr lang="de-DE" i="1" dirty="0">
                        <a:latin typeface="Cambria Math" panose="02040503050406030204" pitchFamily="18" charset="0"/>
                      </a:rPr>
                      <m:t>(</m:t>
                    </m:r>
                    <m:r>
                      <a:rPr lang="de-DE" i="1" dirty="0">
                        <a:latin typeface="Cambria Math" panose="02040503050406030204" pitchFamily="18" charset="0"/>
                      </a:rPr>
                      <m:t>𝑥</m:t>
                    </m:r>
                    <m:r>
                      <a:rPr lang="de-DE" i="1" dirty="0">
                        <a:latin typeface="Cambria Math" panose="02040503050406030204" pitchFamily="18" charset="0"/>
                      </a:rPr>
                      <m:t>)</m:t>
                    </m:r>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e>
                      <m:sup>
                        <m:r>
                          <a:rPr lang="de-DE" i="1">
                            <a:latin typeface="Cambria Math" panose="02040503050406030204" pitchFamily="18" charset="0"/>
                          </a:rPr>
                          <m:t>𝑚</m:t>
                        </m:r>
                      </m:sup>
                    </m:sSup>
                  </m:oMath>
                </a14:m>
                <a:r>
                  <a:rPr lang="de-DE" dirty="0"/>
                  <a:t>. (Zu jedem Exponenten wird m addiert, so dass es keine negativen Exponenten mehr gibt) </a:t>
                </a:r>
              </a:p>
              <a:p>
                <a:pPr marL="36900" indent="0">
                  <a:buNone/>
                </a:pPr>
                <a:r>
                  <a:rPr lang="de-DE" dirty="0"/>
                  <a:t>Jetzt steht der gesuchte Koeffizient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𝑎</m:t>
                        </m:r>
                      </m:e>
                      <m:sub>
                        <m:r>
                          <a:rPr lang="de-DE" b="0" i="1" smtClean="0">
                            <a:latin typeface="Cambria Math" panose="02040503050406030204" pitchFamily="18" charset="0"/>
                          </a:rPr>
                          <m:t>−1</m:t>
                        </m:r>
                      </m:sub>
                    </m:sSub>
                  </m:oMath>
                </a14:m>
                <a:r>
                  <a:rPr lang="de-DE" dirty="0"/>
                  <a:t> aber vor der Potenz </a:t>
                </a:r>
                <a14:m>
                  <m:oMath xmlns:m="http://schemas.openxmlformats.org/officeDocument/2006/math">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e>
                      <m:sup>
                        <m:r>
                          <a:rPr lang="de-DE" i="1">
                            <a:latin typeface="Cambria Math" panose="02040503050406030204" pitchFamily="18" charset="0"/>
                          </a:rPr>
                          <m:t>𝑚</m:t>
                        </m:r>
                        <m:r>
                          <a:rPr lang="de-DE" b="0" i="1" smtClean="0">
                            <a:latin typeface="Cambria Math" panose="02040503050406030204" pitchFamily="18" charset="0"/>
                          </a:rPr>
                          <m:t>−1</m:t>
                        </m:r>
                      </m:sup>
                    </m:sSup>
                    <m:r>
                      <a:rPr lang="de-DE" b="0" i="1" smtClean="0">
                        <a:latin typeface="Cambria Math" panose="02040503050406030204" pitchFamily="18" charset="0"/>
                      </a:rPr>
                      <m:t>.</m:t>
                    </m:r>
                  </m:oMath>
                </a14:m>
                <a:endParaRPr lang="de-DE" dirty="0"/>
              </a:p>
              <a:p>
                <a:pPr marL="36900" indent="0">
                  <a:buNone/>
                </a:pPr>
                <a:r>
                  <a:rPr lang="de-DE" dirty="0"/>
                  <a:t>Und jetzt kommt der mathematische Gedanke:  Die Potenzreihe von </a:t>
                </a:r>
                <a14:m>
                  <m:oMath xmlns:m="http://schemas.openxmlformats.org/officeDocument/2006/math">
                    <m:r>
                      <a:rPr lang="de-DE" i="1" dirty="0">
                        <a:latin typeface="Cambria Math" panose="02040503050406030204" pitchFamily="18" charset="0"/>
                      </a:rPr>
                      <m:t>𝑓</m:t>
                    </m:r>
                    <m:r>
                      <a:rPr lang="de-DE" i="1" dirty="0">
                        <a:latin typeface="Cambria Math" panose="02040503050406030204" pitchFamily="18" charset="0"/>
                      </a:rPr>
                      <m:t>(</m:t>
                    </m:r>
                    <m:r>
                      <a:rPr lang="de-DE" i="1" dirty="0">
                        <a:latin typeface="Cambria Math" panose="02040503050406030204" pitchFamily="18" charset="0"/>
                      </a:rPr>
                      <m:t>𝑥</m:t>
                    </m:r>
                    <m:r>
                      <a:rPr lang="de-DE" i="1" dirty="0">
                        <a:latin typeface="Cambria Math" panose="02040503050406030204" pitchFamily="18" charset="0"/>
                      </a:rPr>
                      <m:t>)</m:t>
                    </m:r>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e>
                      <m:sup>
                        <m:r>
                          <a:rPr lang="de-DE" i="1">
                            <a:latin typeface="Cambria Math" panose="02040503050406030204" pitchFamily="18" charset="0"/>
                          </a:rPr>
                          <m:t>𝑚</m:t>
                        </m:r>
                      </m:sup>
                    </m:sSup>
                  </m:oMath>
                </a14:m>
                <a:r>
                  <a:rPr lang="de-DE" dirty="0"/>
                  <a:t>, die wir so erzeugt haben, ist genau die Taylorreihe von </a:t>
                </a:r>
                <a14:m>
                  <m:oMath xmlns:m="http://schemas.openxmlformats.org/officeDocument/2006/math">
                    <m:r>
                      <a:rPr lang="de-DE" i="1" dirty="0">
                        <a:latin typeface="Cambria Math" panose="02040503050406030204" pitchFamily="18" charset="0"/>
                      </a:rPr>
                      <m:t>𝑓</m:t>
                    </m:r>
                    <m:r>
                      <a:rPr lang="de-DE" i="1" dirty="0">
                        <a:latin typeface="Cambria Math" panose="02040503050406030204" pitchFamily="18" charset="0"/>
                      </a:rPr>
                      <m:t>(</m:t>
                    </m:r>
                    <m:r>
                      <a:rPr lang="de-DE" i="1" dirty="0">
                        <a:latin typeface="Cambria Math" panose="02040503050406030204" pitchFamily="18" charset="0"/>
                      </a:rPr>
                      <m:t>𝑥</m:t>
                    </m:r>
                    <m:r>
                      <a:rPr lang="de-DE" i="1" dirty="0">
                        <a:latin typeface="Cambria Math" panose="02040503050406030204" pitchFamily="18" charset="0"/>
                      </a:rPr>
                      <m:t>)</m:t>
                    </m:r>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e>
                      <m:sup>
                        <m:r>
                          <a:rPr lang="de-DE" i="1">
                            <a:latin typeface="Cambria Math" panose="02040503050406030204" pitchFamily="18" charset="0"/>
                          </a:rPr>
                          <m:t>𝑚</m:t>
                        </m:r>
                      </m:sup>
                    </m:sSup>
                  </m:oMath>
                </a14:m>
                <a:r>
                  <a:rPr lang="de-DE" dirty="0"/>
                  <a:t>. Von dieser Funktion müssen wir  jetzt den Koeffizienten der Taylorreihe vor dem Ausdruck </a:t>
                </a:r>
                <a14:m>
                  <m:oMath xmlns:m="http://schemas.openxmlformats.org/officeDocument/2006/math">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e>
                        </m:d>
                      </m:e>
                      <m:sup>
                        <m:r>
                          <a:rPr lang="de-DE" i="1">
                            <a:latin typeface="Cambria Math" panose="02040503050406030204" pitchFamily="18" charset="0"/>
                          </a:rPr>
                          <m:t>𝑚</m:t>
                        </m:r>
                        <m:r>
                          <a:rPr lang="de-DE" i="1">
                            <a:latin typeface="Cambria Math" panose="02040503050406030204" pitchFamily="18" charset="0"/>
                          </a:rPr>
                          <m:t>−1</m:t>
                        </m:r>
                      </m:sup>
                    </m:sSup>
                  </m:oMath>
                </a14:m>
                <a:r>
                  <a:rPr lang="de-DE" dirty="0"/>
                  <a:t> ausrechnen.</a:t>
                </a:r>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2286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Residuum berechnen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a:bodyPr>
              <a:lstStyle/>
              <a:p>
                <a:pPr marL="36900" indent="0">
                  <a:buNone/>
                </a:pPr>
                <a:r>
                  <a:rPr lang="de-DE" dirty="0"/>
                  <a:t>Insgesamt  ergibt sich folgende Gleichung für das Residuum:</a:t>
                </a:r>
              </a:p>
              <a:p>
                <a:pPr marL="36900" indent="0">
                  <a:buNone/>
                </a:pPr>
                <a:endParaRPr lang="de-DE" dirty="0"/>
              </a:p>
              <a:p>
                <a:pPr marL="36900" indent="0">
                  <a:buNone/>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𝑟𝑒𝑠</m:t>
                          </m:r>
                        </m:e>
                        <m:sub>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sub>
                      </m:sSub>
                      <m:r>
                        <a:rPr lang="de-DE" b="0" i="1" smtClean="0">
                          <a:latin typeface="Cambria Math" panose="02040503050406030204" pitchFamily="18" charset="0"/>
                        </a:rPr>
                        <m:t> </m:t>
                      </m:r>
                      <m:r>
                        <a:rPr lang="de-DE" b="0" i="1" smtClean="0">
                          <a:latin typeface="Cambria Math" panose="02040503050406030204" pitchFamily="18" charset="0"/>
                        </a:rPr>
                        <m:t>𝑓</m:t>
                      </m:r>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d>
                            <m:dPr>
                              <m:ctrlPr>
                                <a:rPr lang="de-DE" b="0" i="1" smtClean="0">
                                  <a:latin typeface="Cambria Math" panose="02040503050406030204" pitchFamily="18" charset="0"/>
                                </a:rPr>
                              </m:ctrlPr>
                            </m:dPr>
                            <m:e>
                              <m:r>
                                <a:rPr lang="de-DE" b="0" i="1" smtClean="0">
                                  <a:latin typeface="Cambria Math" panose="02040503050406030204" pitchFamily="18" charset="0"/>
                                </a:rPr>
                                <m:t>𝑚</m:t>
                              </m:r>
                              <m:r>
                                <a:rPr lang="de-DE" b="0" i="1" smtClean="0">
                                  <a:latin typeface="Cambria Math" panose="02040503050406030204" pitchFamily="18" charset="0"/>
                                </a:rPr>
                                <m:t>−1</m:t>
                              </m:r>
                            </m:e>
                          </m:d>
                          <m:r>
                            <a:rPr lang="de-DE" b="0" i="1" smtClean="0">
                              <a:latin typeface="Cambria Math" panose="02040503050406030204" pitchFamily="18" charset="0"/>
                            </a:rPr>
                            <m:t>!</m:t>
                          </m:r>
                        </m:den>
                      </m:f>
                      <m:r>
                        <a:rPr lang="de-DE" b="0" i="1" smtClean="0">
                          <a:latin typeface="Cambria Math" panose="02040503050406030204" pitchFamily="18" charset="0"/>
                        </a:rPr>
                        <m:t>  </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lim</m:t>
                              </m:r>
                            </m:e>
                            <m:lim>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0</m:t>
                                  </m:r>
                                </m:sub>
                              </m:sSub>
                            </m:lim>
                          </m:limLow>
                        </m:fName>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𝑑</m:t>
                                  </m:r>
                                </m:e>
                                <m:sup>
                                  <m:r>
                                    <a:rPr lang="de-DE" i="1">
                                      <a:latin typeface="Cambria Math" panose="02040503050406030204" pitchFamily="18" charset="0"/>
                                    </a:rPr>
                                    <m:t>𝑚</m:t>
                                  </m:r>
                                  <m:r>
                                    <a:rPr lang="de-DE" i="1">
                                      <a:latin typeface="Cambria Math" panose="02040503050406030204" pitchFamily="18" charset="0"/>
                                    </a:rPr>
                                    <m:t>−1</m:t>
                                  </m:r>
                                </m:sup>
                              </m:sSup>
                            </m:num>
                            <m:den>
                              <m:r>
                                <a:rPr lang="de-DE" i="1">
                                  <a:latin typeface="Cambria Math" panose="02040503050406030204" pitchFamily="18" charset="0"/>
                                </a:rPr>
                                <m:t>(</m:t>
                              </m:r>
                              <m:r>
                                <a:rPr lang="de-DE" i="1">
                                  <a:latin typeface="Cambria Math" panose="02040503050406030204" pitchFamily="18" charset="0"/>
                                </a:rPr>
                                <m:t>𝑑𝑥</m:t>
                              </m:r>
                              <m:sSup>
                                <m:sSupPr>
                                  <m:ctrlPr>
                                    <a:rPr lang="de-DE" i="1">
                                      <a:latin typeface="Cambria Math" panose="02040503050406030204" pitchFamily="18" charset="0"/>
                                    </a:rPr>
                                  </m:ctrlPr>
                                </m:sSupPr>
                                <m:e>
                                  <m:r>
                                    <a:rPr lang="de-DE" i="1">
                                      <a:latin typeface="Cambria Math" panose="02040503050406030204" pitchFamily="18" charset="0"/>
                                    </a:rPr>
                                    <m:t>)</m:t>
                                  </m:r>
                                </m:e>
                                <m:sup>
                                  <m:r>
                                    <a:rPr lang="de-DE" i="1">
                                      <a:latin typeface="Cambria Math" panose="02040503050406030204" pitchFamily="18" charset="0"/>
                                    </a:rPr>
                                    <m:t>𝑚</m:t>
                                  </m:r>
                                  <m:r>
                                    <a:rPr lang="de-DE" i="1">
                                      <a:latin typeface="Cambria Math" panose="02040503050406030204" pitchFamily="18" charset="0"/>
                                    </a:rPr>
                                    <m:t>−1</m:t>
                                  </m:r>
                                </m:sup>
                              </m:sSup>
                            </m:den>
                          </m:f>
                        </m:e>
                      </m:func>
                      <m:r>
                        <a:rPr lang="de-DE" b="0" i="1" smtClean="0">
                          <a:latin typeface="Cambria Math" panose="02040503050406030204" pitchFamily="18" charset="0"/>
                        </a:rPr>
                        <m:t> </m:t>
                      </m:r>
                      <m:d>
                        <m:dPr>
                          <m:ctrlPr>
                            <a:rPr lang="de-DE" b="0" i="1" smtClean="0">
                              <a:latin typeface="Cambria Math" panose="02040503050406030204" pitchFamily="18" charset="0"/>
                            </a:rPr>
                          </m:ctrlPr>
                        </m:dPr>
                        <m:e>
                          <m:r>
                            <a:rPr lang="de-DE" b="0" i="1" smtClean="0">
                              <a:latin typeface="Cambria Math" panose="02040503050406030204" pitchFamily="18" charset="0"/>
                            </a:rPr>
                            <m:t>𝑓</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e>
                            <m:sup>
                              <m:r>
                                <a:rPr lang="de-DE" b="0" i="1" smtClean="0">
                                  <a:latin typeface="Cambria Math" panose="02040503050406030204" pitchFamily="18" charset="0"/>
                                  <a:ea typeface="Cambria Math" panose="02040503050406030204" pitchFamily="18" charset="0"/>
                                </a:rPr>
                                <m:t>𝑚</m:t>
                              </m:r>
                            </m:sup>
                          </m:sSup>
                        </m:e>
                      </m:d>
                    </m:oMath>
                  </m:oMathPara>
                </a14:m>
                <a:endParaRPr lang="de-DE" dirty="0"/>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cxnSp>
        <p:nvCxnSpPr>
          <p:cNvPr id="5" name="Gerader Verbinder 4">
            <a:extLst>
              <a:ext uri="{FF2B5EF4-FFF2-40B4-BE49-F238E27FC236}">
                <a16:creationId xmlns:a16="http://schemas.microsoft.com/office/drawing/2014/main" id="{F26F8005-F8D7-4456-8A2E-93C1DF2D2287}"/>
              </a:ext>
            </a:extLst>
          </p:cNvPr>
          <p:cNvCxnSpPr/>
          <p:nvPr/>
        </p:nvCxnSpPr>
        <p:spPr>
          <a:xfrm>
            <a:off x="7016620" y="3582955"/>
            <a:ext cx="15675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C72FEB10-C394-4CE4-9CB2-1DF107FB54D2}"/>
              </a:ext>
            </a:extLst>
          </p:cNvPr>
          <p:cNvCxnSpPr/>
          <p:nvPr/>
        </p:nvCxnSpPr>
        <p:spPr>
          <a:xfrm flipH="1" flipV="1">
            <a:off x="7847045" y="3704253"/>
            <a:ext cx="167951" cy="242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2B1FB7E8-A4C5-4E5E-8545-84F9FA6F5B5C}"/>
              </a:ext>
            </a:extLst>
          </p:cNvPr>
          <p:cNvSpPr txBox="1"/>
          <p:nvPr/>
        </p:nvSpPr>
        <p:spPr>
          <a:xfrm>
            <a:off x="7716417" y="3933824"/>
            <a:ext cx="2317429" cy="369332"/>
          </a:xfrm>
          <a:prstGeom prst="rect">
            <a:avLst/>
          </a:prstGeom>
          <a:noFill/>
        </p:spPr>
        <p:txBody>
          <a:bodyPr wrap="none" rtlCol="0">
            <a:spAutoFit/>
          </a:bodyPr>
          <a:lstStyle/>
          <a:p>
            <a:r>
              <a:rPr lang="de-DE" dirty="0"/>
              <a:t>1. Polstelle beseitigen</a:t>
            </a:r>
          </a:p>
        </p:txBody>
      </p:sp>
      <p:cxnSp>
        <p:nvCxnSpPr>
          <p:cNvPr id="10" name="Gerader Verbinder 9">
            <a:extLst>
              <a:ext uri="{FF2B5EF4-FFF2-40B4-BE49-F238E27FC236}">
                <a16:creationId xmlns:a16="http://schemas.microsoft.com/office/drawing/2014/main" id="{171D920C-B7E2-4F5C-8BA4-B4CCC8E218ED}"/>
              </a:ext>
            </a:extLst>
          </p:cNvPr>
          <p:cNvCxnSpPr/>
          <p:nvPr/>
        </p:nvCxnSpPr>
        <p:spPr>
          <a:xfrm>
            <a:off x="5943600" y="3825551"/>
            <a:ext cx="942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3A31C900-0BD5-4942-8029-67F5F3F8B934}"/>
              </a:ext>
            </a:extLst>
          </p:cNvPr>
          <p:cNvCxnSpPr/>
          <p:nvPr/>
        </p:nvCxnSpPr>
        <p:spPr>
          <a:xfrm flipH="1" flipV="1">
            <a:off x="6298163" y="3946849"/>
            <a:ext cx="116633" cy="447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46A1D493-67BF-4F06-AF0D-824C8D3BE7D2}"/>
              </a:ext>
            </a:extLst>
          </p:cNvPr>
          <p:cNvSpPr txBox="1"/>
          <p:nvPr/>
        </p:nvSpPr>
        <p:spPr>
          <a:xfrm>
            <a:off x="6414796" y="4469363"/>
            <a:ext cx="3073021" cy="923330"/>
          </a:xfrm>
          <a:prstGeom prst="rect">
            <a:avLst/>
          </a:prstGeom>
          <a:noFill/>
        </p:spPr>
        <p:txBody>
          <a:bodyPr wrap="none" rtlCol="0">
            <a:spAutoFit/>
          </a:bodyPr>
          <a:lstStyle/>
          <a:p>
            <a:r>
              <a:rPr lang="de-DE" dirty="0"/>
              <a:t>2. Ich brauche den (m-1)-</a:t>
            </a:r>
            <a:r>
              <a:rPr lang="de-DE" dirty="0" err="1"/>
              <a:t>ten</a:t>
            </a:r>
            <a:r>
              <a:rPr lang="de-DE" dirty="0"/>
              <a:t> </a:t>
            </a:r>
          </a:p>
          <a:p>
            <a:r>
              <a:rPr lang="de-DE" dirty="0"/>
              <a:t>Koeffizienten der Taylorreihe. </a:t>
            </a:r>
          </a:p>
          <a:p>
            <a:r>
              <a:rPr lang="de-DE" dirty="0"/>
              <a:t>Also (m-1)-mal ableiten. </a:t>
            </a:r>
          </a:p>
        </p:txBody>
      </p:sp>
      <p:cxnSp>
        <p:nvCxnSpPr>
          <p:cNvPr id="15" name="Gerader Verbinder 14">
            <a:extLst>
              <a:ext uri="{FF2B5EF4-FFF2-40B4-BE49-F238E27FC236}">
                <a16:creationId xmlns:a16="http://schemas.microsoft.com/office/drawing/2014/main" id="{06298C1C-A827-498C-B85E-665A0DA13A50}"/>
              </a:ext>
            </a:extLst>
          </p:cNvPr>
          <p:cNvCxnSpPr/>
          <p:nvPr/>
        </p:nvCxnSpPr>
        <p:spPr>
          <a:xfrm>
            <a:off x="5458408" y="3825551"/>
            <a:ext cx="3825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4D41E877-6D50-4A16-8F72-4DB3A155ADFF}"/>
              </a:ext>
            </a:extLst>
          </p:cNvPr>
          <p:cNvCxnSpPr>
            <a:cxnSpLocks/>
          </p:cNvCxnSpPr>
          <p:nvPr/>
        </p:nvCxnSpPr>
        <p:spPr>
          <a:xfrm flipV="1">
            <a:off x="5368469" y="3933824"/>
            <a:ext cx="281217" cy="535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feld 18">
                <a:extLst>
                  <a:ext uri="{FF2B5EF4-FFF2-40B4-BE49-F238E27FC236}">
                    <a16:creationId xmlns:a16="http://schemas.microsoft.com/office/drawing/2014/main" id="{E2562E0F-468A-4E0A-9B2C-CB4F60A7840F}"/>
                  </a:ext>
                </a:extLst>
              </p:cNvPr>
              <p:cNvSpPr txBox="1"/>
              <p:nvPr/>
            </p:nvSpPr>
            <p:spPr>
              <a:xfrm>
                <a:off x="2915312" y="4483949"/>
                <a:ext cx="3499484" cy="646331"/>
              </a:xfrm>
              <a:prstGeom prst="rect">
                <a:avLst/>
              </a:prstGeom>
              <a:noFill/>
            </p:spPr>
            <p:txBody>
              <a:bodyPr wrap="none" rtlCol="0">
                <a:spAutoFit/>
              </a:bodyPr>
              <a:lstStyle/>
              <a:p>
                <a:r>
                  <a:rPr lang="de-DE" dirty="0"/>
                  <a:t>3. In die Ableitung</a:t>
                </a:r>
                <a14:m>
                  <m:oMath xmlns:m="http://schemas.openxmlformats.org/officeDocument/2006/math">
                    <m:r>
                      <a:rPr lang="de-DE" b="0" i="0" smtClean="0">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a14:m>
                <a:r>
                  <a:rPr lang="de-DE" dirty="0"/>
                  <a:t> einsetzen.</a:t>
                </a:r>
              </a:p>
              <a:p>
                <a:r>
                  <a:rPr lang="de-DE" dirty="0"/>
                  <a:t>Etwas kompliziert hingeschrieben.</a:t>
                </a:r>
              </a:p>
            </p:txBody>
          </p:sp>
        </mc:Choice>
        <mc:Fallback xmlns="">
          <p:sp>
            <p:nvSpPr>
              <p:cNvPr id="19" name="Textfeld 18">
                <a:extLst>
                  <a:ext uri="{FF2B5EF4-FFF2-40B4-BE49-F238E27FC236}">
                    <a16:creationId xmlns:a16="http://schemas.microsoft.com/office/drawing/2014/main" id="{E2562E0F-468A-4E0A-9B2C-CB4F60A7840F}"/>
                  </a:ext>
                </a:extLst>
              </p:cNvPr>
              <p:cNvSpPr txBox="1">
                <a:spLocks noRot="1" noChangeAspect="1" noMove="1" noResize="1" noEditPoints="1" noAdjustHandles="1" noChangeArrowheads="1" noChangeShapeType="1" noTextEdit="1"/>
              </p:cNvSpPr>
              <p:nvPr/>
            </p:nvSpPr>
            <p:spPr>
              <a:xfrm>
                <a:off x="2915312" y="4483949"/>
                <a:ext cx="3499484" cy="646331"/>
              </a:xfrm>
              <a:prstGeom prst="rect">
                <a:avLst/>
              </a:prstGeom>
              <a:blipFill>
                <a:blip r:embed="rId3"/>
                <a:stretch>
                  <a:fillRect l="-1394" t="-5660" r="-1220" b="-14151"/>
                </a:stretch>
              </a:blipFill>
            </p:spPr>
            <p:txBody>
              <a:bodyPr/>
              <a:lstStyle/>
              <a:p>
                <a:r>
                  <a:rPr lang="de-DE">
                    <a:noFill/>
                  </a:rPr>
                  <a:t> </a:t>
                </a:r>
              </a:p>
            </p:txBody>
          </p:sp>
        </mc:Fallback>
      </mc:AlternateContent>
      <p:cxnSp>
        <p:nvCxnSpPr>
          <p:cNvPr id="21" name="Gerader Verbinder 20">
            <a:extLst>
              <a:ext uri="{FF2B5EF4-FFF2-40B4-BE49-F238E27FC236}">
                <a16:creationId xmlns:a16="http://schemas.microsoft.com/office/drawing/2014/main" id="{EBC4A974-70FC-4B8A-8D4D-6754B8CA9264}"/>
              </a:ext>
            </a:extLst>
          </p:cNvPr>
          <p:cNvCxnSpPr/>
          <p:nvPr/>
        </p:nvCxnSpPr>
        <p:spPr>
          <a:xfrm>
            <a:off x="4450702" y="3825551"/>
            <a:ext cx="7931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B7D2456E-03A1-4BD4-8D79-52A28A515605}"/>
              </a:ext>
            </a:extLst>
          </p:cNvPr>
          <p:cNvCxnSpPr>
            <a:cxnSpLocks/>
          </p:cNvCxnSpPr>
          <p:nvPr/>
        </p:nvCxnSpPr>
        <p:spPr>
          <a:xfrm flipV="1">
            <a:off x="1761236" y="3908941"/>
            <a:ext cx="3061134" cy="365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084FF22C-104D-424D-8AEC-61107D7AD52D}"/>
              </a:ext>
            </a:extLst>
          </p:cNvPr>
          <p:cNvSpPr txBox="1"/>
          <p:nvPr/>
        </p:nvSpPr>
        <p:spPr>
          <a:xfrm>
            <a:off x="727788" y="4483949"/>
            <a:ext cx="2046329" cy="923330"/>
          </a:xfrm>
          <a:prstGeom prst="rect">
            <a:avLst/>
          </a:prstGeom>
          <a:noFill/>
        </p:spPr>
        <p:txBody>
          <a:bodyPr wrap="none" rtlCol="0">
            <a:spAutoFit/>
          </a:bodyPr>
          <a:lstStyle/>
          <a:p>
            <a:r>
              <a:rPr lang="de-DE" dirty="0"/>
              <a:t>4. Dieser Faktor </a:t>
            </a:r>
          </a:p>
          <a:p>
            <a:r>
              <a:rPr lang="de-DE" dirty="0"/>
              <a:t>taucht auch bei </a:t>
            </a:r>
          </a:p>
          <a:p>
            <a:r>
              <a:rPr lang="de-DE" dirty="0"/>
              <a:t>der Taylorreihe auf.</a:t>
            </a:r>
          </a:p>
        </p:txBody>
      </p:sp>
    </p:spTree>
    <p:extLst>
      <p:ext uri="{BB962C8B-B14F-4D97-AF65-F5344CB8AC3E}">
        <p14:creationId xmlns:p14="http://schemas.microsoft.com/office/powerpoint/2010/main" val="26195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Für das Beispiel</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13795" y="2076450"/>
                <a:ext cx="10353762" cy="4171950"/>
              </a:xfrm>
            </p:spPr>
            <p:txBody>
              <a:bodyPr>
                <a:normAutofit fontScale="92500" lnSpcReduction="20000"/>
              </a:bodyPr>
              <a:lstStyle/>
              <a:p>
                <a:pPr marL="36900" indent="0">
                  <a:buNone/>
                </a:pPr>
                <a:r>
                  <a:rPr lang="de-DE" dirty="0"/>
                  <a:t>In unserem Beispiel war </a:t>
                </a:r>
                <a14:m>
                  <m:oMath xmlns:m="http://schemas.openxmlformats.org/officeDocument/2006/math">
                    <m:r>
                      <a:rPr lang="de-DE" i="1" dirty="0">
                        <a:latin typeface="Cambria Math" panose="02040503050406030204" pitchFamily="18" charset="0"/>
                      </a:rPr>
                      <m:t>𝑓</m:t>
                    </m:r>
                    <m:d>
                      <m:dPr>
                        <m:ctrlPr>
                          <a:rPr lang="de-DE" i="1" dirty="0">
                            <a:latin typeface="Cambria Math" panose="02040503050406030204" pitchFamily="18" charset="0"/>
                          </a:rPr>
                        </m:ctrlPr>
                      </m:dPr>
                      <m:e>
                        <m:r>
                          <a:rPr lang="de-DE" i="1" dirty="0">
                            <a:latin typeface="Cambria Math" panose="02040503050406030204" pitchFamily="18" charset="0"/>
                          </a:rPr>
                          <m:t>𝑥</m:t>
                        </m:r>
                      </m:e>
                    </m:d>
                    <m:r>
                      <a:rPr lang="de-DE" b="0" i="1" dirty="0" smtClean="0">
                        <a:latin typeface="Cambria Math" panose="02040503050406030204" pitchFamily="18" charset="0"/>
                      </a:rPr>
                      <m:t>=</m:t>
                    </m:r>
                    <m:f>
                      <m:fPr>
                        <m:ctrlPr>
                          <a:rPr lang="de-DE" i="1">
                            <a:latin typeface="Cambria Math" panose="02040503050406030204" pitchFamily="18" charset="0"/>
                          </a:rPr>
                        </m:ctrlPr>
                      </m:fPr>
                      <m:num>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−1)³</m:t>
                        </m:r>
                      </m:den>
                    </m:f>
                    <m:r>
                      <a:rPr lang="de-DE" b="0" i="0" smtClean="0">
                        <a:latin typeface="Cambria Math" panose="02040503050406030204" pitchFamily="18" charset="0"/>
                      </a:rPr>
                      <m:t>. </m:t>
                    </m:r>
                  </m:oMath>
                </a14:m>
                <a:r>
                  <a:rPr lang="de-DE" dirty="0"/>
                  <a:t>Zudem war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i="1">
                        <a:latin typeface="Cambria Math" panose="02040503050406030204" pitchFamily="18" charset="0"/>
                      </a:rPr>
                      <m:t>=1</m:t>
                    </m:r>
                    <m:r>
                      <a:rPr lang="de-DE" b="0" i="0" smtClean="0">
                        <a:latin typeface="Cambria Math" panose="02040503050406030204" pitchFamily="18" charset="0"/>
                      </a:rPr>
                      <m:t> </m:t>
                    </m:r>
                  </m:oMath>
                </a14:m>
                <a:r>
                  <a:rPr lang="de-DE" dirty="0"/>
                  <a:t>und </a:t>
                </a:r>
                <a14:m>
                  <m:oMath xmlns:m="http://schemas.openxmlformats.org/officeDocument/2006/math">
                    <m:r>
                      <a:rPr lang="de-DE" i="1">
                        <a:latin typeface="Cambria Math" panose="02040503050406030204" pitchFamily="18" charset="0"/>
                      </a:rPr>
                      <m:t>𝑚</m:t>
                    </m:r>
                    <m:r>
                      <a:rPr lang="de-DE" i="1">
                        <a:latin typeface="Cambria Math" panose="02040503050406030204" pitchFamily="18" charset="0"/>
                      </a:rPr>
                      <m:t>=3</m:t>
                    </m:r>
                  </m:oMath>
                </a14:m>
                <a:r>
                  <a:rPr lang="de-DE" dirty="0"/>
                  <a:t>. Mit der Formel ergibt sich also </a:t>
                </a:r>
              </a:p>
              <a:p>
                <a:pPr marL="36900" indent="0">
                  <a:buNone/>
                </a:pPr>
                <a:endParaRPr lang="de-DE" dirty="0"/>
              </a:p>
              <a:p>
                <a:pPr marL="36900" indent="0">
                  <a:buNone/>
                </a:pPr>
                <a:endParaRPr lang="de-DE" dirty="0"/>
              </a:p>
              <a:p>
                <a:pPr marL="36900" indent="0">
                  <a:buNone/>
                </a:pPr>
                <a:endParaRPr lang="de-DE" dirty="0"/>
              </a:p>
              <a:p>
                <a:pPr marL="36900" indent="0">
                  <a:buNone/>
                </a:pPr>
                <a:endParaRPr lang="de-DE" dirty="0"/>
              </a:p>
              <a:p>
                <a:pPr marL="36900" indent="0">
                  <a:buNone/>
                </a:pPr>
                <a:endParaRPr lang="de-DE" dirty="0"/>
              </a:p>
              <a:p>
                <a:pPr marL="36900" indent="0">
                  <a:buNone/>
                </a:pPr>
                <a:r>
                  <a:rPr lang="de-DE" dirty="0"/>
                  <a:t>Und daher </a:t>
                </a:r>
              </a:p>
              <a:p>
                <a:pPr marL="36900" indent="0">
                  <a:buNone/>
                </a:pPr>
                <a14:m>
                  <m:oMathPara xmlns:m="http://schemas.openxmlformats.org/officeDocument/2006/math">
                    <m:oMathParaPr>
                      <m:jc m:val="centerGroup"/>
                    </m:oMathParaPr>
                    <m:oMath xmlns:m="http://schemas.openxmlformats.org/officeDocument/2006/math">
                      <m:nary>
                        <m:naryPr>
                          <m:ctrlPr>
                            <a:rPr lang="de-DE" i="1">
                              <a:latin typeface="Cambria Math" panose="02040503050406030204" pitchFamily="18" charset="0"/>
                            </a:rPr>
                          </m:ctrlPr>
                        </m:naryPr>
                        <m:sub>
                          <m:sSub>
                            <m:sSubPr>
                              <m:ctrlPr>
                                <a:rPr lang="de-DE" i="1">
                                  <a:latin typeface="Cambria Math" panose="02040503050406030204" pitchFamily="18" charset="0"/>
                                </a:rPr>
                              </m:ctrlPr>
                            </m:sSubPr>
                            <m:e>
                              <m:r>
                                <a:rPr lang="de-DE" i="1">
                                  <a:latin typeface="Cambria Math" panose="02040503050406030204" pitchFamily="18" charset="0"/>
                                </a:rPr>
                                <m:t>𝐾</m:t>
                              </m:r>
                            </m:e>
                            <m:sub>
                              <m:r>
                                <a:rPr lang="de-DE" i="1">
                                  <a:latin typeface="Cambria Math" panose="02040503050406030204" pitchFamily="18" charset="0"/>
                                </a:rPr>
                                <m:t>𝑟</m:t>
                              </m:r>
                            </m:sub>
                          </m:sSub>
                          <m:r>
                            <a:rPr lang="de-DE" i="1">
                              <a:latin typeface="Cambria Math" panose="02040503050406030204" pitchFamily="18" charset="0"/>
                            </a:rPr>
                            <m:t>(1)</m:t>
                          </m:r>
                        </m:sub>
                        <m:sup/>
                        <m:e>
                          <m:f>
                            <m:fPr>
                              <m:ctrlPr>
                                <a:rPr lang="de-DE" i="1">
                                  <a:latin typeface="Cambria Math" panose="02040503050406030204" pitchFamily="18" charset="0"/>
                                </a:rPr>
                              </m:ctrlPr>
                            </m:fPr>
                            <m:num>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−1)³</m:t>
                              </m:r>
                            </m:den>
                          </m:f>
                          <m:r>
                            <a:rPr lang="de-DE" i="1">
                              <a:latin typeface="Cambria Math" panose="02040503050406030204" pitchFamily="18" charset="0"/>
                            </a:rPr>
                            <m:t> </m:t>
                          </m:r>
                          <m:r>
                            <a:rPr lang="de-DE" i="1">
                              <a:latin typeface="Cambria Math" panose="02040503050406030204" pitchFamily="18" charset="0"/>
                            </a:rPr>
                            <m:t>𝑑𝑥</m:t>
                          </m:r>
                        </m:e>
                      </m:nary>
                      <m:r>
                        <a:rPr lang="de-DE" b="0" i="1" smtClean="0">
                          <a:latin typeface="Cambria Math" panose="02040503050406030204" pitchFamily="18" charset="0"/>
                        </a:rPr>
                        <m:t>=</m:t>
                      </m:r>
                      <m:r>
                        <a:rPr lang="de-DE">
                          <a:latin typeface="Cambria Math" panose="02040503050406030204" pitchFamily="18" charset="0"/>
                        </a:rPr>
                        <m:t>2</m:t>
                      </m:r>
                      <m:r>
                        <m:rPr>
                          <m:sty m:val="p"/>
                        </m:rPr>
                        <a:rPr lang="el-GR" i="1">
                          <a:latin typeface="Cambria Math" panose="02040503050406030204" pitchFamily="18" charset="0"/>
                          <a:ea typeface="Cambria Math" panose="02040503050406030204" pitchFamily="18" charset="0"/>
                        </a:rPr>
                        <m:t>π</m:t>
                      </m:r>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𝑟𝑒𝑠</m:t>
                          </m:r>
                        </m:e>
                        <m:sub>
                          <m:r>
                            <a:rPr lang="de-DE" i="1">
                              <a:latin typeface="Cambria Math" panose="02040503050406030204" pitchFamily="18" charset="0"/>
                            </a:rPr>
                            <m:t>1 </m:t>
                          </m:r>
                        </m:sub>
                      </m:sSub>
                      <m:f>
                        <m:fPr>
                          <m:ctrlPr>
                            <a:rPr lang="de-DE" i="1">
                              <a:latin typeface="Cambria Math" panose="02040503050406030204" pitchFamily="18" charset="0"/>
                            </a:rPr>
                          </m:ctrlPr>
                        </m:fPr>
                        <m:num>
                          <m:func>
                            <m:funcPr>
                              <m:ctrlPr>
                                <a:rPr lang="de-DE" i="1">
                                  <a:latin typeface="Cambria Math" panose="02040503050406030204" pitchFamily="18" charset="0"/>
                                </a:rPr>
                              </m:ctrlPr>
                            </m:funcPr>
                            <m:fName>
                              <m:r>
                                <m:rPr>
                                  <m:sty m:val="p"/>
                                </m:rPr>
                                <a:rPr lang="de-DE">
                                  <a:latin typeface="Cambria Math" panose="02040503050406030204" pitchFamily="18" charset="0"/>
                                </a:rPr>
                                <m:t>sin</m:t>
                              </m:r>
                            </m:fName>
                            <m:e>
                              <m:d>
                                <m:dPr>
                                  <m:ctrlPr>
                                    <a:rPr lang="de-DE" i="1">
                                      <a:latin typeface="Cambria Math" panose="02040503050406030204" pitchFamily="18" charset="0"/>
                                    </a:rPr>
                                  </m:ctrlPr>
                                </m:dPr>
                                <m:e>
                                  <m:r>
                                    <a:rPr lang="de-DE" i="1">
                                      <a:latin typeface="Cambria Math" panose="02040503050406030204" pitchFamily="18" charset="0"/>
                                    </a:rPr>
                                    <m:t>𝑥</m:t>
                                  </m:r>
                                </m:e>
                              </m:d>
                            </m:e>
                          </m:func>
                        </m:num>
                        <m:den>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𝑥</m:t>
                                  </m:r>
                                  <m:r>
                                    <a:rPr lang="de-DE" i="1">
                                      <a:latin typeface="Cambria Math" panose="02040503050406030204" pitchFamily="18" charset="0"/>
                                    </a:rPr>
                                    <m:t>−1</m:t>
                                  </m:r>
                                </m:e>
                              </m:d>
                            </m:e>
                            <m:sup>
                              <m:r>
                                <a:rPr lang="de-DE" i="1">
                                  <a:latin typeface="Cambria Math" panose="02040503050406030204" pitchFamily="18" charset="0"/>
                                </a:rPr>
                                <m:t>3</m:t>
                              </m:r>
                            </m:sup>
                          </m:sSup>
                        </m:den>
                      </m:f>
                      <m:r>
                        <a:rPr lang="de-DE"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π</m:t>
                      </m:r>
                      <m:r>
                        <a:rPr lang="de-DE" i="1">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sin</m:t>
                      </m:r>
                      <m:r>
                        <a:rPr lang="de-DE" b="0" i="1" smtClean="0">
                          <a:latin typeface="Cambria Math" panose="02040503050406030204" pitchFamily="18" charset="0"/>
                          <a:ea typeface="Cambria Math" panose="02040503050406030204" pitchFamily="18" charset="0"/>
                        </a:rPr>
                        <m:t>⁡(1)</m:t>
                      </m:r>
                    </m:oMath>
                  </m:oMathPara>
                </a14:m>
                <a:endParaRPr lang="de-DE" dirty="0"/>
              </a:p>
              <a:p>
                <a:pPr marL="36900" indent="0">
                  <a:buNone/>
                </a:pPr>
                <a:r>
                  <a:rPr lang="de-DE" dirty="0"/>
                  <a:t> </a:t>
                </a:r>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xfrm>
                <a:off x="913795" y="2076450"/>
                <a:ext cx="10353762" cy="4171950"/>
              </a:xfr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2768B04E-D62C-4CB1-A799-8F4EF233F2F4}"/>
                  </a:ext>
                </a:extLst>
              </p:cNvPr>
              <p:cNvSpPr/>
              <p:nvPr/>
            </p:nvSpPr>
            <p:spPr>
              <a:xfrm>
                <a:off x="951119" y="3068837"/>
                <a:ext cx="10298076"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𝑟𝑒𝑠</m:t>
                          </m:r>
                        </m:e>
                        <m:sub>
                          <m:r>
                            <a:rPr lang="de-DE" b="0" i="1" smtClean="0">
                              <a:latin typeface="Cambria Math" panose="02040503050406030204" pitchFamily="18" charset="0"/>
                            </a:rPr>
                            <m:t>1</m:t>
                          </m:r>
                        </m:sub>
                      </m:sSub>
                      <m:r>
                        <a:rPr lang="de-DE" i="1">
                          <a:latin typeface="Cambria Math" panose="02040503050406030204" pitchFamily="18" charset="0"/>
                        </a:rPr>
                        <m:t> </m:t>
                      </m:r>
                      <m:r>
                        <a:rPr lang="de-DE" i="1">
                          <a:latin typeface="Cambria Math" panose="02040503050406030204" pitchFamily="18" charset="0"/>
                        </a:rPr>
                        <m:t>𝑓</m:t>
                      </m:r>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d>
                            <m:dPr>
                              <m:ctrlPr>
                                <a:rPr lang="de-DE" i="1">
                                  <a:latin typeface="Cambria Math" panose="02040503050406030204" pitchFamily="18" charset="0"/>
                                </a:rPr>
                              </m:ctrlPr>
                            </m:dPr>
                            <m:e>
                              <m:r>
                                <a:rPr lang="de-DE" b="0" i="1" smtClean="0">
                                  <a:latin typeface="Cambria Math" panose="02040503050406030204" pitchFamily="18" charset="0"/>
                                </a:rPr>
                                <m:t>3</m:t>
                              </m:r>
                              <m:r>
                                <a:rPr lang="de-DE" i="1">
                                  <a:latin typeface="Cambria Math" panose="02040503050406030204" pitchFamily="18" charset="0"/>
                                </a:rPr>
                                <m:t>−1</m:t>
                              </m:r>
                            </m:e>
                          </m:d>
                          <m:r>
                            <a:rPr lang="de-DE" i="1">
                              <a:latin typeface="Cambria Math" panose="02040503050406030204" pitchFamily="18" charset="0"/>
                            </a:rPr>
                            <m:t>!</m:t>
                          </m:r>
                        </m:den>
                      </m:f>
                      <m:r>
                        <a:rPr lang="de-DE" i="1">
                          <a:latin typeface="Cambria Math" panose="02040503050406030204" pitchFamily="18" charset="0"/>
                        </a:rPr>
                        <m:t>  </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lim>
                          </m:limLow>
                        </m:fName>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𝑑</m:t>
                                  </m:r>
                                </m:e>
                                <m:sup>
                                  <m:r>
                                    <a:rPr lang="de-DE" b="0" i="1" smtClean="0">
                                      <a:latin typeface="Cambria Math" panose="02040503050406030204" pitchFamily="18" charset="0"/>
                                    </a:rPr>
                                    <m:t>2</m:t>
                                  </m:r>
                                </m:sup>
                              </m:sSup>
                            </m:num>
                            <m:den>
                              <m:r>
                                <a:rPr lang="de-DE" i="1">
                                  <a:latin typeface="Cambria Math" panose="02040503050406030204" pitchFamily="18" charset="0"/>
                                </a:rPr>
                                <m:t>(</m:t>
                              </m:r>
                              <m:r>
                                <a:rPr lang="de-DE" i="1">
                                  <a:latin typeface="Cambria Math" panose="02040503050406030204" pitchFamily="18" charset="0"/>
                                </a:rPr>
                                <m:t>𝑑𝑥</m:t>
                              </m:r>
                              <m:sSup>
                                <m:sSupPr>
                                  <m:ctrlPr>
                                    <a:rPr lang="de-DE" i="1">
                                      <a:latin typeface="Cambria Math" panose="02040503050406030204" pitchFamily="18" charset="0"/>
                                    </a:rPr>
                                  </m:ctrlPr>
                                </m:sSupPr>
                                <m:e>
                                  <m:r>
                                    <a:rPr lang="de-DE" i="1">
                                      <a:latin typeface="Cambria Math" panose="02040503050406030204" pitchFamily="18" charset="0"/>
                                    </a:rPr>
                                    <m:t>)</m:t>
                                  </m:r>
                                </m:e>
                                <m:sup>
                                  <m:r>
                                    <a:rPr lang="de-DE" b="0" i="1" smtClean="0">
                                      <a:latin typeface="Cambria Math" panose="02040503050406030204" pitchFamily="18" charset="0"/>
                                    </a:rPr>
                                    <m:t>2</m:t>
                                  </m:r>
                                </m:sup>
                              </m:sSup>
                            </m:den>
                          </m:f>
                        </m:e>
                      </m:func>
                      <m:r>
                        <a:rPr lang="de-DE" i="1">
                          <a:latin typeface="Cambria Math" panose="02040503050406030204" pitchFamily="18" charset="0"/>
                        </a:rPr>
                        <m:t> </m:t>
                      </m:r>
                      <m:d>
                        <m:dPr>
                          <m:ctrlPr>
                            <a:rPr lang="de-DE" i="1">
                              <a:latin typeface="Cambria Math" panose="02040503050406030204" pitchFamily="18" charset="0"/>
                            </a:rPr>
                          </m:ctrlPr>
                        </m:dPr>
                        <m:e>
                          <m:f>
                            <m:fPr>
                              <m:ctrlPr>
                                <a:rPr lang="de-DE" i="1">
                                  <a:latin typeface="Cambria Math" panose="02040503050406030204" pitchFamily="18" charset="0"/>
                                </a:rPr>
                              </m:ctrlPr>
                            </m:fPr>
                            <m:num>
                              <m:r>
                                <m:rPr>
                                  <m:sty m:val="p"/>
                                </m:rPr>
                                <a:rPr lang="de-DE">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−1)³</m:t>
                              </m:r>
                            </m:den>
                          </m:f>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𝑥</m:t>
                              </m:r>
                              <m:r>
                                <a:rPr lang="de-DE" i="1">
                                  <a:latin typeface="Cambria Math" panose="02040503050406030204" pitchFamily="18" charset="0"/>
                                  <a:ea typeface="Cambria Math" panose="02040503050406030204" pitchFamily="18" charset="0"/>
                                </a:rPr>
                                <m:t>−1)</m:t>
                              </m:r>
                            </m:e>
                            <m:sup>
                              <m:r>
                                <a:rPr lang="de-DE" b="0" i="1" smtClean="0">
                                  <a:latin typeface="Cambria Math" panose="02040503050406030204" pitchFamily="18" charset="0"/>
                                  <a:ea typeface="Cambria Math" panose="02040503050406030204" pitchFamily="18" charset="0"/>
                                </a:rPr>
                                <m:t>3</m:t>
                              </m:r>
                            </m:sup>
                          </m:sSup>
                        </m:e>
                      </m:d>
                      <m:r>
                        <a:rPr lang="de-DE" b="0" i="0"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b="0" i="1" smtClean="0">
                              <a:latin typeface="Cambria Math" panose="02040503050406030204" pitchFamily="18" charset="0"/>
                            </a:rPr>
                            <m:t>2</m:t>
                          </m:r>
                          <m:r>
                            <a:rPr lang="de-DE" i="1">
                              <a:latin typeface="Cambria Math" panose="02040503050406030204" pitchFamily="18" charset="0"/>
                            </a:rPr>
                            <m:t>!</m:t>
                          </m:r>
                        </m:den>
                      </m:f>
                      <m:r>
                        <a:rPr lang="de-DE" i="1">
                          <a:latin typeface="Cambria Math" panose="02040503050406030204" pitchFamily="18" charset="0"/>
                        </a:rPr>
                        <m:t>  </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→1</m:t>
                              </m:r>
                            </m:lim>
                          </m:limLow>
                        </m:fName>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𝑑</m:t>
                                  </m:r>
                                </m:e>
                                <m:sup>
                                  <m:r>
                                    <a:rPr lang="de-DE" i="1">
                                      <a:latin typeface="Cambria Math" panose="02040503050406030204" pitchFamily="18" charset="0"/>
                                    </a:rPr>
                                    <m:t>2</m:t>
                                  </m:r>
                                </m:sup>
                              </m:sSup>
                            </m:num>
                            <m:den>
                              <m:r>
                                <a:rPr lang="de-DE" i="1">
                                  <a:latin typeface="Cambria Math" panose="02040503050406030204" pitchFamily="18" charset="0"/>
                                </a:rPr>
                                <m:t>(</m:t>
                              </m:r>
                              <m:r>
                                <a:rPr lang="de-DE" i="1">
                                  <a:latin typeface="Cambria Math" panose="02040503050406030204" pitchFamily="18" charset="0"/>
                                </a:rPr>
                                <m:t>𝑑𝑥</m:t>
                              </m:r>
                              <m:sSup>
                                <m:sSupPr>
                                  <m:ctrlPr>
                                    <a:rPr lang="de-DE" i="1">
                                      <a:latin typeface="Cambria Math" panose="02040503050406030204" pitchFamily="18" charset="0"/>
                                    </a:rPr>
                                  </m:ctrlPr>
                                </m:sSupPr>
                                <m:e>
                                  <m:r>
                                    <a:rPr lang="de-DE" i="1">
                                      <a:latin typeface="Cambria Math" panose="02040503050406030204" pitchFamily="18" charset="0"/>
                                    </a:rPr>
                                    <m:t>)</m:t>
                                  </m:r>
                                </m:e>
                                <m:sup>
                                  <m:r>
                                    <a:rPr lang="de-DE" i="1">
                                      <a:latin typeface="Cambria Math" panose="02040503050406030204" pitchFamily="18" charset="0"/>
                                    </a:rPr>
                                    <m:t>2</m:t>
                                  </m:r>
                                </m:sup>
                              </m:sSup>
                            </m:den>
                          </m:f>
                        </m:e>
                      </m:func>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2</m:t>
                          </m:r>
                        </m:den>
                      </m:f>
                      <m:limLow>
                        <m:limLowPr>
                          <m:ctrlPr>
                            <a:rPr lang="de-DE" i="1">
                              <a:latin typeface="Cambria Math" panose="02040503050406030204" pitchFamily="18" charset="0"/>
                            </a:rPr>
                          </m:ctrlPr>
                        </m:limLowPr>
                        <m:e>
                          <m:r>
                            <m:rPr>
                              <m:sty m:val="p"/>
                            </m:rPr>
                            <a:rPr lang="de-DE">
                              <a:latin typeface="Cambria Math" panose="02040503050406030204" pitchFamily="18" charset="0"/>
                            </a:rPr>
                            <m:t>lim</m:t>
                          </m:r>
                        </m:e>
                        <m:lim>
                          <m:r>
                            <a:rPr lang="de-DE" i="1">
                              <a:latin typeface="Cambria Math" panose="02040503050406030204" pitchFamily="18" charset="0"/>
                            </a:rPr>
                            <m:t>𝑥</m:t>
                          </m:r>
                          <m:r>
                            <a:rPr lang="de-DE" i="1">
                              <a:latin typeface="Cambria Math" panose="02040503050406030204" pitchFamily="18" charset="0"/>
                              <a:ea typeface="Cambria Math" panose="02040503050406030204" pitchFamily="18" charset="0"/>
                            </a:rPr>
                            <m:t>→1</m:t>
                          </m:r>
                        </m:lim>
                      </m:limLow>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sin</m:t>
                              </m:r>
                            </m:fName>
                            <m:e>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func>
                        </m:e>
                      </m:d>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sin</m:t>
                          </m:r>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2</m:t>
                          </m:r>
                        </m:den>
                      </m:f>
                    </m:oMath>
                  </m:oMathPara>
                </a14:m>
                <a:endParaRPr lang="de-DE" dirty="0"/>
              </a:p>
            </p:txBody>
          </p:sp>
        </mc:Choice>
        <mc:Fallback xmlns="">
          <p:sp>
            <p:nvSpPr>
              <p:cNvPr id="4" name="Rechteck 3">
                <a:extLst>
                  <a:ext uri="{FF2B5EF4-FFF2-40B4-BE49-F238E27FC236}">
                    <a16:creationId xmlns:a16="http://schemas.microsoft.com/office/drawing/2014/main" id="{2768B04E-D62C-4CB1-A799-8F4EF233F2F4}"/>
                  </a:ext>
                </a:extLst>
              </p:cNvPr>
              <p:cNvSpPr>
                <a:spLocks noRot="1" noChangeAspect="1" noMove="1" noResize="1" noEditPoints="1" noAdjustHandles="1" noChangeArrowheads="1" noChangeShapeType="1" noTextEdit="1"/>
              </p:cNvSpPr>
              <p:nvPr/>
            </p:nvSpPr>
            <p:spPr>
              <a:xfrm>
                <a:off x="951119" y="3068837"/>
                <a:ext cx="10298076" cy="720325"/>
              </a:xfrm>
              <a:prstGeom prst="rect">
                <a:avLst/>
              </a:prstGeom>
              <a:blipFill>
                <a:blip r:embed="rId3"/>
                <a:stretch>
                  <a:fillRect/>
                </a:stretch>
              </a:blipFill>
            </p:spPr>
            <p:txBody>
              <a:bodyPr/>
              <a:lstStyle/>
              <a:p>
                <a:r>
                  <a:rPr lang="de-DE">
                    <a:noFill/>
                  </a:rPr>
                  <a:t> </a:t>
                </a:r>
              </a:p>
            </p:txBody>
          </p:sp>
        </mc:Fallback>
      </mc:AlternateContent>
      <p:cxnSp>
        <p:nvCxnSpPr>
          <p:cNvPr id="6" name="Gerader Verbinder 5">
            <a:extLst>
              <a:ext uri="{FF2B5EF4-FFF2-40B4-BE49-F238E27FC236}">
                <a16:creationId xmlns:a16="http://schemas.microsoft.com/office/drawing/2014/main" id="{2C9242BC-6BC6-47EF-BD73-67DBA923BDDA}"/>
              </a:ext>
            </a:extLst>
          </p:cNvPr>
          <p:cNvCxnSpPr/>
          <p:nvPr/>
        </p:nvCxnSpPr>
        <p:spPr>
          <a:xfrm>
            <a:off x="2006082" y="3933824"/>
            <a:ext cx="395617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9C1D8EC4-4096-4CAC-9AB2-FCD49153EEA5}"/>
              </a:ext>
            </a:extLst>
          </p:cNvPr>
          <p:cNvSpPr txBox="1"/>
          <p:nvPr/>
        </p:nvSpPr>
        <p:spPr>
          <a:xfrm>
            <a:off x="2920482" y="3937516"/>
            <a:ext cx="2091470" cy="369332"/>
          </a:xfrm>
          <a:prstGeom prst="rect">
            <a:avLst/>
          </a:prstGeom>
          <a:noFill/>
        </p:spPr>
        <p:txBody>
          <a:bodyPr wrap="none" rtlCol="0">
            <a:spAutoFit/>
          </a:bodyPr>
          <a:lstStyle/>
          <a:p>
            <a:r>
              <a:rPr lang="de-DE" dirty="0"/>
              <a:t>Einsetzen in Formel</a:t>
            </a:r>
          </a:p>
        </p:txBody>
      </p:sp>
      <p:cxnSp>
        <p:nvCxnSpPr>
          <p:cNvPr id="8" name="Gerader Verbinder 7">
            <a:extLst>
              <a:ext uri="{FF2B5EF4-FFF2-40B4-BE49-F238E27FC236}">
                <a16:creationId xmlns:a16="http://schemas.microsoft.com/office/drawing/2014/main" id="{7FD0AFC2-25C5-49EF-B76C-3C4E39F7788D}"/>
              </a:ext>
            </a:extLst>
          </p:cNvPr>
          <p:cNvCxnSpPr>
            <a:cxnSpLocks/>
          </p:cNvCxnSpPr>
          <p:nvPr/>
        </p:nvCxnSpPr>
        <p:spPr>
          <a:xfrm>
            <a:off x="6282612" y="3933824"/>
            <a:ext cx="190033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1DB451BD-A08A-4A6A-A2A6-F0D8C2B71E84}"/>
              </a:ext>
            </a:extLst>
          </p:cNvPr>
          <p:cNvSpPr txBox="1"/>
          <p:nvPr/>
        </p:nvSpPr>
        <p:spPr>
          <a:xfrm>
            <a:off x="6478555" y="3921961"/>
            <a:ext cx="1517338" cy="369332"/>
          </a:xfrm>
          <a:prstGeom prst="rect">
            <a:avLst/>
          </a:prstGeom>
          <a:noFill/>
        </p:spPr>
        <p:txBody>
          <a:bodyPr wrap="none" rtlCol="0">
            <a:spAutoFit/>
          </a:bodyPr>
          <a:lstStyle/>
          <a:p>
            <a:r>
              <a:rPr lang="de-DE" dirty="0"/>
              <a:t>Vereinfachen </a:t>
            </a:r>
          </a:p>
        </p:txBody>
      </p:sp>
      <p:cxnSp>
        <p:nvCxnSpPr>
          <p:cNvPr id="11" name="Gerader Verbinder 10">
            <a:extLst>
              <a:ext uri="{FF2B5EF4-FFF2-40B4-BE49-F238E27FC236}">
                <a16:creationId xmlns:a16="http://schemas.microsoft.com/office/drawing/2014/main" id="{A3B25500-3B81-4D7E-8C36-48EE1D0FB875}"/>
              </a:ext>
            </a:extLst>
          </p:cNvPr>
          <p:cNvCxnSpPr>
            <a:cxnSpLocks/>
          </p:cNvCxnSpPr>
          <p:nvPr/>
        </p:nvCxnSpPr>
        <p:spPr>
          <a:xfrm>
            <a:off x="8487749" y="3936931"/>
            <a:ext cx="2531704"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DD97DC4A-AB13-4640-91AE-92FD456DC0BB}"/>
              </a:ext>
            </a:extLst>
          </p:cNvPr>
          <p:cNvSpPr txBox="1"/>
          <p:nvPr/>
        </p:nvSpPr>
        <p:spPr>
          <a:xfrm>
            <a:off x="8138584" y="3921961"/>
            <a:ext cx="3604128" cy="369332"/>
          </a:xfrm>
          <a:prstGeom prst="rect">
            <a:avLst/>
          </a:prstGeom>
          <a:noFill/>
        </p:spPr>
        <p:txBody>
          <a:bodyPr wrap="none" rtlCol="0">
            <a:spAutoFit/>
          </a:bodyPr>
          <a:lstStyle/>
          <a:p>
            <a:r>
              <a:rPr lang="de-DE" dirty="0"/>
              <a:t>Ableitung ausrechnen, 1 einsetzen </a:t>
            </a:r>
          </a:p>
        </p:txBody>
      </p:sp>
    </p:spTree>
    <p:extLst>
      <p:ext uri="{BB962C8B-B14F-4D97-AF65-F5344CB8AC3E}">
        <p14:creationId xmlns:p14="http://schemas.microsoft.com/office/powerpoint/2010/main" val="2224531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Idee: Komplexe Integrale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04464" y="1637893"/>
                <a:ext cx="10353762" cy="3714749"/>
              </a:xfrm>
            </p:spPr>
            <p:txBody>
              <a:bodyPr>
                <a:normAutofit/>
              </a:bodyPr>
              <a:lstStyle/>
              <a:p>
                <a:pPr marL="36900" indent="0">
                  <a:buNone/>
                </a:pPr>
                <a:r>
                  <a:rPr lang="de-DE" dirty="0" err="1"/>
                  <a:t>Keisintegrale</a:t>
                </a:r>
                <a:r>
                  <a:rPr lang="de-DE" dirty="0"/>
                  <a:t> schön und gut, aber meistens interessiert man sich doch für reelle Integrale, z.B. für </a:t>
                </a:r>
                <a14:m>
                  <m:oMath xmlns:m="http://schemas.openxmlformats.org/officeDocument/2006/math">
                    <m:nary>
                      <m:naryPr>
                        <m:ctrlPr>
                          <a:rPr lang="de-DE" i="1">
                            <a:latin typeface="Cambria Math" panose="02040503050406030204" pitchFamily="18" charset="0"/>
                          </a:rPr>
                        </m:ctrlPr>
                      </m:naryPr>
                      <m:sub>
                        <m:r>
                          <m:rPr>
                            <m:brk m:alnAt="23"/>
                          </m:rP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m:t>
                        </m:r>
                      </m:sup>
                      <m:e>
                        <m:f>
                          <m:fPr>
                            <m:ctrlPr>
                              <a:rPr lang="de-DE" i="1">
                                <a:latin typeface="Cambria Math" panose="02040503050406030204" pitchFamily="18" charset="0"/>
                              </a:rPr>
                            </m:ctrlPr>
                          </m:fPr>
                          <m:num>
                            <m:sSup>
                              <m:sSupPr>
                                <m:ctrlPr>
                                  <a:rPr lang="de-DE" i="1">
                                    <a:latin typeface="Cambria Math" panose="02040503050406030204" pitchFamily="18" charset="0"/>
                                  </a:rPr>
                                </m:ctrlPr>
                              </m:sSupPr>
                              <m:e>
                                <m:r>
                                  <m:rPr>
                                    <m:sty m:val="p"/>
                                  </m:rPr>
                                  <a:rPr lang="de-DE">
                                    <a:latin typeface="Cambria Math" panose="02040503050406030204" pitchFamily="18" charset="0"/>
                                  </a:rPr>
                                  <m:t>x</m:t>
                                </m:r>
                              </m:e>
                              <m:sup>
                                <m:r>
                                  <a:rPr lang="de-DE" i="1">
                                    <a:latin typeface="Cambria Math" panose="02040503050406030204" pitchFamily="18" charset="0"/>
                                  </a:rPr>
                                  <m:t>2</m:t>
                                </m:r>
                              </m:sup>
                            </m:sSup>
                            <m:r>
                              <a:rPr lang="de-DE" i="1">
                                <a:latin typeface="Cambria Math" panose="02040503050406030204" pitchFamily="18" charset="0"/>
                              </a:rPr>
                              <m:t>+2</m:t>
                            </m:r>
                          </m:num>
                          <m:den>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4</m:t>
                                </m:r>
                              </m:sup>
                            </m:sSup>
                            <m:r>
                              <a:rPr lang="de-DE" i="1">
                                <a:latin typeface="Cambria Math" panose="02040503050406030204" pitchFamily="18" charset="0"/>
                              </a:rPr>
                              <m:t>+2</m:t>
                            </m:r>
                            <m:r>
                              <a:rPr lang="de-DE" i="1">
                                <a:latin typeface="Cambria Math" panose="02040503050406030204" pitchFamily="18" charset="0"/>
                              </a:rPr>
                              <m:t>𝑥</m:t>
                            </m:r>
                            <m:r>
                              <a:rPr lang="de-DE" i="1">
                                <a:latin typeface="Cambria Math" panose="02040503050406030204" pitchFamily="18" charset="0"/>
                              </a:rPr>
                              <m:t>²+1</m:t>
                            </m:r>
                          </m:den>
                        </m:f>
                      </m:e>
                    </m:nary>
                    <m:r>
                      <a:rPr lang="de-DE" i="1">
                        <a:latin typeface="Cambria Math" panose="02040503050406030204" pitchFamily="18" charset="0"/>
                      </a:rPr>
                      <m:t> </m:t>
                    </m:r>
                    <m:r>
                      <a:rPr lang="de-DE" i="1">
                        <a:latin typeface="Cambria Math" panose="02040503050406030204" pitchFamily="18" charset="0"/>
                      </a:rPr>
                      <m:t>𝑑𝑥</m:t>
                    </m:r>
                  </m:oMath>
                </a14:m>
                <a:r>
                  <a:rPr lang="de-DE" dirty="0"/>
                  <a:t>, was unsere Eingangsmotivation war.</a:t>
                </a:r>
              </a:p>
              <a:p>
                <a:pPr marL="36900" indent="0">
                  <a:buNone/>
                </a:pPr>
                <a:endParaRPr lang="de-DE" dirty="0"/>
              </a:p>
              <a:p>
                <a:pPr marL="36900" indent="0">
                  <a:buNone/>
                </a:pPr>
                <a:r>
                  <a:rPr lang="de-DE" dirty="0"/>
                  <a:t>Und jetzt kommt es: Manchmal ist es sinnvoll, sich auch reelle Integrale als komplexe Integrale vorzustellen. Wenn wir es so basteln können, dass der Integrand als komplexe Funktion gedacht, wegunabhängig integriert werden kann, dann könnte man ein reelles Integral (entlang des roten Pfades) auch durch ein komplexes Wegintegral  z.B. über einen „Halbkreis“ (blaue Kurve) ersetzen.  </a:t>
                </a:r>
              </a:p>
              <a:p>
                <a:pPr marL="36900" indent="0">
                  <a:buNone/>
                </a:pPr>
                <a:endParaRPr lang="de-DE" dirty="0"/>
              </a:p>
              <a:p>
                <a:pPr marL="36900" indent="0">
                  <a:buNone/>
                </a:pPr>
                <a:endParaRPr lang="de-DE" dirty="0"/>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xfrm>
                <a:off x="904464" y="1637893"/>
                <a:ext cx="10353762" cy="3714749"/>
              </a:xfrm>
              <a:blipFill>
                <a:blip r:embed="rId2"/>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71E3B3BA-4196-4B26-83E2-6C814E8F6006}"/>
              </a:ext>
            </a:extLst>
          </p:cNvPr>
          <p:cNvCxnSpPr/>
          <p:nvPr/>
        </p:nvCxnSpPr>
        <p:spPr>
          <a:xfrm flipV="1">
            <a:off x="4282745" y="4562666"/>
            <a:ext cx="0" cy="1763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A059E44-0DD5-43F5-91A2-7438D95AFDCC}"/>
              </a:ext>
            </a:extLst>
          </p:cNvPr>
          <p:cNvCxnSpPr>
            <a:cxnSpLocks/>
          </p:cNvCxnSpPr>
          <p:nvPr/>
        </p:nvCxnSpPr>
        <p:spPr>
          <a:xfrm>
            <a:off x="3153741" y="5551711"/>
            <a:ext cx="24819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AF67750A-C16A-4765-AE43-80450066E82E}"/>
              </a:ext>
            </a:extLst>
          </p:cNvPr>
          <p:cNvSpPr/>
          <p:nvPr/>
        </p:nvSpPr>
        <p:spPr>
          <a:xfrm>
            <a:off x="3592283" y="552465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D20AD264-5DD5-4C11-9EBD-965040ECC9CB}"/>
              </a:ext>
            </a:extLst>
          </p:cNvPr>
          <p:cNvSpPr/>
          <p:nvPr/>
        </p:nvSpPr>
        <p:spPr>
          <a:xfrm>
            <a:off x="4939003" y="552776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701A1DCD-FC06-4F98-BD19-06ABEBA57641}"/>
              </a:ext>
            </a:extLst>
          </p:cNvPr>
          <p:cNvSpPr txBox="1"/>
          <p:nvPr/>
        </p:nvSpPr>
        <p:spPr>
          <a:xfrm>
            <a:off x="3473241" y="5547517"/>
            <a:ext cx="306494" cy="369332"/>
          </a:xfrm>
          <a:prstGeom prst="rect">
            <a:avLst/>
          </a:prstGeom>
          <a:noFill/>
        </p:spPr>
        <p:txBody>
          <a:bodyPr wrap="none" rtlCol="0">
            <a:spAutoFit/>
          </a:bodyPr>
          <a:lstStyle/>
          <a:p>
            <a:r>
              <a:rPr lang="de-DE" dirty="0"/>
              <a:t>a</a:t>
            </a:r>
          </a:p>
        </p:txBody>
      </p:sp>
      <p:sp>
        <p:nvSpPr>
          <p:cNvPr id="22" name="Textfeld 21">
            <a:extLst>
              <a:ext uri="{FF2B5EF4-FFF2-40B4-BE49-F238E27FC236}">
                <a16:creationId xmlns:a16="http://schemas.microsoft.com/office/drawing/2014/main" id="{64A7FF3D-68A4-4720-AACD-3324F77D52FB}"/>
              </a:ext>
            </a:extLst>
          </p:cNvPr>
          <p:cNvSpPr txBox="1"/>
          <p:nvPr/>
        </p:nvSpPr>
        <p:spPr>
          <a:xfrm>
            <a:off x="4819962" y="5541291"/>
            <a:ext cx="308098" cy="369332"/>
          </a:xfrm>
          <a:prstGeom prst="rect">
            <a:avLst/>
          </a:prstGeom>
          <a:noFill/>
        </p:spPr>
        <p:txBody>
          <a:bodyPr wrap="none" rtlCol="0">
            <a:spAutoFit/>
          </a:bodyPr>
          <a:lstStyle/>
          <a:p>
            <a:r>
              <a:rPr lang="de-DE" dirty="0"/>
              <a:t>b</a:t>
            </a:r>
          </a:p>
        </p:txBody>
      </p:sp>
      <p:cxnSp>
        <p:nvCxnSpPr>
          <p:cNvPr id="24" name="Gerader Verbinder 23">
            <a:extLst>
              <a:ext uri="{FF2B5EF4-FFF2-40B4-BE49-F238E27FC236}">
                <a16:creationId xmlns:a16="http://schemas.microsoft.com/office/drawing/2014/main" id="{E14DDD19-166F-4CCA-91C3-CA253159032D}"/>
              </a:ext>
            </a:extLst>
          </p:cNvPr>
          <p:cNvCxnSpPr>
            <a:stCxn id="19" idx="7"/>
            <a:endCxn id="20" idx="1"/>
          </p:cNvCxnSpPr>
          <p:nvPr/>
        </p:nvCxnSpPr>
        <p:spPr>
          <a:xfrm>
            <a:off x="3631307" y="5531353"/>
            <a:ext cx="1314391" cy="3108"/>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25" name="Freihandform: Form 24">
            <a:extLst>
              <a:ext uri="{FF2B5EF4-FFF2-40B4-BE49-F238E27FC236}">
                <a16:creationId xmlns:a16="http://schemas.microsoft.com/office/drawing/2014/main" id="{C86353F3-8FF6-416A-A504-2FFBE5365D30}"/>
              </a:ext>
            </a:extLst>
          </p:cNvPr>
          <p:cNvSpPr/>
          <p:nvPr/>
        </p:nvSpPr>
        <p:spPr>
          <a:xfrm>
            <a:off x="3601610" y="4940483"/>
            <a:ext cx="1371600" cy="611228"/>
          </a:xfrm>
          <a:custGeom>
            <a:avLst/>
            <a:gdLst>
              <a:gd name="connsiteX0" fmla="*/ 0 w 1371600"/>
              <a:gd name="connsiteY0" fmla="*/ 611228 h 611228"/>
              <a:gd name="connsiteX1" fmla="*/ 102637 w 1371600"/>
              <a:gd name="connsiteY1" fmla="*/ 340640 h 611228"/>
              <a:gd name="connsiteX2" fmla="*/ 242596 w 1371600"/>
              <a:gd name="connsiteY2" fmla="*/ 135367 h 611228"/>
              <a:gd name="connsiteX3" fmla="*/ 513184 w 1371600"/>
              <a:gd name="connsiteY3" fmla="*/ 51391 h 611228"/>
              <a:gd name="connsiteX4" fmla="*/ 1007706 w 1371600"/>
              <a:gd name="connsiteY4" fmla="*/ 14069 h 611228"/>
              <a:gd name="connsiteX5" fmla="*/ 1268963 w 1371600"/>
              <a:gd name="connsiteY5" fmla="*/ 293987 h 611228"/>
              <a:gd name="connsiteX6" fmla="*/ 1371600 w 1371600"/>
              <a:gd name="connsiteY6" fmla="*/ 601897 h 61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611228">
                <a:moveTo>
                  <a:pt x="0" y="611228"/>
                </a:moveTo>
                <a:cubicBezTo>
                  <a:pt x="31102" y="515589"/>
                  <a:pt x="62204" y="419950"/>
                  <a:pt x="102637" y="340640"/>
                </a:cubicBezTo>
                <a:cubicBezTo>
                  <a:pt x="143070" y="261330"/>
                  <a:pt x="174171" y="183575"/>
                  <a:pt x="242596" y="135367"/>
                </a:cubicBezTo>
                <a:cubicBezTo>
                  <a:pt x="311021" y="87159"/>
                  <a:pt x="385666" y="71607"/>
                  <a:pt x="513184" y="51391"/>
                </a:cubicBezTo>
                <a:cubicBezTo>
                  <a:pt x="640702" y="31175"/>
                  <a:pt x="881743" y="-26364"/>
                  <a:pt x="1007706" y="14069"/>
                </a:cubicBezTo>
                <a:cubicBezTo>
                  <a:pt x="1133669" y="54502"/>
                  <a:pt x="1208314" y="196016"/>
                  <a:pt x="1268963" y="293987"/>
                </a:cubicBezTo>
                <a:cubicBezTo>
                  <a:pt x="1329612" y="391958"/>
                  <a:pt x="1350606" y="496927"/>
                  <a:pt x="1371600" y="601897"/>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E2757318-D0DE-4D49-8A61-105F3CD56A32}"/>
              </a:ext>
            </a:extLst>
          </p:cNvPr>
          <p:cNvSpPr txBox="1"/>
          <p:nvPr/>
        </p:nvSpPr>
        <p:spPr>
          <a:xfrm>
            <a:off x="5903594" y="4494074"/>
            <a:ext cx="4003909" cy="1754326"/>
          </a:xfrm>
          <a:prstGeom prst="rect">
            <a:avLst/>
          </a:prstGeom>
          <a:noFill/>
        </p:spPr>
        <p:txBody>
          <a:bodyPr wrap="square" rtlCol="0">
            <a:spAutoFit/>
          </a:bodyPr>
          <a:lstStyle/>
          <a:p>
            <a:r>
              <a:rPr lang="de-DE" dirty="0"/>
              <a:t>Anstatt zur Berechnung des Integrals den Weg über die reelle Achse von a nach b zu gehen, könnte man auch einen Weg durch die komplexe Zahlenebene nehmen. (Auf den Wegen darf es keine Polstellen geben!)</a:t>
            </a:r>
          </a:p>
        </p:txBody>
      </p:sp>
    </p:spTree>
    <p:extLst>
      <p:ext uri="{BB962C8B-B14F-4D97-AF65-F5344CB8AC3E}">
        <p14:creationId xmlns:p14="http://schemas.microsoft.com/office/powerpoint/2010/main" val="1157774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Idee: Polstellen „umschiffen“</a:t>
            </a:r>
          </a:p>
        </p:txBody>
      </p:sp>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04464" y="1637893"/>
            <a:ext cx="10353762" cy="3714749"/>
          </a:xfrm>
        </p:spPr>
        <p:txBody>
          <a:bodyPr>
            <a:normAutofit/>
          </a:bodyPr>
          <a:lstStyle/>
          <a:p>
            <a:pPr marL="36900" indent="0">
              <a:buNone/>
            </a:pPr>
            <a:r>
              <a:rPr lang="de-DE" dirty="0"/>
              <a:t>Um die Wegunabhängigkeit des komplexen Integrals zu garantieren, müssen die Polstellen der Funktion eigentlich außerhalb von dem Halbkreis liegen.  Befinden sich in der oberen komplexen Zahlenebene allerdings Polstellen der zu integrierenden Funktion (hier durch grüne Punkte dargestellt), dann „umschifft“ man diese bei der Integration auf folgende Weise:</a:t>
            </a:r>
          </a:p>
          <a:p>
            <a:pPr marL="36900" indent="0">
              <a:buNone/>
            </a:pPr>
            <a:endParaRPr lang="de-DE" dirty="0"/>
          </a:p>
        </p:txBody>
      </p:sp>
      <p:cxnSp>
        <p:nvCxnSpPr>
          <p:cNvPr id="15" name="Gerade Verbindung mit Pfeil 14">
            <a:extLst>
              <a:ext uri="{FF2B5EF4-FFF2-40B4-BE49-F238E27FC236}">
                <a16:creationId xmlns:a16="http://schemas.microsoft.com/office/drawing/2014/main" id="{71E3B3BA-4196-4B26-83E2-6C814E8F6006}"/>
              </a:ext>
            </a:extLst>
          </p:cNvPr>
          <p:cNvCxnSpPr/>
          <p:nvPr/>
        </p:nvCxnSpPr>
        <p:spPr>
          <a:xfrm flipV="1">
            <a:off x="6000145" y="3172408"/>
            <a:ext cx="0" cy="3564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A059E44-0DD5-43F5-91A2-7438D95AFDCC}"/>
              </a:ext>
            </a:extLst>
          </p:cNvPr>
          <p:cNvCxnSpPr>
            <a:cxnSpLocks/>
          </p:cNvCxnSpPr>
          <p:nvPr/>
        </p:nvCxnSpPr>
        <p:spPr>
          <a:xfrm>
            <a:off x="2995127" y="5171430"/>
            <a:ext cx="6606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AF67750A-C16A-4765-AE43-80450066E82E}"/>
              </a:ext>
            </a:extLst>
          </p:cNvPr>
          <p:cNvSpPr/>
          <p:nvPr/>
        </p:nvSpPr>
        <p:spPr>
          <a:xfrm>
            <a:off x="4162374" y="5116751"/>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D20AD264-5DD5-4C11-9EBD-965040ECC9CB}"/>
              </a:ext>
            </a:extLst>
          </p:cNvPr>
          <p:cNvSpPr/>
          <p:nvPr/>
        </p:nvSpPr>
        <p:spPr>
          <a:xfrm>
            <a:off x="7746876" y="5123033"/>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701A1DCD-FC06-4F98-BD19-06ABEBA57641}"/>
              </a:ext>
            </a:extLst>
          </p:cNvPr>
          <p:cNvSpPr txBox="1"/>
          <p:nvPr/>
        </p:nvSpPr>
        <p:spPr>
          <a:xfrm>
            <a:off x="4069472" y="5162953"/>
            <a:ext cx="815781" cy="746480"/>
          </a:xfrm>
          <a:prstGeom prst="rect">
            <a:avLst/>
          </a:prstGeom>
          <a:noFill/>
        </p:spPr>
        <p:txBody>
          <a:bodyPr wrap="none" rtlCol="0">
            <a:spAutoFit/>
          </a:bodyPr>
          <a:lstStyle/>
          <a:p>
            <a:r>
              <a:rPr lang="de-DE" dirty="0"/>
              <a:t>a</a:t>
            </a:r>
          </a:p>
        </p:txBody>
      </p:sp>
      <p:sp>
        <p:nvSpPr>
          <p:cNvPr id="22" name="Textfeld 21">
            <a:extLst>
              <a:ext uri="{FF2B5EF4-FFF2-40B4-BE49-F238E27FC236}">
                <a16:creationId xmlns:a16="http://schemas.microsoft.com/office/drawing/2014/main" id="{64A7FF3D-68A4-4720-AACD-3324F77D52FB}"/>
              </a:ext>
            </a:extLst>
          </p:cNvPr>
          <p:cNvSpPr txBox="1"/>
          <p:nvPr/>
        </p:nvSpPr>
        <p:spPr>
          <a:xfrm>
            <a:off x="7653971" y="5150369"/>
            <a:ext cx="820050" cy="746480"/>
          </a:xfrm>
          <a:prstGeom prst="rect">
            <a:avLst/>
          </a:prstGeom>
          <a:noFill/>
        </p:spPr>
        <p:txBody>
          <a:bodyPr wrap="none" rtlCol="0">
            <a:spAutoFit/>
          </a:bodyPr>
          <a:lstStyle/>
          <a:p>
            <a:r>
              <a:rPr lang="de-DE" dirty="0"/>
              <a:t>b</a:t>
            </a:r>
          </a:p>
        </p:txBody>
      </p:sp>
      <p:sp>
        <p:nvSpPr>
          <p:cNvPr id="30" name="Freihandform: Form 29">
            <a:extLst>
              <a:ext uri="{FF2B5EF4-FFF2-40B4-BE49-F238E27FC236}">
                <a16:creationId xmlns:a16="http://schemas.microsoft.com/office/drawing/2014/main" id="{88628FE6-16E9-4852-85BD-8195CD54CF20}"/>
              </a:ext>
            </a:extLst>
          </p:cNvPr>
          <p:cNvSpPr/>
          <p:nvPr/>
        </p:nvSpPr>
        <p:spPr>
          <a:xfrm>
            <a:off x="4225301" y="3419112"/>
            <a:ext cx="3561613" cy="1750047"/>
          </a:xfrm>
          <a:custGeom>
            <a:avLst/>
            <a:gdLst>
              <a:gd name="connsiteX0" fmla="*/ 1466 w 3561613"/>
              <a:gd name="connsiteY0" fmla="*/ 1740717 h 1750047"/>
              <a:gd name="connsiteX1" fmla="*/ 48119 w 3561613"/>
              <a:gd name="connsiteY1" fmla="*/ 1358161 h 1750047"/>
              <a:gd name="connsiteX2" fmla="*/ 318707 w 3561613"/>
              <a:gd name="connsiteY2" fmla="*/ 761002 h 1750047"/>
              <a:gd name="connsiteX3" fmla="*/ 738585 w 3561613"/>
              <a:gd name="connsiteY3" fmla="*/ 359786 h 1750047"/>
              <a:gd name="connsiteX4" fmla="*/ 1326413 w 3561613"/>
              <a:gd name="connsiteY4" fmla="*/ 61206 h 1750047"/>
              <a:gd name="connsiteX5" fmla="*/ 1923572 w 3561613"/>
              <a:gd name="connsiteY5" fmla="*/ 14553 h 1750047"/>
              <a:gd name="connsiteX6" fmla="*/ 2698013 w 3561613"/>
              <a:gd name="connsiteY6" fmla="*/ 247819 h 1750047"/>
              <a:gd name="connsiteX7" fmla="*/ 3183205 w 3561613"/>
              <a:gd name="connsiteY7" fmla="*/ 705019 h 1750047"/>
              <a:gd name="connsiteX8" fmla="*/ 3509777 w 3561613"/>
              <a:gd name="connsiteY8" fmla="*/ 1414145 h 1750047"/>
              <a:gd name="connsiteX9" fmla="*/ 3556430 w 3561613"/>
              <a:gd name="connsiteY9" fmla="*/ 1750047 h 175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1613" h="1750047">
                <a:moveTo>
                  <a:pt x="1466" y="1740717"/>
                </a:moveTo>
                <a:cubicBezTo>
                  <a:pt x="-1645" y="1631082"/>
                  <a:pt x="-4755" y="1521447"/>
                  <a:pt x="48119" y="1358161"/>
                </a:cubicBezTo>
                <a:cubicBezTo>
                  <a:pt x="100993" y="1194875"/>
                  <a:pt x="203629" y="927398"/>
                  <a:pt x="318707" y="761002"/>
                </a:cubicBezTo>
                <a:cubicBezTo>
                  <a:pt x="433785" y="594606"/>
                  <a:pt x="570634" y="476419"/>
                  <a:pt x="738585" y="359786"/>
                </a:cubicBezTo>
                <a:cubicBezTo>
                  <a:pt x="906536" y="243153"/>
                  <a:pt x="1128915" y="118745"/>
                  <a:pt x="1326413" y="61206"/>
                </a:cubicBezTo>
                <a:cubicBezTo>
                  <a:pt x="1523911" y="3667"/>
                  <a:pt x="1694972" y="-16549"/>
                  <a:pt x="1923572" y="14553"/>
                </a:cubicBezTo>
                <a:cubicBezTo>
                  <a:pt x="2152172" y="45655"/>
                  <a:pt x="2488074" y="132741"/>
                  <a:pt x="2698013" y="247819"/>
                </a:cubicBezTo>
                <a:cubicBezTo>
                  <a:pt x="2907952" y="362897"/>
                  <a:pt x="3047911" y="510631"/>
                  <a:pt x="3183205" y="705019"/>
                </a:cubicBezTo>
                <a:cubicBezTo>
                  <a:pt x="3318499" y="899407"/>
                  <a:pt x="3447573" y="1239974"/>
                  <a:pt x="3509777" y="1414145"/>
                </a:cubicBezTo>
                <a:cubicBezTo>
                  <a:pt x="3571981" y="1588316"/>
                  <a:pt x="3564205" y="1669181"/>
                  <a:pt x="3556430" y="1750047"/>
                </a:cubicBezTo>
              </a:path>
            </a:pathLst>
          </a:cu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de-DE"/>
          </a:p>
        </p:txBody>
      </p:sp>
      <p:sp>
        <p:nvSpPr>
          <p:cNvPr id="32" name="Ellipse 31">
            <a:extLst>
              <a:ext uri="{FF2B5EF4-FFF2-40B4-BE49-F238E27FC236}">
                <a16:creationId xmlns:a16="http://schemas.microsoft.com/office/drawing/2014/main" id="{83DB6781-C710-4924-ADFD-656C6CCC6AD0}"/>
              </a:ext>
            </a:extLst>
          </p:cNvPr>
          <p:cNvSpPr/>
          <p:nvPr/>
        </p:nvSpPr>
        <p:spPr>
          <a:xfrm>
            <a:off x="5107876" y="4476049"/>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F08C332C-9D72-4E2E-AA05-BBB2FBEF03C9}"/>
              </a:ext>
            </a:extLst>
          </p:cNvPr>
          <p:cNvSpPr/>
          <p:nvPr/>
        </p:nvSpPr>
        <p:spPr>
          <a:xfrm>
            <a:off x="6911799" y="4563132"/>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58897B0B-9B70-4222-B333-30D504ECC058}"/>
              </a:ext>
            </a:extLst>
          </p:cNvPr>
          <p:cNvSpPr txBox="1"/>
          <p:nvPr/>
        </p:nvSpPr>
        <p:spPr>
          <a:xfrm>
            <a:off x="7892163" y="3284223"/>
            <a:ext cx="3561613" cy="1754326"/>
          </a:xfrm>
          <a:prstGeom prst="rect">
            <a:avLst/>
          </a:prstGeom>
          <a:noFill/>
        </p:spPr>
        <p:txBody>
          <a:bodyPr wrap="square" rtlCol="0">
            <a:spAutoFit/>
          </a:bodyPr>
          <a:lstStyle/>
          <a:p>
            <a:pPr marL="342900" indent="-342900">
              <a:buAutoNum type="arabicPeriod"/>
            </a:pPr>
            <a:r>
              <a:rPr lang="de-DE" dirty="0"/>
              <a:t>Das Integral entlang des pinken Pfades entspricht nicht dem reellen Integral von a bis b. Denn es befinden sich Polstellen innerhalb des Halbkreises.</a:t>
            </a:r>
          </a:p>
        </p:txBody>
      </p:sp>
    </p:spTree>
    <p:extLst>
      <p:ext uri="{BB962C8B-B14F-4D97-AF65-F5344CB8AC3E}">
        <p14:creationId xmlns:p14="http://schemas.microsoft.com/office/powerpoint/2010/main" val="189721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lstStyle/>
          <a:p>
            <a:r>
              <a:rPr lang="de-DE" dirty="0"/>
              <a:t>Motivation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fontScale="92500" lnSpcReduction="10000"/>
              </a:bodyPr>
              <a:lstStyle/>
              <a:p>
                <a:pPr marL="36900" indent="0">
                  <a:buNone/>
                </a:pPr>
                <a:r>
                  <a:rPr lang="de-DE" dirty="0"/>
                  <a:t>Versuchen Sie folgende unbestimmte Integrale auszurechnen (Stammfunktionen finden):</a:t>
                </a:r>
              </a:p>
              <a:p>
                <a:pPr marL="36900" indent="0">
                  <a:buNone/>
                </a:pPr>
                <a:endParaRPr lang="de-DE" dirty="0"/>
              </a:p>
              <a:p>
                <a:pPr marL="36900" indent="0">
                  <a:buNone/>
                </a:pPr>
                <a14:m>
                  <m:oMathPara xmlns:m="http://schemas.openxmlformats.org/officeDocument/2006/math">
                    <m:oMathParaPr>
                      <m:jc m:val="centerGroup"/>
                    </m:oMathParaPr>
                    <m:oMath xmlns:m="http://schemas.openxmlformats.org/officeDocument/2006/math">
                      <m:nary>
                        <m:naryPr>
                          <m:limLoc m:val="undOvr"/>
                          <m:subHide m:val="on"/>
                          <m:supHide m:val="on"/>
                          <m:ctrlPr>
                            <a:rPr lang="de-DE" i="1" smtClean="0">
                              <a:latin typeface="Cambria Math" panose="02040503050406030204" pitchFamily="18" charset="0"/>
                            </a:rPr>
                          </m:ctrlPr>
                        </m:naryPr>
                        <m:sub/>
                        <m:sup/>
                        <m:e>
                          <m:f>
                            <m:fPr>
                              <m:ctrlPr>
                                <a:rPr lang="de-DE" i="1" smtClean="0">
                                  <a:latin typeface="Cambria Math" panose="02040503050406030204" pitchFamily="18" charset="0"/>
                                </a:rPr>
                              </m:ctrlPr>
                            </m:fPr>
                            <m:num>
                              <m:r>
                                <m:rPr>
                                  <m:sty m:val="p"/>
                                </m:rPr>
                                <a:rPr lang="de-DE" b="0" i="0" smtClean="0">
                                  <a:latin typeface="Cambria Math" panose="02040503050406030204" pitchFamily="18" charset="0"/>
                                </a:rPr>
                                <m:t>cos</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num>
                            <m:den>
                              <m:r>
                                <a:rPr lang="de-DE" b="0" i="1" smtClean="0">
                                  <a:latin typeface="Cambria Math" panose="02040503050406030204" pitchFamily="18" charset="0"/>
                                </a:rPr>
                                <m:t>𝑥</m:t>
                              </m:r>
                            </m:den>
                          </m:f>
                          <m:r>
                            <a:rPr lang="de-DE" b="0" i="1" smtClean="0">
                              <a:latin typeface="Cambria Math" panose="02040503050406030204" pitchFamily="18" charset="0"/>
                            </a:rPr>
                            <m:t> </m:t>
                          </m:r>
                          <m:r>
                            <a:rPr lang="de-DE" b="0" i="1" smtClean="0">
                              <a:latin typeface="Cambria Math" panose="02040503050406030204" pitchFamily="18" charset="0"/>
                            </a:rPr>
                            <m:t>𝑑𝑥</m:t>
                          </m:r>
                        </m:e>
                      </m:nary>
                      <m:r>
                        <a:rPr lang="de-DE" b="0" i="1" smtClean="0">
                          <a:latin typeface="Cambria Math" panose="02040503050406030204" pitchFamily="18" charset="0"/>
                        </a:rPr>
                        <m:t>             </m:t>
                      </m:r>
                      <m:nary>
                        <m:naryPr>
                          <m:limLoc m:val="undOvr"/>
                          <m:subHide m:val="on"/>
                          <m:supHide m:val="on"/>
                          <m:ctrlPr>
                            <a:rPr lang="de-DE" i="1">
                              <a:latin typeface="Cambria Math" panose="02040503050406030204" pitchFamily="18" charset="0"/>
                            </a:rPr>
                          </m:ctrlPr>
                        </m:naryPr>
                        <m:sub/>
                        <m:sup/>
                        <m:e>
                          <m:f>
                            <m:fPr>
                              <m:ctrlPr>
                                <a:rPr lang="de-DE" i="1">
                                  <a:latin typeface="Cambria Math" panose="02040503050406030204" pitchFamily="18" charset="0"/>
                                </a:rPr>
                              </m:ctrlPr>
                            </m:fPr>
                            <m:num>
                              <m:r>
                                <m:rPr>
                                  <m:sty m:val="p"/>
                                </m:rPr>
                                <a:rPr lang="de-DE" b="0" i="0" smtClean="0">
                                  <a:latin typeface="Cambria Math" panose="02040503050406030204" pitchFamily="18" charset="0"/>
                                </a:rPr>
                                <m:t>sin</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𝑥</m:t>
                              </m:r>
                            </m:den>
                          </m:f>
                          <m:r>
                            <a:rPr lang="de-DE" i="1">
                              <a:latin typeface="Cambria Math" panose="02040503050406030204" pitchFamily="18" charset="0"/>
                            </a:rPr>
                            <m:t> </m:t>
                          </m:r>
                          <m:r>
                            <a:rPr lang="de-DE" i="1">
                              <a:latin typeface="Cambria Math" panose="02040503050406030204" pitchFamily="18" charset="0"/>
                            </a:rPr>
                            <m:t>𝑑𝑥</m:t>
                          </m:r>
                        </m:e>
                      </m:nary>
                    </m:oMath>
                  </m:oMathPara>
                </a14:m>
                <a:endParaRPr lang="de-DE" dirty="0"/>
              </a:p>
              <a:p>
                <a:pPr marL="36900" indent="0">
                  <a:buNone/>
                </a:pPr>
                <a:endParaRPr lang="de-DE" dirty="0"/>
              </a:p>
              <a:p>
                <a:pPr marL="36900" indent="0">
                  <a:buNone/>
                </a:pPr>
                <a:r>
                  <a:rPr lang="de-DE" dirty="0"/>
                  <a:t>Versuchen Sie den Wert des folgenden uneigentlichen Integrals zu berechnen:</a:t>
                </a:r>
              </a:p>
              <a:p>
                <a:pPr marL="36900" indent="0">
                  <a:buNone/>
                </a:pPr>
                <a:endParaRPr lang="de-DE" dirty="0"/>
              </a:p>
              <a:p>
                <a:pPr marL="36900" indent="0">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                                             </m:t>
                      </m:r>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sub>
                        <m:sup>
                          <m:r>
                            <a:rPr lang="de-DE" i="1" smtClean="0">
                              <a:latin typeface="Cambria Math" panose="02040503050406030204" pitchFamily="18" charset="0"/>
                              <a:ea typeface="Cambria Math" panose="02040503050406030204" pitchFamily="18" charset="0"/>
                            </a:rPr>
                            <m:t>∞</m:t>
                          </m:r>
                        </m:sup>
                        <m:e>
                          <m:f>
                            <m:fPr>
                              <m:ctrlPr>
                                <a:rPr lang="de-DE" i="1" smtClean="0">
                                  <a:latin typeface="Cambria Math" panose="02040503050406030204" pitchFamily="18" charset="0"/>
                                </a:rPr>
                              </m:ctrlPr>
                            </m:fPr>
                            <m:num>
                              <m:sSup>
                                <m:sSupPr>
                                  <m:ctrlPr>
                                    <a:rPr lang="de-DE" b="0" i="1" smtClean="0">
                                      <a:latin typeface="Cambria Math" panose="02040503050406030204" pitchFamily="18" charset="0"/>
                                    </a:rPr>
                                  </m:ctrlPr>
                                </m:sSupPr>
                                <m:e>
                                  <m:r>
                                    <m:rPr>
                                      <m:sty m:val="p"/>
                                    </m:rPr>
                                    <a:rPr lang="de-DE" b="0" i="0" smtClean="0">
                                      <a:latin typeface="Cambria Math" panose="02040503050406030204" pitchFamily="18" charset="0"/>
                                    </a:rPr>
                                    <m:t>x</m:t>
                                  </m:r>
                                </m:e>
                                <m:sup>
                                  <m:r>
                                    <a:rPr lang="de-DE" b="0" i="1" smtClean="0">
                                      <a:latin typeface="Cambria Math" panose="02040503050406030204" pitchFamily="18" charset="0"/>
                                    </a:rPr>
                                    <m:t>2</m:t>
                                  </m:r>
                                </m:sup>
                              </m:sSup>
                              <m:r>
                                <a:rPr lang="de-DE" b="0" i="1" smtClean="0">
                                  <a:latin typeface="Cambria Math" panose="02040503050406030204" pitchFamily="18" charset="0"/>
                                </a:rPr>
                                <m:t>+2</m:t>
                              </m:r>
                            </m:num>
                            <m:den>
                              <m:sSup>
                                <m:sSupPr>
                                  <m:ctrlPr>
                                    <a:rPr lang="de-DE"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4</m:t>
                                  </m:r>
                                </m:sup>
                              </m:sSup>
                              <m:r>
                                <a:rPr lang="de-DE" b="0" i="1" smtClean="0">
                                  <a:latin typeface="Cambria Math" panose="02040503050406030204" pitchFamily="18" charset="0"/>
                                </a:rPr>
                                <m:t>+2</m:t>
                              </m:r>
                              <m:r>
                                <a:rPr lang="de-DE" b="0" i="1" smtClean="0">
                                  <a:latin typeface="Cambria Math" panose="02040503050406030204" pitchFamily="18" charset="0"/>
                                </a:rPr>
                                <m:t>𝑥</m:t>
                              </m:r>
                              <m:r>
                                <a:rPr lang="de-DE" b="0" i="1" smtClean="0">
                                  <a:latin typeface="Cambria Math" panose="02040503050406030204" pitchFamily="18" charset="0"/>
                                </a:rPr>
                                <m:t>²+1</m:t>
                              </m:r>
                            </m:den>
                          </m:f>
                        </m:e>
                      </m:nary>
                      <m:r>
                        <a:rPr lang="de-DE" b="0" i="1" smtClean="0">
                          <a:latin typeface="Cambria Math" panose="02040503050406030204" pitchFamily="18" charset="0"/>
                        </a:rPr>
                        <m:t> </m:t>
                      </m:r>
                      <m:r>
                        <a:rPr lang="de-DE" b="0" i="1" smtClean="0">
                          <a:latin typeface="Cambria Math" panose="02040503050406030204" pitchFamily="18" charset="0"/>
                        </a:rPr>
                        <m:t>𝑑𝑥</m:t>
                      </m:r>
                    </m:oMath>
                  </m:oMathPara>
                </a14:m>
                <a:endParaRPr lang="de-DE" dirty="0"/>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6E4B5CFF-2276-41D3-938A-8D899AE24273}"/>
              </a:ext>
            </a:extLst>
          </p:cNvPr>
          <p:cNvSpPr txBox="1"/>
          <p:nvPr/>
        </p:nvSpPr>
        <p:spPr>
          <a:xfrm>
            <a:off x="8714792" y="2622327"/>
            <a:ext cx="2692340" cy="646331"/>
          </a:xfrm>
          <a:prstGeom prst="rect">
            <a:avLst/>
          </a:prstGeom>
          <a:noFill/>
        </p:spPr>
        <p:txBody>
          <a:bodyPr wrap="none" rtlCol="0">
            <a:spAutoFit/>
          </a:bodyPr>
          <a:lstStyle/>
          <a:p>
            <a:r>
              <a:rPr lang="de-DE" dirty="0">
                <a:ln w="0"/>
                <a:solidFill>
                  <a:schemeClr val="accent1"/>
                </a:solidFill>
                <a:effectLst>
                  <a:outerShdw blurRad="38100" dist="25400" dir="5400000" algn="ctr" rotWithShape="0">
                    <a:srgbClr val="6E747A">
                      <a:alpha val="43000"/>
                    </a:srgbClr>
                  </a:outerShdw>
                </a:effectLst>
              </a:rPr>
              <a:t>Die für die </a:t>
            </a:r>
            <a:r>
              <a:rPr lang="de-DE" dirty="0">
                <a:ln w="0"/>
                <a:solidFill>
                  <a:schemeClr val="accent1"/>
                </a:solidFill>
                <a:effectLst>
                  <a:outerShdw blurRad="38100" dist="25400" dir="5400000" algn="ctr" rotWithShape="0">
                    <a:srgbClr val="6E747A">
                      <a:alpha val="43000"/>
                    </a:srgbClr>
                  </a:outerShdw>
                </a:effectLst>
                <a:hlinkClick r:id="rId3"/>
              </a:rPr>
              <a:t>Spektroskopie</a:t>
            </a:r>
            <a:r>
              <a:rPr lang="de-DE" dirty="0">
                <a:ln w="0"/>
                <a:solidFill>
                  <a:schemeClr val="accent1"/>
                </a:solidFill>
                <a:effectLst>
                  <a:outerShdw blurRad="38100" dist="25400" dir="5400000" algn="ctr" rotWithShape="0">
                    <a:srgbClr val="6E747A">
                      <a:alpha val="43000"/>
                    </a:srgbClr>
                  </a:outerShdw>
                </a:effectLst>
              </a:rPr>
              <a:t> </a:t>
            </a:r>
          </a:p>
          <a:p>
            <a:r>
              <a:rPr lang="de-DE" dirty="0">
                <a:ln w="0"/>
                <a:solidFill>
                  <a:schemeClr val="accent1"/>
                </a:solidFill>
                <a:effectLst>
                  <a:outerShdw blurRad="38100" dist="25400" dir="5400000" algn="ctr" rotWithShape="0">
                    <a:srgbClr val="6E747A">
                      <a:alpha val="43000"/>
                    </a:srgbClr>
                  </a:outerShdw>
                </a:effectLst>
              </a:rPr>
              <a:t>wichtige </a:t>
            </a:r>
            <a:r>
              <a:rPr lang="de-DE" dirty="0" err="1">
                <a:ln w="0"/>
                <a:solidFill>
                  <a:schemeClr val="accent1"/>
                </a:solidFill>
                <a:effectLst>
                  <a:outerShdw blurRad="38100" dist="25400" dir="5400000" algn="ctr" rotWithShape="0">
                    <a:srgbClr val="6E747A">
                      <a:alpha val="43000"/>
                    </a:srgbClr>
                  </a:outerShdw>
                </a:effectLst>
              </a:rPr>
              <a:t>sinc</a:t>
            </a:r>
            <a:r>
              <a:rPr lang="de-DE" dirty="0">
                <a:ln w="0"/>
                <a:solidFill>
                  <a:schemeClr val="accent1"/>
                </a:solidFill>
                <a:effectLst>
                  <a:outerShdw blurRad="38100" dist="25400" dir="5400000" algn="ctr" rotWithShape="0">
                    <a:srgbClr val="6E747A">
                      <a:alpha val="43000"/>
                    </a:srgbClr>
                  </a:outerShdw>
                </a:effectLst>
              </a:rPr>
              <a:t>-Funktion</a:t>
            </a:r>
          </a:p>
        </p:txBody>
      </p:sp>
      <p:cxnSp>
        <p:nvCxnSpPr>
          <p:cNvPr id="6" name="Gerade Verbindung mit Pfeil 5">
            <a:extLst>
              <a:ext uri="{FF2B5EF4-FFF2-40B4-BE49-F238E27FC236}">
                <a16:creationId xmlns:a16="http://schemas.microsoft.com/office/drawing/2014/main" id="{8B241B25-4147-41B2-879C-69689DD879F0}"/>
              </a:ext>
            </a:extLst>
          </p:cNvPr>
          <p:cNvCxnSpPr>
            <a:cxnSpLocks/>
          </p:cNvCxnSpPr>
          <p:nvPr/>
        </p:nvCxnSpPr>
        <p:spPr>
          <a:xfrm flipH="1">
            <a:off x="7287208" y="2813772"/>
            <a:ext cx="1427584" cy="263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385DC0FF-C732-4DED-8347-93C14AB396E1}"/>
              </a:ext>
            </a:extLst>
          </p:cNvPr>
          <p:cNvPicPr>
            <a:picLocks noChangeAspect="1"/>
          </p:cNvPicPr>
          <p:nvPr/>
        </p:nvPicPr>
        <p:blipFill>
          <a:blip r:embed="rId4">
            <a:extLst>
              <a:ext uri="{BEBA8EAE-BF5A-486C-A8C5-ECC9F3942E4B}">
                <a14:imgProps xmlns:a14="http://schemas.microsoft.com/office/drawing/2010/main">
                  <a14:imgLayer r:embed="rId5">
                    <a14:imgEffect>
                      <a14:artisticPaintStrokes/>
                    </a14:imgEffect>
                  </a14:imgLayer>
                </a14:imgProps>
              </a:ext>
            </a:extLst>
          </a:blip>
          <a:stretch>
            <a:fillRect/>
          </a:stretch>
        </p:blipFill>
        <p:spPr>
          <a:xfrm>
            <a:off x="6096000" y="4562669"/>
            <a:ext cx="2918715" cy="2160442"/>
          </a:xfrm>
          <a:prstGeom prst="rect">
            <a:avLst/>
          </a:prstGeom>
        </p:spPr>
      </p:pic>
    </p:spTree>
    <p:extLst>
      <p:ext uri="{BB962C8B-B14F-4D97-AF65-F5344CB8AC3E}">
        <p14:creationId xmlns:p14="http://schemas.microsoft.com/office/powerpoint/2010/main" val="2591907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Idee: Polstellen „umschiffen“</a:t>
            </a:r>
          </a:p>
        </p:txBody>
      </p:sp>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04464" y="1637893"/>
            <a:ext cx="10353762" cy="3714749"/>
          </a:xfrm>
        </p:spPr>
        <p:txBody>
          <a:bodyPr>
            <a:normAutofit/>
          </a:bodyPr>
          <a:lstStyle/>
          <a:p>
            <a:pPr marL="36900" indent="0">
              <a:buNone/>
            </a:pPr>
            <a:r>
              <a:rPr lang="de-DE" dirty="0"/>
              <a:t>Um die Wegunabhängigkeit des komplexen Integrals zu garantieren, müssen die Polstellen der Funktion eigentlich außerhalb von dem Halbkreis liegen.  Befinden sich in der oberen komplexen Zahlenebene allerdings Polstellen der zu integrierenden Funktion (hier durch grüne Punkte dargestellt), dann „umschifft“ man diese bei der Integration auf folgende Weise:</a:t>
            </a:r>
          </a:p>
          <a:p>
            <a:pPr marL="36900" indent="0">
              <a:buNone/>
            </a:pPr>
            <a:endParaRPr lang="de-DE" dirty="0"/>
          </a:p>
        </p:txBody>
      </p:sp>
      <p:cxnSp>
        <p:nvCxnSpPr>
          <p:cNvPr id="15" name="Gerade Verbindung mit Pfeil 14">
            <a:extLst>
              <a:ext uri="{FF2B5EF4-FFF2-40B4-BE49-F238E27FC236}">
                <a16:creationId xmlns:a16="http://schemas.microsoft.com/office/drawing/2014/main" id="{71E3B3BA-4196-4B26-83E2-6C814E8F6006}"/>
              </a:ext>
            </a:extLst>
          </p:cNvPr>
          <p:cNvCxnSpPr/>
          <p:nvPr/>
        </p:nvCxnSpPr>
        <p:spPr>
          <a:xfrm flipV="1">
            <a:off x="6000145" y="3172408"/>
            <a:ext cx="0" cy="3564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A059E44-0DD5-43F5-91A2-7438D95AFDCC}"/>
              </a:ext>
            </a:extLst>
          </p:cNvPr>
          <p:cNvCxnSpPr>
            <a:cxnSpLocks/>
          </p:cNvCxnSpPr>
          <p:nvPr/>
        </p:nvCxnSpPr>
        <p:spPr>
          <a:xfrm>
            <a:off x="2995127" y="5171430"/>
            <a:ext cx="6606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AF67750A-C16A-4765-AE43-80450066E82E}"/>
              </a:ext>
            </a:extLst>
          </p:cNvPr>
          <p:cNvSpPr/>
          <p:nvPr/>
        </p:nvSpPr>
        <p:spPr>
          <a:xfrm>
            <a:off x="4162374" y="5116751"/>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D20AD264-5DD5-4C11-9EBD-965040ECC9CB}"/>
              </a:ext>
            </a:extLst>
          </p:cNvPr>
          <p:cNvSpPr/>
          <p:nvPr/>
        </p:nvSpPr>
        <p:spPr>
          <a:xfrm>
            <a:off x="7746876" y="5123033"/>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701A1DCD-FC06-4F98-BD19-06ABEBA57641}"/>
              </a:ext>
            </a:extLst>
          </p:cNvPr>
          <p:cNvSpPr txBox="1"/>
          <p:nvPr/>
        </p:nvSpPr>
        <p:spPr>
          <a:xfrm>
            <a:off x="4069472" y="5162953"/>
            <a:ext cx="815781" cy="746480"/>
          </a:xfrm>
          <a:prstGeom prst="rect">
            <a:avLst/>
          </a:prstGeom>
          <a:noFill/>
        </p:spPr>
        <p:txBody>
          <a:bodyPr wrap="none" rtlCol="0">
            <a:spAutoFit/>
          </a:bodyPr>
          <a:lstStyle/>
          <a:p>
            <a:r>
              <a:rPr lang="de-DE" dirty="0"/>
              <a:t>a</a:t>
            </a:r>
          </a:p>
        </p:txBody>
      </p:sp>
      <p:sp>
        <p:nvSpPr>
          <p:cNvPr id="22" name="Textfeld 21">
            <a:extLst>
              <a:ext uri="{FF2B5EF4-FFF2-40B4-BE49-F238E27FC236}">
                <a16:creationId xmlns:a16="http://schemas.microsoft.com/office/drawing/2014/main" id="{64A7FF3D-68A4-4720-AACD-3324F77D52FB}"/>
              </a:ext>
            </a:extLst>
          </p:cNvPr>
          <p:cNvSpPr txBox="1"/>
          <p:nvPr/>
        </p:nvSpPr>
        <p:spPr>
          <a:xfrm>
            <a:off x="7653971" y="5150369"/>
            <a:ext cx="820050" cy="746480"/>
          </a:xfrm>
          <a:prstGeom prst="rect">
            <a:avLst/>
          </a:prstGeom>
          <a:noFill/>
        </p:spPr>
        <p:txBody>
          <a:bodyPr wrap="none" rtlCol="0">
            <a:spAutoFit/>
          </a:bodyPr>
          <a:lstStyle/>
          <a:p>
            <a:r>
              <a:rPr lang="de-DE" dirty="0"/>
              <a:t>b</a:t>
            </a:r>
          </a:p>
        </p:txBody>
      </p:sp>
      <p:sp>
        <p:nvSpPr>
          <p:cNvPr id="30" name="Freihandform: Form 29">
            <a:extLst>
              <a:ext uri="{FF2B5EF4-FFF2-40B4-BE49-F238E27FC236}">
                <a16:creationId xmlns:a16="http://schemas.microsoft.com/office/drawing/2014/main" id="{88628FE6-16E9-4852-85BD-8195CD54CF20}"/>
              </a:ext>
            </a:extLst>
          </p:cNvPr>
          <p:cNvSpPr/>
          <p:nvPr/>
        </p:nvSpPr>
        <p:spPr>
          <a:xfrm>
            <a:off x="4225301" y="3419112"/>
            <a:ext cx="3561613" cy="1750047"/>
          </a:xfrm>
          <a:custGeom>
            <a:avLst/>
            <a:gdLst>
              <a:gd name="connsiteX0" fmla="*/ 1466 w 3561613"/>
              <a:gd name="connsiteY0" fmla="*/ 1740717 h 1750047"/>
              <a:gd name="connsiteX1" fmla="*/ 48119 w 3561613"/>
              <a:gd name="connsiteY1" fmla="*/ 1358161 h 1750047"/>
              <a:gd name="connsiteX2" fmla="*/ 318707 w 3561613"/>
              <a:gd name="connsiteY2" fmla="*/ 761002 h 1750047"/>
              <a:gd name="connsiteX3" fmla="*/ 738585 w 3561613"/>
              <a:gd name="connsiteY3" fmla="*/ 359786 h 1750047"/>
              <a:gd name="connsiteX4" fmla="*/ 1326413 w 3561613"/>
              <a:gd name="connsiteY4" fmla="*/ 61206 h 1750047"/>
              <a:gd name="connsiteX5" fmla="*/ 1923572 w 3561613"/>
              <a:gd name="connsiteY5" fmla="*/ 14553 h 1750047"/>
              <a:gd name="connsiteX6" fmla="*/ 2698013 w 3561613"/>
              <a:gd name="connsiteY6" fmla="*/ 247819 h 1750047"/>
              <a:gd name="connsiteX7" fmla="*/ 3183205 w 3561613"/>
              <a:gd name="connsiteY7" fmla="*/ 705019 h 1750047"/>
              <a:gd name="connsiteX8" fmla="*/ 3509777 w 3561613"/>
              <a:gd name="connsiteY8" fmla="*/ 1414145 h 1750047"/>
              <a:gd name="connsiteX9" fmla="*/ 3556430 w 3561613"/>
              <a:gd name="connsiteY9" fmla="*/ 1750047 h 175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1613" h="1750047">
                <a:moveTo>
                  <a:pt x="1466" y="1740717"/>
                </a:moveTo>
                <a:cubicBezTo>
                  <a:pt x="-1645" y="1631082"/>
                  <a:pt x="-4755" y="1521447"/>
                  <a:pt x="48119" y="1358161"/>
                </a:cubicBezTo>
                <a:cubicBezTo>
                  <a:pt x="100993" y="1194875"/>
                  <a:pt x="203629" y="927398"/>
                  <a:pt x="318707" y="761002"/>
                </a:cubicBezTo>
                <a:cubicBezTo>
                  <a:pt x="433785" y="594606"/>
                  <a:pt x="570634" y="476419"/>
                  <a:pt x="738585" y="359786"/>
                </a:cubicBezTo>
                <a:cubicBezTo>
                  <a:pt x="906536" y="243153"/>
                  <a:pt x="1128915" y="118745"/>
                  <a:pt x="1326413" y="61206"/>
                </a:cubicBezTo>
                <a:cubicBezTo>
                  <a:pt x="1523911" y="3667"/>
                  <a:pt x="1694972" y="-16549"/>
                  <a:pt x="1923572" y="14553"/>
                </a:cubicBezTo>
                <a:cubicBezTo>
                  <a:pt x="2152172" y="45655"/>
                  <a:pt x="2488074" y="132741"/>
                  <a:pt x="2698013" y="247819"/>
                </a:cubicBezTo>
                <a:cubicBezTo>
                  <a:pt x="2907952" y="362897"/>
                  <a:pt x="3047911" y="510631"/>
                  <a:pt x="3183205" y="705019"/>
                </a:cubicBezTo>
                <a:cubicBezTo>
                  <a:pt x="3318499" y="899407"/>
                  <a:pt x="3447573" y="1239974"/>
                  <a:pt x="3509777" y="1414145"/>
                </a:cubicBezTo>
                <a:cubicBezTo>
                  <a:pt x="3571981" y="1588316"/>
                  <a:pt x="3564205" y="1669181"/>
                  <a:pt x="3556430" y="1750047"/>
                </a:cubicBezTo>
              </a:path>
            </a:pathLst>
          </a:cu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de-DE"/>
          </a:p>
        </p:txBody>
      </p:sp>
      <p:sp>
        <p:nvSpPr>
          <p:cNvPr id="32" name="Ellipse 31">
            <a:extLst>
              <a:ext uri="{FF2B5EF4-FFF2-40B4-BE49-F238E27FC236}">
                <a16:creationId xmlns:a16="http://schemas.microsoft.com/office/drawing/2014/main" id="{83DB6781-C710-4924-ADFD-656C6CCC6AD0}"/>
              </a:ext>
            </a:extLst>
          </p:cNvPr>
          <p:cNvSpPr/>
          <p:nvPr/>
        </p:nvSpPr>
        <p:spPr>
          <a:xfrm>
            <a:off x="5107876" y="4476049"/>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F08C332C-9D72-4E2E-AA05-BBB2FBEF03C9}"/>
              </a:ext>
            </a:extLst>
          </p:cNvPr>
          <p:cNvSpPr/>
          <p:nvPr/>
        </p:nvSpPr>
        <p:spPr>
          <a:xfrm>
            <a:off x="6911799" y="4563132"/>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5" name="Gerader Verbinder 34">
            <a:extLst>
              <a:ext uri="{FF2B5EF4-FFF2-40B4-BE49-F238E27FC236}">
                <a16:creationId xmlns:a16="http://schemas.microsoft.com/office/drawing/2014/main" id="{C8D343F8-0755-4107-9FCC-94C0558CF36D}"/>
              </a:ext>
            </a:extLst>
          </p:cNvPr>
          <p:cNvCxnSpPr/>
          <p:nvPr/>
        </p:nvCxnSpPr>
        <p:spPr>
          <a:xfrm>
            <a:off x="5168720" y="3638937"/>
            <a:ext cx="0" cy="61787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3DCB4776-7DD7-49A2-8065-403D556F33B6}"/>
              </a:ext>
            </a:extLst>
          </p:cNvPr>
          <p:cNvCxnSpPr/>
          <p:nvPr/>
        </p:nvCxnSpPr>
        <p:spPr>
          <a:xfrm>
            <a:off x="6972640" y="3707359"/>
            <a:ext cx="0" cy="61787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42538395-9231-4801-897A-EA8A007AF7EA}"/>
              </a:ext>
            </a:extLst>
          </p:cNvPr>
          <p:cNvSpPr/>
          <p:nvPr/>
        </p:nvSpPr>
        <p:spPr>
          <a:xfrm>
            <a:off x="4894584" y="4256811"/>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60297D4F-054A-4509-A475-6F5519A003AD}"/>
              </a:ext>
            </a:extLst>
          </p:cNvPr>
          <p:cNvSpPr/>
          <p:nvPr/>
        </p:nvSpPr>
        <p:spPr>
          <a:xfrm>
            <a:off x="6707832" y="4343894"/>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58897B0B-9B70-4222-B333-30D504ECC058}"/>
              </a:ext>
            </a:extLst>
          </p:cNvPr>
          <p:cNvSpPr txBox="1"/>
          <p:nvPr/>
        </p:nvSpPr>
        <p:spPr>
          <a:xfrm>
            <a:off x="7892163" y="3284223"/>
            <a:ext cx="3561613" cy="3416320"/>
          </a:xfrm>
          <a:prstGeom prst="rect">
            <a:avLst/>
          </a:prstGeom>
          <a:noFill/>
        </p:spPr>
        <p:txBody>
          <a:bodyPr wrap="square" rtlCol="0">
            <a:spAutoFit/>
          </a:bodyPr>
          <a:lstStyle/>
          <a:p>
            <a:r>
              <a:rPr lang="de-DE" dirty="0"/>
              <a:t>2. Um diese Polstellen zu „umschiffen“ geht man von a aus entlang der pinken Linie, verzweigt von dort in den gelben Weg, umkreist einmal die Polstelle (blau, entgegen dem Uhrzeigersinn) und kehrt auf dem gelben Weg wieder zur pinken Line zurück. Jetzt liegt die Polstelle „außen“ (sozusagen immer „linke Hand“, wenn man auf dem beschriebenen Weg läuft).  </a:t>
            </a:r>
          </a:p>
        </p:txBody>
      </p:sp>
    </p:spTree>
    <p:extLst>
      <p:ext uri="{BB962C8B-B14F-4D97-AF65-F5344CB8AC3E}">
        <p14:creationId xmlns:p14="http://schemas.microsoft.com/office/powerpoint/2010/main" val="2485873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Idee: Polstellen „umschiffen“</a:t>
            </a:r>
          </a:p>
        </p:txBody>
      </p:sp>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04464" y="1637893"/>
            <a:ext cx="10353762" cy="3714749"/>
          </a:xfrm>
        </p:spPr>
        <p:txBody>
          <a:bodyPr>
            <a:normAutofit/>
          </a:bodyPr>
          <a:lstStyle/>
          <a:p>
            <a:pPr marL="36900" indent="0">
              <a:buNone/>
            </a:pPr>
            <a:r>
              <a:rPr lang="de-DE" dirty="0"/>
              <a:t>Um die Wegunabhängigkeit des komplexen Integrals zu garantieren, müssen die Polstellen der Funktion eigentlich außerhalb von dem Halbkreis liegen.  Befinden sich in der oberen komplexen Zahlenebene allerdings Polstellen der zu integrierenden Funktion (hier durch grüne Punkte dargestellt), dann „umschifft“ man diese bei der Integration auf folgende Weise:</a:t>
            </a:r>
          </a:p>
          <a:p>
            <a:pPr marL="36900" indent="0">
              <a:buNone/>
            </a:pPr>
            <a:endParaRPr lang="de-DE" dirty="0"/>
          </a:p>
        </p:txBody>
      </p:sp>
      <p:cxnSp>
        <p:nvCxnSpPr>
          <p:cNvPr id="15" name="Gerade Verbindung mit Pfeil 14">
            <a:extLst>
              <a:ext uri="{FF2B5EF4-FFF2-40B4-BE49-F238E27FC236}">
                <a16:creationId xmlns:a16="http://schemas.microsoft.com/office/drawing/2014/main" id="{71E3B3BA-4196-4B26-83E2-6C814E8F6006}"/>
              </a:ext>
            </a:extLst>
          </p:cNvPr>
          <p:cNvCxnSpPr/>
          <p:nvPr/>
        </p:nvCxnSpPr>
        <p:spPr>
          <a:xfrm flipV="1">
            <a:off x="6000145" y="3172408"/>
            <a:ext cx="0" cy="3564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A059E44-0DD5-43F5-91A2-7438D95AFDCC}"/>
              </a:ext>
            </a:extLst>
          </p:cNvPr>
          <p:cNvCxnSpPr>
            <a:cxnSpLocks/>
          </p:cNvCxnSpPr>
          <p:nvPr/>
        </p:nvCxnSpPr>
        <p:spPr>
          <a:xfrm>
            <a:off x="2995127" y="5171430"/>
            <a:ext cx="6606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AF67750A-C16A-4765-AE43-80450066E82E}"/>
              </a:ext>
            </a:extLst>
          </p:cNvPr>
          <p:cNvSpPr/>
          <p:nvPr/>
        </p:nvSpPr>
        <p:spPr>
          <a:xfrm>
            <a:off x="4162374" y="5116751"/>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D20AD264-5DD5-4C11-9EBD-965040ECC9CB}"/>
              </a:ext>
            </a:extLst>
          </p:cNvPr>
          <p:cNvSpPr/>
          <p:nvPr/>
        </p:nvSpPr>
        <p:spPr>
          <a:xfrm>
            <a:off x="7746876" y="5123033"/>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701A1DCD-FC06-4F98-BD19-06ABEBA57641}"/>
              </a:ext>
            </a:extLst>
          </p:cNvPr>
          <p:cNvSpPr txBox="1"/>
          <p:nvPr/>
        </p:nvSpPr>
        <p:spPr>
          <a:xfrm>
            <a:off x="4069472" y="5162953"/>
            <a:ext cx="815781" cy="746480"/>
          </a:xfrm>
          <a:prstGeom prst="rect">
            <a:avLst/>
          </a:prstGeom>
          <a:noFill/>
        </p:spPr>
        <p:txBody>
          <a:bodyPr wrap="none" rtlCol="0">
            <a:spAutoFit/>
          </a:bodyPr>
          <a:lstStyle/>
          <a:p>
            <a:r>
              <a:rPr lang="de-DE" dirty="0"/>
              <a:t>a</a:t>
            </a:r>
          </a:p>
        </p:txBody>
      </p:sp>
      <p:sp>
        <p:nvSpPr>
          <p:cNvPr id="22" name="Textfeld 21">
            <a:extLst>
              <a:ext uri="{FF2B5EF4-FFF2-40B4-BE49-F238E27FC236}">
                <a16:creationId xmlns:a16="http://schemas.microsoft.com/office/drawing/2014/main" id="{64A7FF3D-68A4-4720-AACD-3324F77D52FB}"/>
              </a:ext>
            </a:extLst>
          </p:cNvPr>
          <p:cNvSpPr txBox="1"/>
          <p:nvPr/>
        </p:nvSpPr>
        <p:spPr>
          <a:xfrm>
            <a:off x="7653971" y="5150369"/>
            <a:ext cx="820050" cy="746480"/>
          </a:xfrm>
          <a:prstGeom prst="rect">
            <a:avLst/>
          </a:prstGeom>
          <a:noFill/>
        </p:spPr>
        <p:txBody>
          <a:bodyPr wrap="none" rtlCol="0">
            <a:spAutoFit/>
          </a:bodyPr>
          <a:lstStyle/>
          <a:p>
            <a:r>
              <a:rPr lang="de-DE" dirty="0"/>
              <a:t>b</a:t>
            </a:r>
          </a:p>
        </p:txBody>
      </p:sp>
      <p:sp>
        <p:nvSpPr>
          <p:cNvPr id="30" name="Freihandform: Form 29">
            <a:extLst>
              <a:ext uri="{FF2B5EF4-FFF2-40B4-BE49-F238E27FC236}">
                <a16:creationId xmlns:a16="http://schemas.microsoft.com/office/drawing/2014/main" id="{88628FE6-16E9-4852-85BD-8195CD54CF20}"/>
              </a:ext>
            </a:extLst>
          </p:cNvPr>
          <p:cNvSpPr/>
          <p:nvPr/>
        </p:nvSpPr>
        <p:spPr>
          <a:xfrm>
            <a:off x="4225301" y="3419112"/>
            <a:ext cx="3561613" cy="1750047"/>
          </a:xfrm>
          <a:custGeom>
            <a:avLst/>
            <a:gdLst>
              <a:gd name="connsiteX0" fmla="*/ 1466 w 3561613"/>
              <a:gd name="connsiteY0" fmla="*/ 1740717 h 1750047"/>
              <a:gd name="connsiteX1" fmla="*/ 48119 w 3561613"/>
              <a:gd name="connsiteY1" fmla="*/ 1358161 h 1750047"/>
              <a:gd name="connsiteX2" fmla="*/ 318707 w 3561613"/>
              <a:gd name="connsiteY2" fmla="*/ 761002 h 1750047"/>
              <a:gd name="connsiteX3" fmla="*/ 738585 w 3561613"/>
              <a:gd name="connsiteY3" fmla="*/ 359786 h 1750047"/>
              <a:gd name="connsiteX4" fmla="*/ 1326413 w 3561613"/>
              <a:gd name="connsiteY4" fmla="*/ 61206 h 1750047"/>
              <a:gd name="connsiteX5" fmla="*/ 1923572 w 3561613"/>
              <a:gd name="connsiteY5" fmla="*/ 14553 h 1750047"/>
              <a:gd name="connsiteX6" fmla="*/ 2698013 w 3561613"/>
              <a:gd name="connsiteY6" fmla="*/ 247819 h 1750047"/>
              <a:gd name="connsiteX7" fmla="*/ 3183205 w 3561613"/>
              <a:gd name="connsiteY7" fmla="*/ 705019 h 1750047"/>
              <a:gd name="connsiteX8" fmla="*/ 3509777 w 3561613"/>
              <a:gd name="connsiteY8" fmla="*/ 1414145 h 1750047"/>
              <a:gd name="connsiteX9" fmla="*/ 3556430 w 3561613"/>
              <a:gd name="connsiteY9" fmla="*/ 1750047 h 175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1613" h="1750047">
                <a:moveTo>
                  <a:pt x="1466" y="1740717"/>
                </a:moveTo>
                <a:cubicBezTo>
                  <a:pt x="-1645" y="1631082"/>
                  <a:pt x="-4755" y="1521447"/>
                  <a:pt x="48119" y="1358161"/>
                </a:cubicBezTo>
                <a:cubicBezTo>
                  <a:pt x="100993" y="1194875"/>
                  <a:pt x="203629" y="927398"/>
                  <a:pt x="318707" y="761002"/>
                </a:cubicBezTo>
                <a:cubicBezTo>
                  <a:pt x="433785" y="594606"/>
                  <a:pt x="570634" y="476419"/>
                  <a:pt x="738585" y="359786"/>
                </a:cubicBezTo>
                <a:cubicBezTo>
                  <a:pt x="906536" y="243153"/>
                  <a:pt x="1128915" y="118745"/>
                  <a:pt x="1326413" y="61206"/>
                </a:cubicBezTo>
                <a:cubicBezTo>
                  <a:pt x="1523911" y="3667"/>
                  <a:pt x="1694972" y="-16549"/>
                  <a:pt x="1923572" y="14553"/>
                </a:cubicBezTo>
                <a:cubicBezTo>
                  <a:pt x="2152172" y="45655"/>
                  <a:pt x="2488074" y="132741"/>
                  <a:pt x="2698013" y="247819"/>
                </a:cubicBezTo>
                <a:cubicBezTo>
                  <a:pt x="2907952" y="362897"/>
                  <a:pt x="3047911" y="510631"/>
                  <a:pt x="3183205" y="705019"/>
                </a:cubicBezTo>
                <a:cubicBezTo>
                  <a:pt x="3318499" y="899407"/>
                  <a:pt x="3447573" y="1239974"/>
                  <a:pt x="3509777" y="1414145"/>
                </a:cubicBezTo>
                <a:cubicBezTo>
                  <a:pt x="3571981" y="1588316"/>
                  <a:pt x="3564205" y="1669181"/>
                  <a:pt x="3556430" y="1750047"/>
                </a:cubicBezTo>
              </a:path>
            </a:pathLst>
          </a:cu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de-DE"/>
          </a:p>
        </p:txBody>
      </p:sp>
      <p:sp>
        <p:nvSpPr>
          <p:cNvPr id="32" name="Ellipse 31">
            <a:extLst>
              <a:ext uri="{FF2B5EF4-FFF2-40B4-BE49-F238E27FC236}">
                <a16:creationId xmlns:a16="http://schemas.microsoft.com/office/drawing/2014/main" id="{83DB6781-C710-4924-ADFD-656C6CCC6AD0}"/>
              </a:ext>
            </a:extLst>
          </p:cNvPr>
          <p:cNvSpPr/>
          <p:nvPr/>
        </p:nvSpPr>
        <p:spPr>
          <a:xfrm>
            <a:off x="5107876" y="4476049"/>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F08C332C-9D72-4E2E-AA05-BBB2FBEF03C9}"/>
              </a:ext>
            </a:extLst>
          </p:cNvPr>
          <p:cNvSpPr/>
          <p:nvPr/>
        </p:nvSpPr>
        <p:spPr>
          <a:xfrm>
            <a:off x="6911799" y="4563132"/>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5" name="Gerader Verbinder 34">
            <a:extLst>
              <a:ext uri="{FF2B5EF4-FFF2-40B4-BE49-F238E27FC236}">
                <a16:creationId xmlns:a16="http://schemas.microsoft.com/office/drawing/2014/main" id="{C8D343F8-0755-4107-9FCC-94C0558CF36D}"/>
              </a:ext>
            </a:extLst>
          </p:cNvPr>
          <p:cNvCxnSpPr/>
          <p:nvPr/>
        </p:nvCxnSpPr>
        <p:spPr>
          <a:xfrm>
            <a:off x="5168720" y="3638937"/>
            <a:ext cx="0" cy="61787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3DCB4776-7DD7-49A2-8065-403D556F33B6}"/>
              </a:ext>
            </a:extLst>
          </p:cNvPr>
          <p:cNvCxnSpPr/>
          <p:nvPr/>
        </p:nvCxnSpPr>
        <p:spPr>
          <a:xfrm>
            <a:off x="6972640" y="3707359"/>
            <a:ext cx="0" cy="61787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Ellipse 36">
            <a:extLst>
              <a:ext uri="{FF2B5EF4-FFF2-40B4-BE49-F238E27FC236}">
                <a16:creationId xmlns:a16="http://schemas.microsoft.com/office/drawing/2014/main" id="{42538395-9231-4801-897A-EA8A007AF7EA}"/>
              </a:ext>
            </a:extLst>
          </p:cNvPr>
          <p:cNvSpPr/>
          <p:nvPr/>
        </p:nvSpPr>
        <p:spPr>
          <a:xfrm>
            <a:off x="4894584" y="4256811"/>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60297D4F-054A-4509-A475-6F5519A003AD}"/>
              </a:ext>
            </a:extLst>
          </p:cNvPr>
          <p:cNvSpPr/>
          <p:nvPr/>
        </p:nvSpPr>
        <p:spPr>
          <a:xfrm>
            <a:off x="6707832" y="4343894"/>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58897B0B-9B70-4222-B333-30D504ECC058}"/>
              </a:ext>
            </a:extLst>
          </p:cNvPr>
          <p:cNvSpPr txBox="1"/>
          <p:nvPr/>
        </p:nvSpPr>
        <p:spPr>
          <a:xfrm>
            <a:off x="7892163" y="3284223"/>
            <a:ext cx="3561613" cy="923330"/>
          </a:xfrm>
          <a:prstGeom prst="rect">
            <a:avLst/>
          </a:prstGeom>
          <a:noFill/>
        </p:spPr>
        <p:txBody>
          <a:bodyPr wrap="square" rtlCol="0">
            <a:spAutoFit/>
          </a:bodyPr>
          <a:lstStyle/>
          <a:p>
            <a:r>
              <a:rPr lang="de-DE" dirty="0"/>
              <a:t>3. Da man den gelben Weg einmal vor und zurückgegangen ist, trägt dieser nicht zum Integralwert bei. </a:t>
            </a:r>
          </a:p>
        </p:txBody>
      </p:sp>
    </p:spTree>
    <p:extLst>
      <p:ext uri="{BB962C8B-B14F-4D97-AF65-F5344CB8AC3E}">
        <p14:creationId xmlns:p14="http://schemas.microsoft.com/office/powerpoint/2010/main" val="192884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Idee: Polstellen „umschiffen“</a:t>
            </a:r>
          </a:p>
        </p:txBody>
      </p:sp>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04464" y="1637893"/>
            <a:ext cx="10353762" cy="3714749"/>
          </a:xfrm>
        </p:spPr>
        <p:txBody>
          <a:bodyPr>
            <a:normAutofit/>
          </a:bodyPr>
          <a:lstStyle/>
          <a:p>
            <a:pPr marL="36900" indent="0">
              <a:buNone/>
            </a:pPr>
            <a:r>
              <a:rPr lang="de-DE" dirty="0"/>
              <a:t>Um die Wegunabhängigkeit des komplexen Integrals zu garantieren, müssen die Polstellen der Funktion eigentlich außerhalb von dem Halbkreis liegen.  Befinden sich in der oberen komplexen Zahlenebene allerdings Polstellen der zu integrierenden Funktion (hier durch grüne Punkte dargestellt), dann „umschifft“ man diese bei der Integration auf folgende Weise:</a:t>
            </a:r>
          </a:p>
          <a:p>
            <a:pPr marL="36900" indent="0">
              <a:buNone/>
            </a:pPr>
            <a:endParaRPr lang="de-DE" dirty="0"/>
          </a:p>
        </p:txBody>
      </p:sp>
      <p:cxnSp>
        <p:nvCxnSpPr>
          <p:cNvPr id="15" name="Gerade Verbindung mit Pfeil 14">
            <a:extLst>
              <a:ext uri="{FF2B5EF4-FFF2-40B4-BE49-F238E27FC236}">
                <a16:creationId xmlns:a16="http://schemas.microsoft.com/office/drawing/2014/main" id="{71E3B3BA-4196-4B26-83E2-6C814E8F6006}"/>
              </a:ext>
            </a:extLst>
          </p:cNvPr>
          <p:cNvCxnSpPr/>
          <p:nvPr/>
        </p:nvCxnSpPr>
        <p:spPr>
          <a:xfrm flipV="1">
            <a:off x="6000145" y="3172408"/>
            <a:ext cx="0" cy="3564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A059E44-0DD5-43F5-91A2-7438D95AFDCC}"/>
              </a:ext>
            </a:extLst>
          </p:cNvPr>
          <p:cNvCxnSpPr>
            <a:cxnSpLocks/>
          </p:cNvCxnSpPr>
          <p:nvPr/>
        </p:nvCxnSpPr>
        <p:spPr>
          <a:xfrm>
            <a:off x="2995127" y="5171430"/>
            <a:ext cx="6606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AF67750A-C16A-4765-AE43-80450066E82E}"/>
              </a:ext>
            </a:extLst>
          </p:cNvPr>
          <p:cNvSpPr/>
          <p:nvPr/>
        </p:nvSpPr>
        <p:spPr>
          <a:xfrm>
            <a:off x="4162374" y="5116751"/>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D20AD264-5DD5-4C11-9EBD-965040ECC9CB}"/>
              </a:ext>
            </a:extLst>
          </p:cNvPr>
          <p:cNvSpPr/>
          <p:nvPr/>
        </p:nvSpPr>
        <p:spPr>
          <a:xfrm>
            <a:off x="7746876" y="5123033"/>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701A1DCD-FC06-4F98-BD19-06ABEBA57641}"/>
              </a:ext>
            </a:extLst>
          </p:cNvPr>
          <p:cNvSpPr txBox="1"/>
          <p:nvPr/>
        </p:nvSpPr>
        <p:spPr>
          <a:xfrm>
            <a:off x="4069472" y="5162953"/>
            <a:ext cx="815781" cy="746480"/>
          </a:xfrm>
          <a:prstGeom prst="rect">
            <a:avLst/>
          </a:prstGeom>
          <a:noFill/>
        </p:spPr>
        <p:txBody>
          <a:bodyPr wrap="none" rtlCol="0">
            <a:spAutoFit/>
          </a:bodyPr>
          <a:lstStyle/>
          <a:p>
            <a:r>
              <a:rPr lang="de-DE" dirty="0"/>
              <a:t>a</a:t>
            </a:r>
          </a:p>
        </p:txBody>
      </p:sp>
      <p:sp>
        <p:nvSpPr>
          <p:cNvPr id="22" name="Textfeld 21">
            <a:extLst>
              <a:ext uri="{FF2B5EF4-FFF2-40B4-BE49-F238E27FC236}">
                <a16:creationId xmlns:a16="http://schemas.microsoft.com/office/drawing/2014/main" id="{64A7FF3D-68A4-4720-AACD-3324F77D52FB}"/>
              </a:ext>
            </a:extLst>
          </p:cNvPr>
          <p:cNvSpPr txBox="1"/>
          <p:nvPr/>
        </p:nvSpPr>
        <p:spPr>
          <a:xfrm>
            <a:off x="7653971" y="5150369"/>
            <a:ext cx="820050" cy="746480"/>
          </a:xfrm>
          <a:prstGeom prst="rect">
            <a:avLst/>
          </a:prstGeom>
          <a:noFill/>
        </p:spPr>
        <p:txBody>
          <a:bodyPr wrap="none" rtlCol="0">
            <a:spAutoFit/>
          </a:bodyPr>
          <a:lstStyle/>
          <a:p>
            <a:r>
              <a:rPr lang="de-DE" dirty="0"/>
              <a:t>b</a:t>
            </a:r>
          </a:p>
        </p:txBody>
      </p:sp>
      <p:sp>
        <p:nvSpPr>
          <p:cNvPr id="30" name="Freihandform: Form 29">
            <a:extLst>
              <a:ext uri="{FF2B5EF4-FFF2-40B4-BE49-F238E27FC236}">
                <a16:creationId xmlns:a16="http://schemas.microsoft.com/office/drawing/2014/main" id="{88628FE6-16E9-4852-85BD-8195CD54CF20}"/>
              </a:ext>
            </a:extLst>
          </p:cNvPr>
          <p:cNvSpPr/>
          <p:nvPr/>
        </p:nvSpPr>
        <p:spPr>
          <a:xfrm>
            <a:off x="4225301" y="3419112"/>
            <a:ext cx="3561613" cy="1750047"/>
          </a:xfrm>
          <a:custGeom>
            <a:avLst/>
            <a:gdLst>
              <a:gd name="connsiteX0" fmla="*/ 1466 w 3561613"/>
              <a:gd name="connsiteY0" fmla="*/ 1740717 h 1750047"/>
              <a:gd name="connsiteX1" fmla="*/ 48119 w 3561613"/>
              <a:gd name="connsiteY1" fmla="*/ 1358161 h 1750047"/>
              <a:gd name="connsiteX2" fmla="*/ 318707 w 3561613"/>
              <a:gd name="connsiteY2" fmla="*/ 761002 h 1750047"/>
              <a:gd name="connsiteX3" fmla="*/ 738585 w 3561613"/>
              <a:gd name="connsiteY3" fmla="*/ 359786 h 1750047"/>
              <a:gd name="connsiteX4" fmla="*/ 1326413 w 3561613"/>
              <a:gd name="connsiteY4" fmla="*/ 61206 h 1750047"/>
              <a:gd name="connsiteX5" fmla="*/ 1923572 w 3561613"/>
              <a:gd name="connsiteY5" fmla="*/ 14553 h 1750047"/>
              <a:gd name="connsiteX6" fmla="*/ 2698013 w 3561613"/>
              <a:gd name="connsiteY6" fmla="*/ 247819 h 1750047"/>
              <a:gd name="connsiteX7" fmla="*/ 3183205 w 3561613"/>
              <a:gd name="connsiteY7" fmla="*/ 705019 h 1750047"/>
              <a:gd name="connsiteX8" fmla="*/ 3509777 w 3561613"/>
              <a:gd name="connsiteY8" fmla="*/ 1414145 h 1750047"/>
              <a:gd name="connsiteX9" fmla="*/ 3556430 w 3561613"/>
              <a:gd name="connsiteY9" fmla="*/ 1750047 h 175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1613" h="1750047">
                <a:moveTo>
                  <a:pt x="1466" y="1740717"/>
                </a:moveTo>
                <a:cubicBezTo>
                  <a:pt x="-1645" y="1631082"/>
                  <a:pt x="-4755" y="1521447"/>
                  <a:pt x="48119" y="1358161"/>
                </a:cubicBezTo>
                <a:cubicBezTo>
                  <a:pt x="100993" y="1194875"/>
                  <a:pt x="203629" y="927398"/>
                  <a:pt x="318707" y="761002"/>
                </a:cubicBezTo>
                <a:cubicBezTo>
                  <a:pt x="433785" y="594606"/>
                  <a:pt x="570634" y="476419"/>
                  <a:pt x="738585" y="359786"/>
                </a:cubicBezTo>
                <a:cubicBezTo>
                  <a:pt x="906536" y="243153"/>
                  <a:pt x="1128915" y="118745"/>
                  <a:pt x="1326413" y="61206"/>
                </a:cubicBezTo>
                <a:cubicBezTo>
                  <a:pt x="1523911" y="3667"/>
                  <a:pt x="1694972" y="-16549"/>
                  <a:pt x="1923572" y="14553"/>
                </a:cubicBezTo>
                <a:cubicBezTo>
                  <a:pt x="2152172" y="45655"/>
                  <a:pt x="2488074" y="132741"/>
                  <a:pt x="2698013" y="247819"/>
                </a:cubicBezTo>
                <a:cubicBezTo>
                  <a:pt x="2907952" y="362897"/>
                  <a:pt x="3047911" y="510631"/>
                  <a:pt x="3183205" y="705019"/>
                </a:cubicBezTo>
                <a:cubicBezTo>
                  <a:pt x="3318499" y="899407"/>
                  <a:pt x="3447573" y="1239974"/>
                  <a:pt x="3509777" y="1414145"/>
                </a:cubicBezTo>
                <a:cubicBezTo>
                  <a:pt x="3571981" y="1588316"/>
                  <a:pt x="3564205" y="1669181"/>
                  <a:pt x="3556430" y="1750047"/>
                </a:cubicBezTo>
              </a:path>
            </a:pathLst>
          </a:cu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de-DE"/>
          </a:p>
        </p:txBody>
      </p:sp>
      <p:sp>
        <p:nvSpPr>
          <p:cNvPr id="32" name="Ellipse 31">
            <a:extLst>
              <a:ext uri="{FF2B5EF4-FFF2-40B4-BE49-F238E27FC236}">
                <a16:creationId xmlns:a16="http://schemas.microsoft.com/office/drawing/2014/main" id="{83DB6781-C710-4924-ADFD-656C6CCC6AD0}"/>
              </a:ext>
            </a:extLst>
          </p:cNvPr>
          <p:cNvSpPr/>
          <p:nvPr/>
        </p:nvSpPr>
        <p:spPr>
          <a:xfrm>
            <a:off x="5107876" y="4476049"/>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F08C332C-9D72-4E2E-AA05-BBB2FBEF03C9}"/>
              </a:ext>
            </a:extLst>
          </p:cNvPr>
          <p:cNvSpPr/>
          <p:nvPr/>
        </p:nvSpPr>
        <p:spPr>
          <a:xfrm>
            <a:off x="6911799" y="4563132"/>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42538395-9231-4801-897A-EA8A007AF7EA}"/>
              </a:ext>
            </a:extLst>
          </p:cNvPr>
          <p:cNvSpPr/>
          <p:nvPr/>
        </p:nvSpPr>
        <p:spPr>
          <a:xfrm>
            <a:off x="4894584" y="4256811"/>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60297D4F-054A-4509-A475-6F5519A003AD}"/>
              </a:ext>
            </a:extLst>
          </p:cNvPr>
          <p:cNvSpPr/>
          <p:nvPr/>
        </p:nvSpPr>
        <p:spPr>
          <a:xfrm>
            <a:off x="6707832" y="4343894"/>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58897B0B-9B70-4222-B333-30D504ECC058}"/>
              </a:ext>
            </a:extLst>
          </p:cNvPr>
          <p:cNvSpPr txBox="1"/>
          <p:nvPr/>
        </p:nvSpPr>
        <p:spPr>
          <a:xfrm>
            <a:off x="7892163" y="3284223"/>
            <a:ext cx="3561613" cy="1477328"/>
          </a:xfrm>
          <a:prstGeom prst="rect">
            <a:avLst/>
          </a:prstGeom>
          <a:noFill/>
        </p:spPr>
        <p:txBody>
          <a:bodyPr wrap="square" rtlCol="0">
            <a:spAutoFit/>
          </a:bodyPr>
          <a:lstStyle/>
          <a:p>
            <a:r>
              <a:rPr lang="de-DE" dirty="0"/>
              <a:t>4. Das Integral von a bis b entspricht also dem Integral entlang der pinken Linie. Plus dem Wert des Integrals auf den beiden blauen Kreisen.  </a:t>
            </a:r>
          </a:p>
        </p:txBody>
      </p:sp>
    </p:spTree>
    <p:extLst>
      <p:ext uri="{BB962C8B-B14F-4D97-AF65-F5344CB8AC3E}">
        <p14:creationId xmlns:p14="http://schemas.microsoft.com/office/powerpoint/2010/main" val="98940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Idee: Polstellen „umschiffen“</a:t>
            </a:r>
          </a:p>
        </p:txBody>
      </p:sp>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04464" y="1637893"/>
            <a:ext cx="10353762" cy="3714749"/>
          </a:xfrm>
        </p:spPr>
        <p:txBody>
          <a:bodyPr>
            <a:normAutofit/>
          </a:bodyPr>
          <a:lstStyle/>
          <a:p>
            <a:pPr marL="36900" indent="0">
              <a:buNone/>
            </a:pPr>
            <a:r>
              <a:rPr lang="de-DE" dirty="0"/>
              <a:t>Um die Wegunabhängigkeit des komplexen Integrals zu garantieren, müssen die Polstellen der Funktion eigentlich außerhalb von dem Halbkreis liegen.  Befinden sich in der oberen komplexen Zahlenebene allerdings Polstellen der zu integrierenden Funktion (hier durch grüne Punkte dargestellt), dann „umschifft“ man diese bei der Integration auf folgende Weise:</a:t>
            </a:r>
          </a:p>
          <a:p>
            <a:pPr marL="36900" indent="0">
              <a:buNone/>
            </a:pPr>
            <a:endParaRPr lang="de-DE" dirty="0"/>
          </a:p>
        </p:txBody>
      </p:sp>
      <p:cxnSp>
        <p:nvCxnSpPr>
          <p:cNvPr id="15" name="Gerade Verbindung mit Pfeil 14">
            <a:extLst>
              <a:ext uri="{FF2B5EF4-FFF2-40B4-BE49-F238E27FC236}">
                <a16:creationId xmlns:a16="http://schemas.microsoft.com/office/drawing/2014/main" id="{71E3B3BA-4196-4B26-83E2-6C814E8F6006}"/>
              </a:ext>
            </a:extLst>
          </p:cNvPr>
          <p:cNvCxnSpPr/>
          <p:nvPr/>
        </p:nvCxnSpPr>
        <p:spPr>
          <a:xfrm flipV="1">
            <a:off x="6000145" y="3172408"/>
            <a:ext cx="0" cy="3564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A059E44-0DD5-43F5-91A2-7438D95AFDCC}"/>
              </a:ext>
            </a:extLst>
          </p:cNvPr>
          <p:cNvCxnSpPr>
            <a:cxnSpLocks/>
          </p:cNvCxnSpPr>
          <p:nvPr/>
        </p:nvCxnSpPr>
        <p:spPr>
          <a:xfrm>
            <a:off x="2995127" y="5171430"/>
            <a:ext cx="6606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AF67750A-C16A-4765-AE43-80450066E82E}"/>
              </a:ext>
            </a:extLst>
          </p:cNvPr>
          <p:cNvSpPr/>
          <p:nvPr/>
        </p:nvSpPr>
        <p:spPr>
          <a:xfrm>
            <a:off x="4162374" y="5116751"/>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D20AD264-5DD5-4C11-9EBD-965040ECC9CB}"/>
              </a:ext>
            </a:extLst>
          </p:cNvPr>
          <p:cNvSpPr/>
          <p:nvPr/>
        </p:nvSpPr>
        <p:spPr>
          <a:xfrm>
            <a:off x="7746876" y="5123033"/>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701A1DCD-FC06-4F98-BD19-06ABEBA57641}"/>
              </a:ext>
            </a:extLst>
          </p:cNvPr>
          <p:cNvSpPr txBox="1"/>
          <p:nvPr/>
        </p:nvSpPr>
        <p:spPr>
          <a:xfrm>
            <a:off x="4069472" y="5162953"/>
            <a:ext cx="815781" cy="746480"/>
          </a:xfrm>
          <a:prstGeom prst="rect">
            <a:avLst/>
          </a:prstGeom>
          <a:noFill/>
        </p:spPr>
        <p:txBody>
          <a:bodyPr wrap="none" rtlCol="0">
            <a:spAutoFit/>
          </a:bodyPr>
          <a:lstStyle/>
          <a:p>
            <a:r>
              <a:rPr lang="de-DE" dirty="0"/>
              <a:t>a</a:t>
            </a:r>
          </a:p>
        </p:txBody>
      </p:sp>
      <p:sp>
        <p:nvSpPr>
          <p:cNvPr id="22" name="Textfeld 21">
            <a:extLst>
              <a:ext uri="{FF2B5EF4-FFF2-40B4-BE49-F238E27FC236}">
                <a16:creationId xmlns:a16="http://schemas.microsoft.com/office/drawing/2014/main" id="{64A7FF3D-68A4-4720-AACD-3324F77D52FB}"/>
              </a:ext>
            </a:extLst>
          </p:cNvPr>
          <p:cNvSpPr txBox="1"/>
          <p:nvPr/>
        </p:nvSpPr>
        <p:spPr>
          <a:xfrm>
            <a:off x="7653971" y="5150369"/>
            <a:ext cx="820050" cy="746480"/>
          </a:xfrm>
          <a:prstGeom prst="rect">
            <a:avLst/>
          </a:prstGeom>
          <a:noFill/>
        </p:spPr>
        <p:txBody>
          <a:bodyPr wrap="none" rtlCol="0">
            <a:spAutoFit/>
          </a:bodyPr>
          <a:lstStyle/>
          <a:p>
            <a:r>
              <a:rPr lang="de-DE" dirty="0"/>
              <a:t>b</a:t>
            </a:r>
          </a:p>
        </p:txBody>
      </p:sp>
      <p:sp>
        <p:nvSpPr>
          <p:cNvPr id="30" name="Freihandform: Form 29">
            <a:extLst>
              <a:ext uri="{FF2B5EF4-FFF2-40B4-BE49-F238E27FC236}">
                <a16:creationId xmlns:a16="http://schemas.microsoft.com/office/drawing/2014/main" id="{88628FE6-16E9-4852-85BD-8195CD54CF20}"/>
              </a:ext>
            </a:extLst>
          </p:cNvPr>
          <p:cNvSpPr/>
          <p:nvPr/>
        </p:nvSpPr>
        <p:spPr>
          <a:xfrm>
            <a:off x="4225301" y="3419112"/>
            <a:ext cx="3561613" cy="1750047"/>
          </a:xfrm>
          <a:custGeom>
            <a:avLst/>
            <a:gdLst>
              <a:gd name="connsiteX0" fmla="*/ 1466 w 3561613"/>
              <a:gd name="connsiteY0" fmla="*/ 1740717 h 1750047"/>
              <a:gd name="connsiteX1" fmla="*/ 48119 w 3561613"/>
              <a:gd name="connsiteY1" fmla="*/ 1358161 h 1750047"/>
              <a:gd name="connsiteX2" fmla="*/ 318707 w 3561613"/>
              <a:gd name="connsiteY2" fmla="*/ 761002 h 1750047"/>
              <a:gd name="connsiteX3" fmla="*/ 738585 w 3561613"/>
              <a:gd name="connsiteY3" fmla="*/ 359786 h 1750047"/>
              <a:gd name="connsiteX4" fmla="*/ 1326413 w 3561613"/>
              <a:gd name="connsiteY4" fmla="*/ 61206 h 1750047"/>
              <a:gd name="connsiteX5" fmla="*/ 1923572 w 3561613"/>
              <a:gd name="connsiteY5" fmla="*/ 14553 h 1750047"/>
              <a:gd name="connsiteX6" fmla="*/ 2698013 w 3561613"/>
              <a:gd name="connsiteY6" fmla="*/ 247819 h 1750047"/>
              <a:gd name="connsiteX7" fmla="*/ 3183205 w 3561613"/>
              <a:gd name="connsiteY7" fmla="*/ 705019 h 1750047"/>
              <a:gd name="connsiteX8" fmla="*/ 3509777 w 3561613"/>
              <a:gd name="connsiteY8" fmla="*/ 1414145 h 1750047"/>
              <a:gd name="connsiteX9" fmla="*/ 3556430 w 3561613"/>
              <a:gd name="connsiteY9" fmla="*/ 1750047 h 175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1613" h="1750047">
                <a:moveTo>
                  <a:pt x="1466" y="1740717"/>
                </a:moveTo>
                <a:cubicBezTo>
                  <a:pt x="-1645" y="1631082"/>
                  <a:pt x="-4755" y="1521447"/>
                  <a:pt x="48119" y="1358161"/>
                </a:cubicBezTo>
                <a:cubicBezTo>
                  <a:pt x="100993" y="1194875"/>
                  <a:pt x="203629" y="927398"/>
                  <a:pt x="318707" y="761002"/>
                </a:cubicBezTo>
                <a:cubicBezTo>
                  <a:pt x="433785" y="594606"/>
                  <a:pt x="570634" y="476419"/>
                  <a:pt x="738585" y="359786"/>
                </a:cubicBezTo>
                <a:cubicBezTo>
                  <a:pt x="906536" y="243153"/>
                  <a:pt x="1128915" y="118745"/>
                  <a:pt x="1326413" y="61206"/>
                </a:cubicBezTo>
                <a:cubicBezTo>
                  <a:pt x="1523911" y="3667"/>
                  <a:pt x="1694972" y="-16549"/>
                  <a:pt x="1923572" y="14553"/>
                </a:cubicBezTo>
                <a:cubicBezTo>
                  <a:pt x="2152172" y="45655"/>
                  <a:pt x="2488074" y="132741"/>
                  <a:pt x="2698013" y="247819"/>
                </a:cubicBezTo>
                <a:cubicBezTo>
                  <a:pt x="2907952" y="362897"/>
                  <a:pt x="3047911" y="510631"/>
                  <a:pt x="3183205" y="705019"/>
                </a:cubicBezTo>
                <a:cubicBezTo>
                  <a:pt x="3318499" y="899407"/>
                  <a:pt x="3447573" y="1239974"/>
                  <a:pt x="3509777" y="1414145"/>
                </a:cubicBezTo>
                <a:cubicBezTo>
                  <a:pt x="3571981" y="1588316"/>
                  <a:pt x="3564205" y="1669181"/>
                  <a:pt x="3556430" y="1750047"/>
                </a:cubicBezTo>
              </a:path>
            </a:pathLst>
          </a:cu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de-DE"/>
          </a:p>
        </p:txBody>
      </p:sp>
      <p:sp>
        <p:nvSpPr>
          <p:cNvPr id="32" name="Ellipse 31">
            <a:extLst>
              <a:ext uri="{FF2B5EF4-FFF2-40B4-BE49-F238E27FC236}">
                <a16:creationId xmlns:a16="http://schemas.microsoft.com/office/drawing/2014/main" id="{83DB6781-C710-4924-ADFD-656C6CCC6AD0}"/>
              </a:ext>
            </a:extLst>
          </p:cNvPr>
          <p:cNvSpPr/>
          <p:nvPr/>
        </p:nvSpPr>
        <p:spPr>
          <a:xfrm>
            <a:off x="5107876" y="4476049"/>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F08C332C-9D72-4E2E-AA05-BBB2FBEF03C9}"/>
              </a:ext>
            </a:extLst>
          </p:cNvPr>
          <p:cNvSpPr/>
          <p:nvPr/>
        </p:nvSpPr>
        <p:spPr>
          <a:xfrm>
            <a:off x="6911799" y="4563132"/>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42538395-9231-4801-897A-EA8A007AF7EA}"/>
              </a:ext>
            </a:extLst>
          </p:cNvPr>
          <p:cNvSpPr/>
          <p:nvPr/>
        </p:nvSpPr>
        <p:spPr>
          <a:xfrm>
            <a:off x="4894584" y="4256811"/>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60297D4F-054A-4509-A475-6F5519A003AD}"/>
              </a:ext>
            </a:extLst>
          </p:cNvPr>
          <p:cNvSpPr/>
          <p:nvPr/>
        </p:nvSpPr>
        <p:spPr>
          <a:xfrm>
            <a:off x="6707832" y="4343894"/>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58897B0B-9B70-4222-B333-30D504ECC058}"/>
                  </a:ext>
                </a:extLst>
              </p:cNvPr>
              <p:cNvSpPr txBox="1"/>
              <p:nvPr/>
            </p:nvSpPr>
            <p:spPr>
              <a:xfrm>
                <a:off x="7892163" y="3284223"/>
                <a:ext cx="3561613" cy="1502655"/>
              </a:xfrm>
              <a:prstGeom prst="rect">
                <a:avLst/>
              </a:prstGeom>
              <a:noFill/>
            </p:spPr>
            <p:txBody>
              <a:bodyPr wrap="square" rtlCol="0">
                <a:spAutoFit/>
              </a:bodyPr>
              <a:lstStyle/>
              <a:p>
                <a:r>
                  <a:rPr lang="de-DE" dirty="0"/>
                  <a:t>5. Auf den blauen Kreisen werden Kreisintegrale um eine Polstelle gerechnet. Sie haben also jeweils den Wert </a:t>
                </a:r>
                <a14:m>
                  <m:oMath xmlns:m="http://schemas.openxmlformats.org/officeDocument/2006/math">
                    <m:r>
                      <a:rPr lang="de-DE" b="0" i="1"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𝑟𝑒𝑠</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0</m:t>
                            </m:r>
                          </m:sub>
                        </m:sSub>
                      </m:sub>
                    </m:sSub>
                    <m:r>
                      <a:rPr lang="de-DE" b="0" i="1" smtClean="0">
                        <a:latin typeface="Cambria Math" panose="02040503050406030204" pitchFamily="18" charset="0"/>
                        <a:ea typeface="Cambria Math" panose="02040503050406030204" pitchFamily="18" charset="0"/>
                      </a:rPr>
                      <m:t>𝑓</m:t>
                    </m:r>
                    <m:r>
                      <a:rPr lang="de-DE" b="0" i="0" smtClean="0">
                        <a:latin typeface="Cambria Math" panose="02040503050406030204" pitchFamily="18" charset="0"/>
                        <a:ea typeface="Cambria Math" panose="02040503050406030204" pitchFamily="18" charset="0"/>
                      </a:rPr>
                      <m:t>, </m:t>
                    </m:r>
                  </m:oMath>
                </a14:m>
                <a:r>
                  <a:rPr lang="de-DE" dirty="0"/>
                  <a:t>wobei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a14:m>
                <a:r>
                  <a:rPr lang="de-DE" dirty="0"/>
                  <a:t> die entsprechende Polstelle ist.   </a:t>
                </a:r>
              </a:p>
            </p:txBody>
          </p:sp>
        </mc:Choice>
        <mc:Fallback xmlns="">
          <p:sp>
            <p:nvSpPr>
              <p:cNvPr id="39" name="Textfeld 38">
                <a:extLst>
                  <a:ext uri="{FF2B5EF4-FFF2-40B4-BE49-F238E27FC236}">
                    <a16:creationId xmlns:a16="http://schemas.microsoft.com/office/drawing/2014/main" id="{58897B0B-9B70-4222-B333-30D504ECC058}"/>
                  </a:ext>
                </a:extLst>
              </p:cNvPr>
              <p:cNvSpPr txBox="1">
                <a:spLocks noRot="1" noChangeAspect="1" noMove="1" noResize="1" noEditPoints="1" noAdjustHandles="1" noChangeArrowheads="1" noChangeShapeType="1" noTextEdit="1"/>
              </p:cNvSpPr>
              <p:nvPr/>
            </p:nvSpPr>
            <p:spPr>
              <a:xfrm>
                <a:off x="7892163" y="3284223"/>
                <a:ext cx="3561613" cy="1502655"/>
              </a:xfrm>
              <a:prstGeom prst="rect">
                <a:avLst/>
              </a:prstGeom>
              <a:blipFill>
                <a:blip r:embed="rId2"/>
                <a:stretch>
                  <a:fillRect l="-1541" t="-2439" b="-569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6228F6F3-D775-4741-9E2D-0830C1560295}"/>
                  </a:ext>
                </a:extLst>
              </p:cNvPr>
              <p:cNvSpPr/>
              <p:nvPr/>
            </p:nvSpPr>
            <p:spPr>
              <a:xfrm>
                <a:off x="6698501" y="4480987"/>
                <a:ext cx="470898" cy="369332"/>
              </a:xfrm>
              <a:prstGeom prst="rect">
                <a:avLst/>
              </a:prstGeom>
            </p:spPr>
            <p:txBody>
              <a:bodyPr wrap="none">
                <a:spAutoFit/>
              </a:bodyPr>
              <a:lstStyle/>
              <a:p>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a14:m>
                <a:r>
                  <a:rPr lang="de-DE" dirty="0"/>
                  <a:t> </a:t>
                </a:r>
              </a:p>
            </p:txBody>
          </p:sp>
        </mc:Choice>
        <mc:Fallback xmlns="">
          <p:sp>
            <p:nvSpPr>
              <p:cNvPr id="4" name="Rechteck 3">
                <a:extLst>
                  <a:ext uri="{FF2B5EF4-FFF2-40B4-BE49-F238E27FC236}">
                    <a16:creationId xmlns:a16="http://schemas.microsoft.com/office/drawing/2014/main" id="{6228F6F3-D775-4741-9E2D-0830C1560295}"/>
                  </a:ext>
                </a:extLst>
              </p:cNvPr>
              <p:cNvSpPr>
                <a:spLocks noRot="1" noChangeAspect="1" noMove="1" noResize="1" noEditPoints="1" noAdjustHandles="1" noChangeArrowheads="1" noChangeShapeType="1" noTextEdit="1"/>
              </p:cNvSpPr>
              <p:nvPr/>
            </p:nvSpPr>
            <p:spPr>
              <a:xfrm>
                <a:off x="6698501" y="4480987"/>
                <a:ext cx="470898" cy="369332"/>
              </a:xfrm>
              <a:prstGeom prst="rect">
                <a:avLst/>
              </a:prstGeom>
              <a:blipFill>
                <a:blip r:embed="rId3"/>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910714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Idee: Uneigentliche Integrale</a:t>
            </a:r>
          </a:p>
        </p:txBody>
      </p:sp>
      <mc:AlternateContent xmlns:mc="http://schemas.openxmlformats.org/markup-compatibility/2006">
        <mc:Choice xmlns:a14="http://schemas.microsoft.com/office/drawing/2010/main"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04464" y="1637893"/>
                <a:ext cx="10353762" cy="3714749"/>
              </a:xfrm>
            </p:spPr>
            <p:txBody>
              <a:bodyPr>
                <a:normAutofit/>
              </a:bodyPr>
              <a:lstStyle/>
              <a:p>
                <a:pPr marL="36900" indent="0">
                  <a:buNone/>
                </a:pPr>
                <a:r>
                  <a:rPr lang="de-DE" dirty="0">
                    <a:solidFill>
                      <a:schemeClr val="tx1"/>
                    </a:solidFill>
                  </a:rPr>
                  <a:t>Wenn jetzt noch die Grenzen a und b gegen unendlich streben. Dann geht auch der pinke Weg immer mehr ins Unendliche. Bei manchen Funktionen ist das Integral über diesen (unendlich weit entfernten) pinken Weg dann Null. Nämlich dann wenn man Integrale wie </a:t>
                </a:r>
                <a14:m>
                  <m:oMath xmlns:m="http://schemas.openxmlformats.org/officeDocument/2006/math">
                    <m:nary>
                      <m:naryPr>
                        <m:ctrlPr>
                          <a:rPr lang="de-DE" i="1">
                            <a:solidFill>
                              <a:schemeClr val="tx1"/>
                            </a:solidFill>
                            <a:latin typeface="Cambria Math" panose="02040503050406030204" pitchFamily="18" charset="0"/>
                          </a:rPr>
                        </m:ctrlPr>
                      </m:naryPr>
                      <m:sub>
                        <m:r>
                          <m:rPr>
                            <m:brk m:alnAt="23"/>
                          </m:rP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m:t>
                        </m:r>
                      </m:sub>
                      <m:sup>
                        <m:r>
                          <a:rPr lang="de-DE" i="1">
                            <a:solidFill>
                              <a:schemeClr val="tx1"/>
                            </a:solidFill>
                            <a:latin typeface="Cambria Math" panose="02040503050406030204" pitchFamily="18" charset="0"/>
                            <a:ea typeface="Cambria Math" panose="02040503050406030204" pitchFamily="18" charset="0"/>
                          </a:rPr>
                          <m:t>∞</m:t>
                        </m:r>
                      </m:sup>
                      <m:e>
                        <m:f>
                          <m:fPr>
                            <m:ctrlPr>
                              <a:rPr lang="de-DE" i="1">
                                <a:solidFill>
                                  <a:schemeClr val="tx1"/>
                                </a:solidFill>
                                <a:latin typeface="Cambria Math" panose="02040503050406030204" pitchFamily="18" charset="0"/>
                              </a:rPr>
                            </m:ctrlPr>
                          </m:fPr>
                          <m:num>
                            <m:sSup>
                              <m:sSupPr>
                                <m:ctrlPr>
                                  <a:rPr lang="de-DE" i="1">
                                    <a:solidFill>
                                      <a:schemeClr val="tx1"/>
                                    </a:solidFill>
                                    <a:latin typeface="Cambria Math" panose="02040503050406030204" pitchFamily="18" charset="0"/>
                                  </a:rPr>
                                </m:ctrlPr>
                              </m:sSupPr>
                              <m:e>
                                <m:r>
                                  <m:rPr>
                                    <m:sty m:val="p"/>
                                  </m:rPr>
                                  <a:rPr lang="de-DE">
                                    <a:solidFill>
                                      <a:schemeClr val="tx1"/>
                                    </a:solidFill>
                                    <a:latin typeface="Cambria Math" panose="02040503050406030204" pitchFamily="18" charset="0"/>
                                  </a:rPr>
                                  <m:t>x</m:t>
                                </m:r>
                              </m:e>
                              <m:sup>
                                <m:r>
                                  <a:rPr lang="de-DE" i="1">
                                    <a:solidFill>
                                      <a:schemeClr val="tx1"/>
                                    </a:solidFill>
                                    <a:latin typeface="Cambria Math" panose="02040503050406030204" pitchFamily="18" charset="0"/>
                                  </a:rPr>
                                  <m:t>2</m:t>
                                </m:r>
                              </m:sup>
                            </m:sSup>
                            <m:r>
                              <a:rPr lang="de-DE" i="1">
                                <a:solidFill>
                                  <a:schemeClr val="tx1"/>
                                </a:solidFill>
                                <a:latin typeface="Cambria Math" panose="02040503050406030204" pitchFamily="18" charset="0"/>
                              </a:rPr>
                              <m:t>+2</m:t>
                            </m:r>
                          </m:num>
                          <m:den>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𝑥</m:t>
                                </m:r>
                              </m:e>
                              <m:sup>
                                <m:r>
                                  <a:rPr lang="de-DE" i="1">
                                    <a:solidFill>
                                      <a:schemeClr val="tx1"/>
                                    </a:solidFill>
                                    <a:latin typeface="Cambria Math" panose="02040503050406030204" pitchFamily="18" charset="0"/>
                                  </a:rPr>
                                  <m:t>4</m:t>
                                </m:r>
                              </m:sup>
                            </m:sSup>
                            <m:r>
                              <a:rPr lang="de-DE" i="1">
                                <a:solidFill>
                                  <a:schemeClr val="tx1"/>
                                </a:solidFill>
                                <a:latin typeface="Cambria Math" panose="02040503050406030204" pitchFamily="18" charset="0"/>
                              </a:rPr>
                              <m:t>+2</m:t>
                            </m:r>
                            <m:r>
                              <a:rPr lang="de-DE" i="1">
                                <a:solidFill>
                                  <a:schemeClr val="tx1"/>
                                </a:solidFill>
                                <a:latin typeface="Cambria Math" panose="02040503050406030204" pitchFamily="18" charset="0"/>
                              </a:rPr>
                              <m:t>𝑥</m:t>
                            </m:r>
                            <m:r>
                              <a:rPr lang="de-DE" i="1">
                                <a:solidFill>
                                  <a:schemeClr val="tx1"/>
                                </a:solidFill>
                                <a:latin typeface="Cambria Math" panose="02040503050406030204" pitchFamily="18" charset="0"/>
                              </a:rPr>
                              <m:t>²+1</m:t>
                            </m:r>
                          </m:den>
                        </m:f>
                      </m:e>
                    </m:nary>
                    <m:r>
                      <a:rPr lang="de-DE" i="1">
                        <a:solidFill>
                          <a:schemeClr val="tx1"/>
                        </a:solidFill>
                        <a:latin typeface="Cambria Math" panose="02040503050406030204" pitchFamily="18" charset="0"/>
                      </a:rPr>
                      <m:t> </m:t>
                    </m:r>
                    <m:r>
                      <a:rPr lang="de-DE" i="1">
                        <a:solidFill>
                          <a:schemeClr val="tx1"/>
                        </a:solidFill>
                        <a:latin typeface="Cambria Math" panose="02040503050406030204" pitchFamily="18" charset="0"/>
                      </a:rPr>
                      <m:t>𝑑𝑥</m:t>
                    </m:r>
                  </m:oMath>
                </a14:m>
                <a:r>
                  <a:rPr lang="de-DE" dirty="0">
                    <a:solidFill>
                      <a:schemeClr val="tx1"/>
                    </a:solidFill>
                  </a:rPr>
                  <a:t> hat, bei denen der Grad des Polynoms im Nenner mindestens um zwei größer ist als der Grad des Zählerpolynoms. </a:t>
                </a:r>
              </a:p>
              <a:p>
                <a:pPr marL="36900" indent="0">
                  <a:buNone/>
                </a:pPr>
                <a:endParaRPr lang="de-DE" dirty="0"/>
              </a:p>
            </p:txBody>
          </p:sp>
        </mc:Choice>
        <mc:Fallback>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xfrm>
                <a:off x="904464" y="1637893"/>
                <a:ext cx="10353762" cy="3714749"/>
              </a:xfrm>
              <a:blipFill>
                <a:blip r:embed="rId2"/>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71E3B3BA-4196-4B26-83E2-6C814E8F6006}"/>
              </a:ext>
            </a:extLst>
          </p:cNvPr>
          <p:cNvCxnSpPr/>
          <p:nvPr/>
        </p:nvCxnSpPr>
        <p:spPr>
          <a:xfrm flipV="1">
            <a:off x="6000145" y="3172408"/>
            <a:ext cx="0" cy="3564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A059E44-0DD5-43F5-91A2-7438D95AFDCC}"/>
              </a:ext>
            </a:extLst>
          </p:cNvPr>
          <p:cNvCxnSpPr>
            <a:cxnSpLocks/>
          </p:cNvCxnSpPr>
          <p:nvPr/>
        </p:nvCxnSpPr>
        <p:spPr>
          <a:xfrm>
            <a:off x="2995127" y="5171430"/>
            <a:ext cx="6606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AF67750A-C16A-4765-AE43-80450066E82E}"/>
              </a:ext>
            </a:extLst>
          </p:cNvPr>
          <p:cNvSpPr/>
          <p:nvPr/>
        </p:nvSpPr>
        <p:spPr>
          <a:xfrm>
            <a:off x="4162374" y="5116751"/>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D20AD264-5DD5-4C11-9EBD-965040ECC9CB}"/>
              </a:ext>
            </a:extLst>
          </p:cNvPr>
          <p:cNvSpPr/>
          <p:nvPr/>
        </p:nvSpPr>
        <p:spPr>
          <a:xfrm>
            <a:off x="7746876" y="5123033"/>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701A1DCD-FC06-4F98-BD19-06ABEBA57641}"/>
              </a:ext>
            </a:extLst>
          </p:cNvPr>
          <p:cNvSpPr txBox="1"/>
          <p:nvPr/>
        </p:nvSpPr>
        <p:spPr>
          <a:xfrm>
            <a:off x="4069472" y="5162953"/>
            <a:ext cx="815781" cy="746480"/>
          </a:xfrm>
          <a:prstGeom prst="rect">
            <a:avLst/>
          </a:prstGeom>
          <a:noFill/>
        </p:spPr>
        <p:txBody>
          <a:bodyPr wrap="none" rtlCol="0">
            <a:spAutoFit/>
          </a:bodyPr>
          <a:lstStyle/>
          <a:p>
            <a:r>
              <a:rPr lang="de-DE" dirty="0"/>
              <a:t>a</a:t>
            </a:r>
          </a:p>
        </p:txBody>
      </p:sp>
      <p:sp>
        <p:nvSpPr>
          <p:cNvPr id="22" name="Textfeld 21">
            <a:extLst>
              <a:ext uri="{FF2B5EF4-FFF2-40B4-BE49-F238E27FC236}">
                <a16:creationId xmlns:a16="http://schemas.microsoft.com/office/drawing/2014/main" id="{64A7FF3D-68A4-4720-AACD-3324F77D52FB}"/>
              </a:ext>
            </a:extLst>
          </p:cNvPr>
          <p:cNvSpPr txBox="1"/>
          <p:nvPr/>
        </p:nvSpPr>
        <p:spPr>
          <a:xfrm>
            <a:off x="7653971" y="5150369"/>
            <a:ext cx="820050" cy="746480"/>
          </a:xfrm>
          <a:prstGeom prst="rect">
            <a:avLst/>
          </a:prstGeom>
          <a:noFill/>
        </p:spPr>
        <p:txBody>
          <a:bodyPr wrap="none" rtlCol="0">
            <a:spAutoFit/>
          </a:bodyPr>
          <a:lstStyle/>
          <a:p>
            <a:r>
              <a:rPr lang="de-DE" dirty="0"/>
              <a:t>b</a:t>
            </a:r>
          </a:p>
        </p:txBody>
      </p:sp>
      <p:sp>
        <p:nvSpPr>
          <p:cNvPr id="30" name="Freihandform: Form 29">
            <a:extLst>
              <a:ext uri="{FF2B5EF4-FFF2-40B4-BE49-F238E27FC236}">
                <a16:creationId xmlns:a16="http://schemas.microsoft.com/office/drawing/2014/main" id="{88628FE6-16E9-4852-85BD-8195CD54CF20}"/>
              </a:ext>
            </a:extLst>
          </p:cNvPr>
          <p:cNvSpPr/>
          <p:nvPr/>
        </p:nvSpPr>
        <p:spPr>
          <a:xfrm>
            <a:off x="4225301" y="3419112"/>
            <a:ext cx="3561613" cy="1750047"/>
          </a:xfrm>
          <a:custGeom>
            <a:avLst/>
            <a:gdLst>
              <a:gd name="connsiteX0" fmla="*/ 1466 w 3561613"/>
              <a:gd name="connsiteY0" fmla="*/ 1740717 h 1750047"/>
              <a:gd name="connsiteX1" fmla="*/ 48119 w 3561613"/>
              <a:gd name="connsiteY1" fmla="*/ 1358161 h 1750047"/>
              <a:gd name="connsiteX2" fmla="*/ 318707 w 3561613"/>
              <a:gd name="connsiteY2" fmla="*/ 761002 h 1750047"/>
              <a:gd name="connsiteX3" fmla="*/ 738585 w 3561613"/>
              <a:gd name="connsiteY3" fmla="*/ 359786 h 1750047"/>
              <a:gd name="connsiteX4" fmla="*/ 1326413 w 3561613"/>
              <a:gd name="connsiteY4" fmla="*/ 61206 h 1750047"/>
              <a:gd name="connsiteX5" fmla="*/ 1923572 w 3561613"/>
              <a:gd name="connsiteY5" fmla="*/ 14553 h 1750047"/>
              <a:gd name="connsiteX6" fmla="*/ 2698013 w 3561613"/>
              <a:gd name="connsiteY6" fmla="*/ 247819 h 1750047"/>
              <a:gd name="connsiteX7" fmla="*/ 3183205 w 3561613"/>
              <a:gd name="connsiteY7" fmla="*/ 705019 h 1750047"/>
              <a:gd name="connsiteX8" fmla="*/ 3509777 w 3561613"/>
              <a:gd name="connsiteY8" fmla="*/ 1414145 h 1750047"/>
              <a:gd name="connsiteX9" fmla="*/ 3556430 w 3561613"/>
              <a:gd name="connsiteY9" fmla="*/ 1750047 h 175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1613" h="1750047">
                <a:moveTo>
                  <a:pt x="1466" y="1740717"/>
                </a:moveTo>
                <a:cubicBezTo>
                  <a:pt x="-1645" y="1631082"/>
                  <a:pt x="-4755" y="1521447"/>
                  <a:pt x="48119" y="1358161"/>
                </a:cubicBezTo>
                <a:cubicBezTo>
                  <a:pt x="100993" y="1194875"/>
                  <a:pt x="203629" y="927398"/>
                  <a:pt x="318707" y="761002"/>
                </a:cubicBezTo>
                <a:cubicBezTo>
                  <a:pt x="433785" y="594606"/>
                  <a:pt x="570634" y="476419"/>
                  <a:pt x="738585" y="359786"/>
                </a:cubicBezTo>
                <a:cubicBezTo>
                  <a:pt x="906536" y="243153"/>
                  <a:pt x="1128915" y="118745"/>
                  <a:pt x="1326413" y="61206"/>
                </a:cubicBezTo>
                <a:cubicBezTo>
                  <a:pt x="1523911" y="3667"/>
                  <a:pt x="1694972" y="-16549"/>
                  <a:pt x="1923572" y="14553"/>
                </a:cubicBezTo>
                <a:cubicBezTo>
                  <a:pt x="2152172" y="45655"/>
                  <a:pt x="2488074" y="132741"/>
                  <a:pt x="2698013" y="247819"/>
                </a:cubicBezTo>
                <a:cubicBezTo>
                  <a:pt x="2907952" y="362897"/>
                  <a:pt x="3047911" y="510631"/>
                  <a:pt x="3183205" y="705019"/>
                </a:cubicBezTo>
                <a:cubicBezTo>
                  <a:pt x="3318499" y="899407"/>
                  <a:pt x="3447573" y="1239974"/>
                  <a:pt x="3509777" y="1414145"/>
                </a:cubicBezTo>
                <a:cubicBezTo>
                  <a:pt x="3571981" y="1588316"/>
                  <a:pt x="3564205" y="1669181"/>
                  <a:pt x="3556430" y="1750047"/>
                </a:cubicBezTo>
              </a:path>
            </a:pathLst>
          </a:cu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de-DE"/>
          </a:p>
        </p:txBody>
      </p:sp>
      <p:sp>
        <p:nvSpPr>
          <p:cNvPr id="32" name="Ellipse 31">
            <a:extLst>
              <a:ext uri="{FF2B5EF4-FFF2-40B4-BE49-F238E27FC236}">
                <a16:creationId xmlns:a16="http://schemas.microsoft.com/office/drawing/2014/main" id="{83DB6781-C710-4924-ADFD-656C6CCC6AD0}"/>
              </a:ext>
            </a:extLst>
          </p:cNvPr>
          <p:cNvSpPr/>
          <p:nvPr/>
        </p:nvSpPr>
        <p:spPr>
          <a:xfrm>
            <a:off x="5107876" y="4476049"/>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F08C332C-9D72-4E2E-AA05-BBB2FBEF03C9}"/>
              </a:ext>
            </a:extLst>
          </p:cNvPr>
          <p:cNvSpPr/>
          <p:nvPr/>
        </p:nvSpPr>
        <p:spPr>
          <a:xfrm>
            <a:off x="6911799" y="4563132"/>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42538395-9231-4801-897A-EA8A007AF7EA}"/>
              </a:ext>
            </a:extLst>
          </p:cNvPr>
          <p:cNvSpPr/>
          <p:nvPr/>
        </p:nvSpPr>
        <p:spPr>
          <a:xfrm>
            <a:off x="4894584" y="4256811"/>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60297D4F-054A-4509-A475-6F5519A003AD}"/>
              </a:ext>
            </a:extLst>
          </p:cNvPr>
          <p:cNvSpPr/>
          <p:nvPr/>
        </p:nvSpPr>
        <p:spPr>
          <a:xfrm>
            <a:off x="6707832" y="4343894"/>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6228F6F3-D775-4741-9E2D-0830C1560295}"/>
                  </a:ext>
                </a:extLst>
              </p:cNvPr>
              <p:cNvSpPr/>
              <p:nvPr/>
            </p:nvSpPr>
            <p:spPr>
              <a:xfrm>
                <a:off x="6698501" y="4480987"/>
                <a:ext cx="470898" cy="369332"/>
              </a:xfrm>
              <a:prstGeom prst="rect">
                <a:avLst/>
              </a:prstGeom>
            </p:spPr>
            <p:txBody>
              <a:bodyPr wrap="none">
                <a:spAutoFit/>
              </a:bodyPr>
              <a:lstStyle/>
              <a:p>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a14:m>
                <a:r>
                  <a:rPr lang="de-DE" dirty="0"/>
                  <a:t> </a:t>
                </a:r>
              </a:p>
            </p:txBody>
          </p:sp>
        </mc:Choice>
        <mc:Fallback xmlns="">
          <p:sp>
            <p:nvSpPr>
              <p:cNvPr id="4" name="Rechteck 3">
                <a:extLst>
                  <a:ext uri="{FF2B5EF4-FFF2-40B4-BE49-F238E27FC236}">
                    <a16:creationId xmlns:a16="http://schemas.microsoft.com/office/drawing/2014/main" id="{6228F6F3-D775-4741-9E2D-0830C1560295}"/>
                  </a:ext>
                </a:extLst>
              </p:cNvPr>
              <p:cNvSpPr>
                <a:spLocks noRot="1" noChangeAspect="1" noMove="1" noResize="1" noEditPoints="1" noAdjustHandles="1" noChangeArrowheads="1" noChangeShapeType="1" noTextEdit="1"/>
              </p:cNvSpPr>
              <p:nvPr/>
            </p:nvSpPr>
            <p:spPr>
              <a:xfrm>
                <a:off x="6698501" y="4480987"/>
                <a:ext cx="470898" cy="369332"/>
              </a:xfrm>
              <a:prstGeom prst="rect">
                <a:avLst/>
              </a:prstGeom>
              <a:blipFill>
                <a:blip r:embed="rId3"/>
                <a:stretch>
                  <a:fillRect/>
                </a:stretch>
              </a:blipFill>
            </p:spPr>
            <p:txBody>
              <a:bodyPr/>
              <a:lstStyle/>
              <a:p>
                <a:r>
                  <a:rPr lang="de-DE">
                    <a:noFill/>
                  </a:rPr>
                  <a:t> </a:t>
                </a:r>
              </a:p>
            </p:txBody>
          </p:sp>
        </mc:Fallback>
      </mc:AlternateContent>
      <p:cxnSp>
        <p:nvCxnSpPr>
          <p:cNvPr id="6" name="Gerade Verbindung mit Pfeil 5">
            <a:extLst>
              <a:ext uri="{FF2B5EF4-FFF2-40B4-BE49-F238E27FC236}">
                <a16:creationId xmlns:a16="http://schemas.microsoft.com/office/drawing/2014/main" id="{2BFF55E7-959A-406A-A419-8CC34CE51343}"/>
              </a:ext>
            </a:extLst>
          </p:cNvPr>
          <p:cNvCxnSpPr>
            <a:stCxn id="30" idx="7"/>
          </p:cNvCxnSpPr>
          <p:nvPr/>
        </p:nvCxnSpPr>
        <p:spPr>
          <a:xfrm flipV="1">
            <a:off x="7408506" y="3769567"/>
            <a:ext cx="578498" cy="35456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31D87E41-DB50-4134-B3F6-4C0CF0216D89}"/>
              </a:ext>
            </a:extLst>
          </p:cNvPr>
          <p:cNvCxnSpPr>
            <a:cxnSpLocks/>
          </p:cNvCxnSpPr>
          <p:nvPr/>
        </p:nvCxnSpPr>
        <p:spPr>
          <a:xfrm flipV="1">
            <a:off x="7644881" y="4256811"/>
            <a:ext cx="678025" cy="29031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FC183F5-5952-46A5-A9A3-027BBF0A9828}"/>
              </a:ext>
            </a:extLst>
          </p:cNvPr>
          <p:cNvCxnSpPr>
            <a:cxnSpLocks/>
          </p:cNvCxnSpPr>
          <p:nvPr/>
        </p:nvCxnSpPr>
        <p:spPr>
          <a:xfrm flipV="1">
            <a:off x="6892210" y="3107095"/>
            <a:ext cx="360770" cy="51007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71511031-173A-4B67-9E83-15A556EA229A}"/>
              </a:ext>
            </a:extLst>
          </p:cNvPr>
          <p:cNvCxnSpPr>
            <a:cxnSpLocks/>
          </p:cNvCxnSpPr>
          <p:nvPr/>
        </p:nvCxnSpPr>
        <p:spPr>
          <a:xfrm flipH="1" flipV="1">
            <a:off x="4898571" y="3181739"/>
            <a:ext cx="335899" cy="39188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CA3BF2B1-46B7-473F-9F71-E7116167343D}"/>
              </a:ext>
            </a:extLst>
          </p:cNvPr>
          <p:cNvCxnSpPr>
            <a:cxnSpLocks/>
          </p:cNvCxnSpPr>
          <p:nvPr/>
        </p:nvCxnSpPr>
        <p:spPr>
          <a:xfrm flipH="1" flipV="1">
            <a:off x="4453809" y="3483432"/>
            <a:ext cx="335899" cy="39188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F2A2EC1D-8EA7-471F-9381-F292360F1741}"/>
              </a:ext>
            </a:extLst>
          </p:cNvPr>
          <p:cNvCxnSpPr>
            <a:cxnSpLocks/>
          </p:cNvCxnSpPr>
          <p:nvPr/>
        </p:nvCxnSpPr>
        <p:spPr>
          <a:xfrm flipH="1" flipV="1">
            <a:off x="3900196" y="4256811"/>
            <a:ext cx="463413" cy="30275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531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Idee: Uneigentliche Integrale</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04464" y="1637893"/>
                <a:ext cx="10353762" cy="3714749"/>
              </a:xfrm>
            </p:spPr>
            <p:txBody>
              <a:bodyPr>
                <a:normAutofit/>
              </a:bodyPr>
              <a:lstStyle/>
              <a:p>
                <a:pPr marL="36900" indent="0">
                  <a:buNone/>
                </a:pPr>
                <a:r>
                  <a:rPr lang="de-DE" dirty="0"/>
                  <a:t>Aus dieser Überlegung ergibt sich: </a:t>
                </a:r>
              </a:p>
              <a:p>
                <a:pPr marL="36900" indent="0">
                  <a:buNone/>
                </a:pPr>
                <a14:m>
                  <m:oMathPara xmlns:m="http://schemas.openxmlformats.org/officeDocument/2006/math">
                    <m:oMathParaPr>
                      <m:jc m:val="centerGroup"/>
                    </m:oMathParaPr>
                    <m:oMath xmlns:m="http://schemas.openxmlformats.org/officeDocument/2006/math">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sub>
                        <m:sup>
                          <m:r>
                            <a:rPr lang="de-DE" i="1" smtClean="0">
                              <a:latin typeface="Cambria Math" panose="02040503050406030204" pitchFamily="18" charset="0"/>
                              <a:ea typeface="Cambria Math" panose="02040503050406030204" pitchFamily="18" charset="0"/>
                            </a:rPr>
                            <m:t>∞</m:t>
                          </m:r>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𝑧</m:t>
                              </m:r>
                            </m:e>
                          </m:d>
                          <m:r>
                            <a:rPr lang="de-DE" b="0" i="1" smtClean="0">
                              <a:latin typeface="Cambria Math" panose="02040503050406030204" pitchFamily="18" charset="0"/>
                            </a:rPr>
                            <m:t> </m:t>
                          </m:r>
                          <m:r>
                            <a:rPr lang="de-DE" b="0" i="1" smtClean="0">
                              <a:latin typeface="Cambria Math" panose="02040503050406030204" pitchFamily="18" charset="0"/>
                            </a:rPr>
                            <m:t>𝑑𝑧</m:t>
                          </m:r>
                          <m:r>
                            <a:rPr lang="de-DE" b="0" i="1" smtClean="0">
                              <a:latin typeface="Cambria Math" panose="02040503050406030204" pitchFamily="18" charset="0"/>
                            </a:rPr>
                            <m:t>= </m:t>
                          </m:r>
                        </m:e>
                      </m:nary>
                      <m:r>
                        <a:rPr lang="de-DE" b="0" i="1" smtClean="0">
                          <a:latin typeface="Cambria Math" panose="02040503050406030204" pitchFamily="18" charset="0"/>
                        </a:rPr>
                        <m:t>2</m:t>
                      </m:r>
                      <m:r>
                        <a:rPr lang="de-DE" b="0" i="1" smtClean="0">
                          <a:latin typeface="Cambria Math" panose="02040503050406030204" pitchFamily="18" charset="0"/>
                          <a:ea typeface="Cambria Math" panose="02040503050406030204" pitchFamily="18" charset="0"/>
                        </a:rPr>
                        <m:t>𝜋</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 ∙</m:t>
                      </m:r>
                      <m:nary>
                        <m:naryPr>
                          <m:chr m:val="∑"/>
                          <m:ctrlPr>
                            <a:rPr lang="de-DE" b="0" i="1" smtClean="0">
                              <a:latin typeface="Cambria Math" panose="02040503050406030204" pitchFamily="18" charset="0"/>
                              <a:ea typeface="Cambria Math" panose="02040503050406030204" pitchFamily="18" charset="0"/>
                            </a:rPr>
                          </m:ctrlPr>
                        </m:naryPr>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0</m:t>
                              </m:r>
                            </m:sub>
                          </m:sSub>
                        </m:sub>
                        <m:sup/>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𝑟𝑒𝑠</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𝑥</m:t>
                                  </m:r>
                                </m:e>
                                <m:sub>
                                  <m:r>
                                    <a:rPr lang="de-DE" b="0" i="1" smtClean="0">
                                      <a:latin typeface="Cambria Math" panose="02040503050406030204" pitchFamily="18" charset="0"/>
                                      <a:ea typeface="Cambria Math" panose="02040503050406030204" pitchFamily="18" charset="0"/>
                                    </a:rPr>
                                    <m:t>0</m:t>
                                  </m:r>
                                </m:sub>
                              </m:sSub>
                            </m:sub>
                          </m:sSub>
                          <m:r>
                            <a:rPr lang="de-DE" b="0" i="1" smtClean="0">
                              <a:latin typeface="Cambria Math" panose="02040503050406030204" pitchFamily="18" charset="0"/>
                              <a:ea typeface="Cambria Math" panose="02040503050406030204" pitchFamily="18" charset="0"/>
                            </a:rPr>
                            <m:t> </m:t>
                          </m:r>
                        </m:e>
                      </m:nary>
                      <m:r>
                        <a:rPr lang="de-DE" b="0" i="1" smtClean="0">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oMath>
                  </m:oMathPara>
                </a14:m>
                <a:endParaRPr lang="de-DE" b="0" dirty="0">
                  <a:ea typeface="Cambria Math" panose="02040503050406030204" pitchFamily="18" charset="0"/>
                </a:endParaRPr>
              </a:p>
              <a:p>
                <a:pPr marL="36900" indent="0">
                  <a:buNone/>
                </a:pPr>
                <a:r>
                  <a:rPr lang="de-DE" dirty="0"/>
                  <a:t>wobei über alle Polstellen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a14:m>
                <a:r>
                  <a:rPr lang="de-DE" dirty="0"/>
                  <a:t> zu</a:t>
                </a:r>
                <a:br>
                  <a:rPr lang="de-DE" dirty="0"/>
                </a:br>
                <a:r>
                  <a:rPr lang="de-DE" dirty="0"/>
                  <a:t>summieren ist, die in der </a:t>
                </a:r>
                <a:br>
                  <a:rPr lang="de-DE" dirty="0"/>
                </a:br>
                <a:r>
                  <a:rPr lang="de-DE" dirty="0"/>
                  <a:t>oberen komplexen </a:t>
                </a:r>
                <a:br>
                  <a:rPr lang="de-DE" dirty="0"/>
                </a:br>
                <a:r>
                  <a:rPr lang="de-DE" dirty="0"/>
                  <a:t>Halbebene liegen.</a:t>
                </a:r>
              </a:p>
              <a:p>
                <a:pPr marL="36900" indent="0">
                  <a:buNone/>
                </a:pPr>
                <a:endParaRPr lang="de-DE" dirty="0"/>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xfrm>
                <a:off x="904464" y="1637893"/>
                <a:ext cx="10353762" cy="3714749"/>
              </a:xfrm>
              <a:blipFill>
                <a:blip r:embed="rId4"/>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71E3B3BA-4196-4B26-83E2-6C814E8F6006}"/>
              </a:ext>
            </a:extLst>
          </p:cNvPr>
          <p:cNvCxnSpPr/>
          <p:nvPr/>
        </p:nvCxnSpPr>
        <p:spPr>
          <a:xfrm flipV="1">
            <a:off x="6000145" y="3172408"/>
            <a:ext cx="0" cy="3564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A059E44-0DD5-43F5-91A2-7438D95AFDCC}"/>
              </a:ext>
            </a:extLst>
          </p:cNvPr>
          <p:cNvCxnSpPr>
            <a:cxnSpLocks/>
          </p:cNvCxnSpPr>
          <p:nvPr/>
        </p:nvCxnSpPr>
        <p:spPr>
          <a:xfrm>
            <a:off x="2995127" y="5171430"/>
            <a:ext cx="66060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AF67750A-C16A-4765-AE43-80450066E82E}"/>
              </a:ext>
            </a:extLst>
          </p:cNvPr>
          <p:cNvSpPr/>
          <p:nvPr/>
        </p:nvSpPr>
        <p:spPr>
          <a:xfrm>
            <a:off x="4162374" y="5116751"/>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D20AD264-5DD5-4C11-9EBD-965040ECC9CB}"/>
              </a:ext>
            </a:extLst>
          </p:cNvPr>
          <p:cNvSpPr/>
          <p:nvPr/>
        </p:nvSpPr>
        <p:spPr>
          <a:xfrm>
            <a:off x="7746876" y="5123033"/>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701A1DCD-FC06-4F98-BD19-06ABEBA57641}"/>
              </a:ext>
            </a:extLst>
          </p:cNvPr>
          <p:cNvSpPr txBox="1"/>
          <p:nvPr/>
        </p:nvSpPr>
        <p:spPr>
          <a:xfrm>
            <a:off x="4069472" y="5162953"/>
            <a:ext cx="815781" cy="746480"/>
          </a:xfrm>
          <a:prstGeom prst="rect">
            <a:avLst/>
          </a:prstGeom>
          <a:noFill/>
        </p:spPr>
        <p:txBody>
          <a:bodyPr wrap="none" rtlCol="0">
            <a:spAutoFit/>
          </a:bodyPr>
          <a:lstStyle/>
          <a:p>
            <a:r>
              <a:rPr lang="de-DE" dirty="0"/>
              <a:t>a</a:t>
            </a:r>
          </a:p>
        </p:txBody>
      </p:sp>
      <p:sp>
        <p:nvSpPr>
          <p:cNvPr id="22" name="Textfeld 21">
            <a:extLst>
              <a:ext uri="{FF2B5EF4-FFF2-40B4-BE49-F238E27FC236}">
                <a16:creationId xmlns:a16="http://schemas.microsoft.com/office/drawing/2014/main" id="{64A7FF3D-68A4-4720-AACD-3324F77D52FB}"/>
              </a:ext>
            </a:extLst>
          </p:cNvPr>
          <p:cNvSpPr txBox="1"/>
          <p:nvPr/>
        </p:nvSpPr>
        <p:spPr>
          <a:xfrm>
            <a:off x="7653971" y="5150369"/>
            <a:ext cx="820050" cy="746480"/>
          </a:xfrm>
          <a:prstGeom prst="rect">
            <a:avLst/>
          </a:prstGeom>
          <a:noFill/>
        </p:spPr>
        <p:txBody>
          <a:bodyPr wrap="none" rtlCol="0">
            <a:spAutoFit/>
          </a:bodyPr>
          <a:lstStyle/>
          <a:p>
            <a:r>
              <a:rPr lang="de-DE" dirty="0"/>
              <a:t>b</a:t>
            </a:r>
          </a:p>
        </p:txBody>
      </p:sp>
      <p:sp>
        <p:nvSpPr>
          <p:cNvPr id="30" name="Freihandform: Form 29">
            <a:extLst>
              <a:ext uri="{FF2B5EF4-FFF2-40B4-BE49-F238E27FC236}">
                <a16:creationId xmlns:a16="http://schemas.microsoft.com/office/drawing/2014/main" id="{88628FE6-16E9-4852-85BD-8195CD54CF20}"/>
              </a:ext>
            </a:extLst>
          </p:cNvPr>
          <p:cNvSpPr/>
          <p:nvPr/>
        </p:nvSpPr>
        <p:spPr>
          <a:xfrm>
            <a:off x="4225301" y="3419112"/>
            <a:ext cx="3561613" cy="1750047"/>
          </a:xfrm>
          <a:custGeom>
            <a:avLst/>
            <a:gdLst>
              <a:gd name="connsiteX0" fmla="*/ 1466 w 3561613"/>
              <a:gd name="connsiteY0" fmla="*/ 1740717 h 1750047"/>
              <a:gd name="connsiteX1" fmla="*/ 48119 w 3561613"/>
              <a:gd name="connsiteY1" fmla="*/ 1358161 h 1750047"/>
              <a:gd name="connsiteX2" fmla="*/ 318707 w 3561613"/>
              <a:gd name="connsiteY2" fmla="*/ 761002 h 1750047"/>
              <a:gd name="connsiteX3" fmla="*/ 738585 w 3561613"/>
              <a:gd name="connsiteY3" fmla="*/ 359786 h 1750047"/>
              <a:gd name="connsiteX4" fmla="*/ 1326413 w 3561613"/>
              <a:gd name="connsiteY4" fmla="*/ 61206 h 1750047"/>
              <a:gd name="connsiteX5" fmla="*/ 1923572 w 3561613"/>
              <a:gd name="connsiteY5" fmla="*/ 14553 h 1750047"/>
              <a:gd name="connsiteX6" fmla="*/ 2698013 w 3561613"/>
              <a:gd name="connsiteY6" fmla="*/ 247819 h 1750047"/>
              <a:gd name="connsiteX7" fmla="*/ 3183205 w 3561613"/>
              <a:gd name="connsiteY7" fmla="*/ 705019 h 1750047"/>
              <a:gd name="connsiteX8" fmla="*/ 3509777 w 3561613"/>
              <a:gd name="connsiteY8" fmla="*/ 1414145 h 1750047"/>
              <a:gd name="connsiteX9" fmla="*/ 3556430 w 3561613"/>
              <a:gd name="connsiteY9" fmla="*/ 1750047 h 175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1613" h="1750047">
                <a:moveTo>
                  <a:pt x="1466" y="1740717"/>
                </a:moveTo>
                <a:cubicBezTo>
                  <a:pt x="-1645" y="1631082"/>
                  <a:pt x="-4755" y="1521447"/>
                  <a:pt x="48119" y="1358161"/>
                </a:cubicBezTo>
                <a:cubicBezTo>
                  <a:pt x="100993" y="1194875"/>
                  <a:pt x="203629" y="927398"/>
                  <a:pt x="318707" y="761002"/>
                </a:cubicBezTo>
                <a:cubicBezTo>
                  <a:pt x="433785" y="594606"/>
                  <a:pt x="570634" y="476419"/>
                  <a:pt x="738585" y="359786"/>
                </a:cubicBezTo>
                <a:cubicBezTo>
                  <a:pt x="906536" y="243153"/>
                  <a:pt x="1128915" y="118745"/>
                  <a:pt x="1326413" y="61206"/>
                </a:cubicBezTo>
                <a:cubicBezTo>
                  <a:pt x="1523911" y="3667"/>
                  <a:pt x="1694972" y="-16549"/>
                  <a:pt x="1923572" y="14553"/>
                </a:cubicBezTo>
                <a:cubicBezTo>
                  <a:pt x="2152172" y="45655"/>
                  <a:pt x="2488074" y="132741"/>
                  <a:pt x="2698013" y="247819"/>
                </a:cubicBezTo>
                <a:cubicBezTo>
                  <a:pt x="2907952" y="362897"/>
                  <a:pt x="3047911" y="510631"/>
                  <a:pt x="3183205" y="705019"/>
                </a:cubicBezTo>
                <a:cubicBezTo>
                  <a:pt x="3318499" y="899407"/>
                  <a:pt x="3447573" y="1239974"/>
                  <a:pt x="3509777" y="1414145"/>
                </a:cubicBezTo>
                <a:cubicBezTo>
                  <a:pt x="3571981" y="1588316"/>
                  <a:pt x="3564205" y="1669181"/>
                  <a:pt x="3556430" y="1750047"/>
                </a:cubicBezTo>
              </a:path>
            </a:pathLst>
          </a:cu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de-DE"/>
          </a:p>
        </p:txBody>
      </p:sp>
      <p:sp>
        <p:nvSpPr>
          <p:cNvPr id="32" name="Ellipse 31">
            <a:extLst>
              <a:ext uri="{FF2B5EF4-FFF2-40B4-BE49-F238E27FC236}">
                <a16:creationId xmlns:a16="http://schemas.microsoft.com/office/drawing/2014/main" id="{83DB6781-C710-4924-ADFD-656C6CCC6AD0}"/>
              </a:ext>
            </a:extLst>
          </p:cNvPr>
          <p:cNvSpPr/>
          <p:nvPr/>
        </p:nvSpPr>
        <p:spPr>
          <a:xfrm>
            <a:off x="5107876" y="4476049"/>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F08C332C-9D72-4E2E-AA05-BBB2FBEF03C9}"/>
              </a:ext>
            </a:extLst>
          </p:cNvPr>
          <p:cNvSpPr/>
          <p:nvPr/>
        </p:nvSpPr>
        <p:spPr>
          <a:xfrm>
            <a:off x="6911799" y="4563132"/>
            <a:ext cx="121688" cy="924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42538395-9231-4801-897A-EA8A007AF7EA}"/>
              </a:ext>
            </a:extLst>
          </p:cNvPr>
          <p:cNvSpPr/>
          <p:nvPr/>
        </p:nvSpPr>
        <p:spPr>
          <a:xfrm>
            <a:off x="4894584" y="4256811"/>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60297D4F-054A-4509-A475-6F5519A003AD}"/>
              </a:ext>
            </a:extLst>
          </p:cNvPr>
          <p:cNvSpPr/>
          <p:nvPr/>
        </p:nvSpPr>
        <p:spPr>
          <a:xfrm>
            <a:off x="6707832" y="4343894"/>
            <a:ext cx="545148" cy="539124"/>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 name="Rechteck 3">
                <a:extLst>
                  <a:ext uri="{FF2B5EF4-FFF2-40B4-BE49-F238E27FC236}">
                    <a16:creationId xmlns:a16="http://schemas.microsoft.com/office/drawing/2014/main" id="{6228F6F3-D775-4741-9E2D-0830C1560295}"/>
                  </a:ext>
                </a:extLst>
              </p:cNvPr>
              <p:cNvSpPr/>
              <p:nvPr/>
            </p:nvSpPr>
            <p:spPr>
              <a:xfrm>
                <a:off x="6698501" y="4480987"/>
                <a:ext cx="470898" cy="369332"/>
              </a:xfrm>
              <a:prstGeom prst="rect">
                <a:avLst/>
              </a:prstGeom>
            </p:spPr>
            <p:txBody>
              <a:bodyPr wrap="none">
                <a:spAutoFit/>
              </a:bodyPr>
              <a:lstStyle/>
              <a:p>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𝑥</m:t>
                        </m:r>
                      </m:e>
                      <m:sub>
                        <m:r>
                          <a:rPr lang="de-DE" i="1">
                            <a:latin typeface="Cambria Math" panose="02040503050406030204" pitchFamily="18" charset="0"/>
                            <a:ea typeface="Cambria Math" panose="02040503050406030204" pitchFamily="18" charset="0"/>
                          </a:rPr>
                          <m:t>0</m:t>
                        </m:r>
                      </m:sub>
                    </m:sSub>
                  </m:oMath>
                </a14:m>
                <a:r>
                  <a:rPr lang="de-DE" dirty="0"/>
                  <a:t> </a:t>
                </a:r>
              </a:p>
            </p:txBody>
          </p:sp>
        </mc:Choice>
        <mc:Fallback xmlns="">
          <p:sp>
            <p:nvSpPr>
              <p:cNvPr id="4" name="Rechteck 3">
                <a:extLst>
                  <a:ext uri="{FF2B5EF4-FFF2-40B4-BE49-F238E27FC236}">
                    <a16:creationId xmlns:a16="http://schemas.microsoft.com/office/drawing/2014/main" id="{6228F6F3-D775-4741-9E2D-0830C1560295}"/>
                  </a:ext>
                </a:extLst>
              </p:cNvPr>
              <p:cNvSpPr>
                <a:spLocks noRot="1" noChangeAspect="1" noMove="1" noResize="1" noEditPoints="1" noAdjustHandles="1" noChangeArrowheads="1" noChangeShapeType="1" noTextEdit="1"/>
              </p:cNvSpPr>
              <p:nvPr/>
            </p:nvSpPr>
            <p:spPr>
              <a:xfrm>
                <a:off x="6698501" y="4480987"/>
                <a:ext cx="470898" cy="369332"/>
              </a:xfrm>
              <a:prstGeom prst="rect">
                <a:avLst/>
              </a:prstGeom>
              <a:blipFill>
                <a:blip r:embed="rId5"/>
                <a:stretch>
                  <a:fillRect/>
                </a:stretch>
              </a:blipFill>
            </p:spPr>
            <p:txBody>
              <a:bodyPr/>
              <a:lstStyle/>
              <a:p>
                <a:r>
                  <a:rPr lang="de-DE">
                    <a:noFill/>
                  </a:rPr>
                  <a:t> </a:t>
                </a:r>
              </a:p>
            </p:txBody>
          </p:sp>
        </mc:Fallback>
      </mc:AlternateContent>
      <p:cxnSp>
        <p:nvCxnSpPr>
          <p:cNvPr id="6" name="Gerade Verbindung mit Pfeil 5">
            <a:extLst>
              <a:ext uri="{FF2B5EF4-FFF2-40B4-BE49-F238E27FC236}">
                <a16:creationId xmlns:a16="http://schemas.microsoft.com/office/drawing/2014/main" id="{2BFF55E7-959A-406A-A419-8CC34CE51343}"/>
              </a:ext>
            </a:extLst>
          </p:cNvPr>
          <p:cNvCxnSpPr>
            <a:stCxn id="30" idx="7"/>
          </p:cNvCxnSpPr>
          <p:nvPr/>
        </p:nvCxnSpPr>
        <p:spPr>
          <a:xfrm flipV="1">
            <a:off x="7408506" y="3769567"/>
            <a:ext cx="578498" cy="35456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31D87E41-DB50-4134-B3F6-4C0CF0216D89}"/>
              </a:ext>
            </a:extLst>
          </p:cNvPr>
          <p:cNvCxnSpPr>
            <a:cxnSpLocks/>
          </p:cNvCxnSpPr>
          <p:nvPr/>
        </p:nvCxnSpPr>
        <p:spPr>
          <a:xfrm flipV="1">
            <a:off x="7644881" y="4256811"/>
            <a:ext cx="678025" cy="29031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FC183F5-5952-46A5-A9A3-027BBF0A9828}"/>
              </a:ext>
            </a:extLst>
          </p:cNvPr>
          <p:cNvCxnSpPr>
            <a:cxnSpLocks/>
          </p:cNvCxnSpPr>
          <p:nvPr/>
        </p:nvCxnSpPr>
        <p:spPr>
          <a:xfrm flipV="1">
            <a:off x="6892210" y="3107095"/>
            <a:ext cx="360770" cy="510077"/>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71511031-173A-4B67-9E83-15A556EA229A}"/>
              </a:ext>
            </a:extLst>
          </p:cNvPr>
          <p:cNvCxnSpPr>
            <a:cxnSpLocks/>
          </p:cNvCxnSpPr>
          <p:nvPr/>
        </p:nvCxnSpPr>
        <p:spPr>
          <a:xfrm flipH="1" flipV="1">
            <a:off x="4898571" y="3181739"/>
            <a:ext cx="335899" cy="39188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CA3BF2B1-46B7-473F-9F71-E7116167343D}"/>
              </a:ext>
            </a:extLst>
          </p:cNvPr>
          <p:cNvCxnSpPr>
            <a:cxnSpLocks/>
          </p:cNvCxnSpPr>
          <p:nvPr/>
        </p:nvCxnSpPr>
        <p:spPr>
          <a:xfrm flipH="1" flipV="1">
            <a:off x="4453809" y="3483432"/>
            <a:ext cx="335899" cy="39188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F2A2EC1D-8EA7-471F-9381-F292360F1741}"/>
              </a:ext>
            </a:extLst>
          </p:cNvPr>
          <p:cNvCxnSpPr>
            <a:cxnSpLocks/>
          </p:cNvCxnSpPr>
          <p:nvPr/>
        </p:nvCxnSpPr>
        <p:spPr>
          <a:xfrm flipH="1" flipV="1">
            <a:off x="3900196" y="4256811"/>
            <a:ext cx="463413" cy="30275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5" name="Residuensatz">
            <a:hlinkClick r:id="" action="ppaction://media"/>
            <a:extLst>
              <a:ext uri="{FF2B5EF4-FFF2-40B4-BE49-F238E27FC236}">
                <a16:creationId xmlns:a16="http://schemas.microsoft.com/office/drawing/2014/main" id="{EEA5742B-1D58-4487-8BAD-DF47EE0A10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47868" y="2393834"/>
            <a:ext cx="487363" cy="487363"/>
          </a:xfrm>
          <a:prstGeom prst="rect">
            <a:avLst/>
          </a:prstGeom>
        </p:spPr>
      </p:pic>
    </p:spTree>
    <p:extLst>
      <p:ext uri="{BB962C8B-B14F-4D97-AF65-F5344CB8AC3E}">
        <p14:creationId xmlns:p14="http://schemas.microsoft.com/office/powerpoint/2010/main" val="84405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Beispielrechnung</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fontScale="92500"/>
              </a:bodyPr>
              <a:lstStyle/>
              <a:p>
                <a:pPr marL="36900" indent="0">
                  <a:buNone/>
                </a:pPr>
                <a:r>
                  <a:rPr lang="de-DE" dirty="0"/>
                  <a:t>Nehmen wir uns das einleitende Beispiel vor: </a:t>
                </a:r>
                <a14:m>
                  <m:oMath xmlns:m="http://schemas.openxmlformats.org/officeDocument/2006/math">
                    <m:nary>
                      <m:naryPr>
                        <m:ctrlPr>
                          <a:rPr lang="de-DE" i="1">
                            <a:latin typeface="Cambria Math" panose="02040503050406030204" pitchFamily="18" charset="0"/>
                          </a:rPr>
                        </m:ctrlPr>
                      </m:naryPr>
                      <m:sub>
                        <m:r>
                          <m:rPr>
                            <m:brk m:alnAt="23"/>
                          </m:rP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m:t>
                        </m:r>
                      </m:sup>
                      <m:e>
                        <m:f>
                          <m:fPr>
                            <m:ctrlPr>
                              <a:rPr lang="de-DE" i="1">
                                <a:latin typeface="Cambria Math" panose="02040503050406030204" pitchFamily="18" charset="0"/>
                              </a:rPr>
                            </m:ctrlPr>
                          </m:fPr>
                          <m:num>
                            <m:r>
                              <a:rPr lang="de-DE" b="0" i="1" smtClean="0">
                                <a:latin typeface="Cambria Math" panose="02040503050406030204" pitchFamily="18" charset="0"/>
                              </a:rPr>
                              <m:t>𝑥</m:t>
                            </m:r>
                            <m:r>
                              <a:rPr lang="de-DE" b="0" i="0" smtClean="0">
                                <a:latin typeface="Cambria Math" panose="02040503050406030204" pitchFamily="18" charset="0"/>
                              </a:rPr>
                              <m:t>²+2</m:t>
                            </m:r>
                          </m:num>
                          <m:den>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4</m:t>
                                </m:r>
                              </m:sup>
                            </m:sSup>
                            <m:r>
                              <a:rPr lang="de-DE" i="1">
                                <a:latin typeface="Cambria Math" panose="02040503050406030204" pitchFamily="18" charset="0"/>
                              </a:rPr>
                              <m:t>+2</m:t>
                            </m:r>
                            <m:r>
                              <a:rPr lang="de-DE" i="1">
                                <a:latin typeface="Cambria Math" panose="02040503050406030204" pitchFamily="18" charset="0"/>
                              </a:rPr>
                              <m:t>𝑥</m:t>
                            </m:r>
                            <m:r>
                              <a:rPr lang="de-DE" i="1">
                                <a:latin typeface="Cambria Math" panose="02040503050406030204" pitchFamily="18" charset="0"/>
                              </a:rPr>
                              <m:t>²+1</m:t>
                            </m:r>
                          </m:den>
                        </m:f>
                      </m:e>
                    </m:nary>
                    <m:r>
                      <a:rPr lang="de-DE" i="1">
                        <a:latin typeface="Cambria Math" panose="02040503050406030204" pitchFamily="18" charset="0"/>
                      </a:rPr>
                      <m:t> </m:t>
                    </m:r>
                    <m:r>
                      <a:rPr lang="de-DE" i="1">
                        <a:latin typeface="Cambria Math" panose="02040503050406030204" pitchFamily="18" charset="0"/>
                      </a:rPr>
                      <m:t>𝑑𝑥</m:t>
                    </m:r>
                  </m:oMath>
                </a14:m>
                <a:r>
                  <a:rPr lang="de-DE" dirty="0"/>
                  <a:t>. Zunächst muss man das </a:t>
                </a:r>
                <a:r>
                  <a:rPr lang="de-DE" dirty="0" err="1"/>
                  <a:t>Nennerpolynom</a:t>
                </a:r>
                <a:r>
                  <a:rPr lang="de-DE" dirty="0"/>
                  <a:t> in seine Linearfaktoren zerlegen. Das können Sie machen, indem Sie z.B. </a:t>
                </a:r>
                <a14:m>
                  <m:oMath xmlns:m="http://schemas.openxmlformats.org/officeDocument/2006/math">
                    <m:r>
                      <a:rPr lang="de-DE" i="1" dirty="0" smtClean="0">
                        <a:latin typeface="Cambria Math" panose="02040503050406030204" pitchFamily="18" charset="0"/>
                      </a:rPr>
                      <m:t>𝑧</m:t>
                    </m:r>
                    <m:r>
                      <a:rPr lang="de-DE" i="1" dirty="0" smtClean="0">
                        <a:latin typeface="Cambria Math" panose="02040503050406030204" pitchFamily="18" charset="0"/>
                      </a:rPr>
                      <m:t>=</m:t>
                    </m:r>
                    <m:r>
                      <a:rPr lang="de-DE" i="1" dirty="0" smtClean="0">
                        <a:latin typeface="Cambria Math" panose="02040503050406030204" pitchFamily="18" charset="0"/>
                      </a:rPr>
                      <m:t>𝑥</m:t>
                    </m:r>
                    <m:r>
                      <a:rPr lang="de-DE" i="1" dirty="0" smtClean="0">
                        <a:latin typeface="Cambria Math" panose="02040503050406030204" pitchFamily="18" charset="0"/>
                      </a:rPr>
                      <m:t>²</m:t>
                    </m:r>
                  </m:oMath>
                </a14:m>
                <a:r>
                  <a:rPr lang="de-DE" dirty="0"/>
                  <a:t> setzen und die p-q-Formel verwenden. Es wird sich ergeben: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4</m:t>
                        </m:r>
                      </m:sup>
                    </m:sSup>
                    <m:r>
                      <a:rPr lang="de-DE" i="1">
                        <a:latin typeface="Cambria Math" panose="02040503050406030204" pitchFamily="18" charset="0"/>
                      </a:rPr>
                      <m:t>+2</m:t>
                    </m:r>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r>
                      <a:rPr lang="de-DE" i="1">
                        <a:latin typeface="Cambria Math" panose="02040503050406030204" pitchFamily="18" charset="0"/>
                      </a:rPr>
                      <m:t>+1</m:t>
                    </m:r>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)²(</m:t>
                    </m:r>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)²</m:t>
                    </m:r>
                  </m:oMath>
                </a14:m>
                <a:r>
                  <a:rPr lang="de-DE" dirty="0"/>
                  <a:t>. Die Nullstellen des Nenners sind also i und –i. Beide nicht reell. Gut. Also hat die Funktion keinen Pol auf der reellen Achse und das Zählerpolynom hat mindestens zwei Grade weniger als das </a:t>
                </a:r>
                <a:r>
                  <a:rPr lang="de-DE" dirty="0" err="1"/>
                  <a:t>Nennerpolynom</a:t>
                </a:r>
                <a:r>
                  <a:rPr lang="de-DE" dirty="0"/>
                  <a:t>. Also </a:t>
                </a:r>
                <a:r>
                  <a:rPr lang="de-DE" dirty="0" err="1"/>
                  <a:t>Residuenkalkül</a:t>
                </a:r>
                <a:r>
                  <a:rPr lang="de-DE" dirty="0"/>
                  <a:t>.</a:t>
                </a:r>
              </a:p>
              <a:p>
                <a:pPr marL="36900" indent="0">
                  <a:buNone/>
                </a:pPr>
                <a:r>
                  <a:rPr lang="de-DE" dirty="0"/>
                  <a:t>In der oberen komplexen Halbebene liegt nur die Polstelle i. Also müssen wir das Residuum von </a:t>
                </a:r>
                <a14:m>
                  <m:oMath xmlns:m="http://schemas.openxmlformats.org/officeDocument/2006/math">
                    <m:f>
                      <m:fPr>
                        <m:ctrlPr>
                          <a:rPr lang="de-DE" i="1">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+2</m:t>
                        </m:r>
                      </m:num>
                      <m:den>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4</m:t>
                            </m:r>
                          </m:sup>
                        </m:sSup>
                        <m:r>
                          <a:rPr lang="de-DE" i="1">
                            <a:latin typeface="Cambria Math" panose="02040503050406030204" pitchFamily="18" charset="0"/>
                          </a:rPr>
                          <m:t>+2</m:t>
                        </m:r>
                        <m:r>
                          <a:rPr lang="de-DE" i="1">
                            <a:latin typeface="Cambria Math" panose="02040503050406030204" pitchFamily="18" charset="0"/>
                          </a:rPr>
                          <m:t>𝑥</m:t>
                        </m:r>
                        <m:r>
                          <a:rPr lang="de-DE" i="1">
                            <a:latin typeface="Cambria Math" panose="02040503050406030204" pitchFamily="18" charset="0"/>
                          </a:rPr>
                          <m:t>²+1</m:t>
                        </m:r>
                      </m:den>
                    </m:f>
                  </m:oMath>
                </a14:m>
                <a:r>
                  <a:rPr lang="de-DE" dirty="0"/>
                  <a:t> an der Stelle  </a:t>
                </a:r>
                <a14:m>
                  <m:oMath xmlns:m="http://schemas.openxmlformats.org/officeDocument/2006/math">
                    <m:sSub>
                      <m:sSubPr>
                        <m:ctrlPr>
                          <a:rPr lang="de-DE" i="1" dirty="0" smtClean="0">
                            <a:latin typeface="Cambria Math" panose="02040503050406030204" pitchFamily="18" charset="0"/>
                          </a:rPr>
                        </m:ctrlPr>
                      </m:sSubPr>
                      <m:e>
                        <m:r>
                          <a:rPr lang="de-DE" b="0" i="1" dirty="0" smtClean="0">
                            <a:latin typeface="Cambria Math" panose="02040503050406030204" pitchFamily="18" charset="0"/>
                          </a:rPr>
                          <m:t>𝑥</m:t>
                        </m:r>
                      </m:e>
                      <m:sub>
                        <m:r>
                          <a:rPr lang="de-DE" b="0" i="1" dirty="0" smtClean="0">
                            <a:latin typeface="Cambria Math" panose="02040503050406030204" pitchFamily="18" charset="0"/>
                          </a:rPr>
                          <m:t>0</m:t>
                        </m:r>
                      </m:sub>
                    </m:sSub>
                    <m:r>
                      <a:rPr lang="de-DE" b="0" i="1" dirty="0" smtClean="0">
                        <a:latin typeface="Cambria Math" panose="02040503050406030204" pitchFamily="18" charset="0"/>
                      </a:rPr>
                      <m:t>=</m:t>
                    </m:r>
                    <m:r>
                      <a:rPr lang="de-DE" i="1" dirty="0" smtClean="0">
                        <a:latin typeface="Cambria Math" panose="02040503050406030204" pitchFamily="18" charset="0"/>
                      </a:rPr>
                      <m:t>𝑖</m:t>
                    </m:r>
                  </m:oMath>
                </a14:m>
                <a:r>
                  <a:rPr lang="de-DE" dirty="0"/>
                  <a:t> ausrechnen. Die Vielfachheit der Polstelle ist </a:t>
                </a:r>
                <a14:m>
                  <m:oMath xmlns:m="http://schemas.openxmlformats.org/officeDocument/2006/math">
                    <m:r>
                      <a:rPr lang="de-DE" i="1" dirty="0" smtClean="0">
                        <a:latin typeface="Cambria Math" panose="02040503050406030204" pitchFamily="18" charset="0"/>
                      </a:rPr>
                      <m:t>𝑚</m:t>
                    </m:r>
                    <m:r>
                      <a:rPr lang="de-DE" i="1" dirty="0" smtClean="0">
                        <a:latin typeface="Cambria Math" panose="02040503050406030204" pitchFamily="18" charset="0"/>
                      </a:rPr>
                      <m:t>=2.</m:t>
                    </m:r>
                  </m:oMath>
                </a14:m>
                <a:r>
                  <a:rPr lang="de-DE" dirty="0"/>
                  <a:t> Wir benutzen die Formel:</a:t>
                </a:r>
              </a:p>
              <a:p>
                <a:pPr marL="36900" indent="0">
                  <a:buNone/>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𝑟𝑒𝑠</m:t>
                          </m:r>
                        </m:e>
                        <m:sub>
                          <m:r>
                            <a:rPr lang="de-DE" b="0" i="1" smtClean="0">
                              <a:latin typeface="Cambria Math" panose="02040503050406030204" pitchFamily="18" charset="0"/>
                            </a:rPr>
                            <m:t>𝑖</m:t>
                          </m:r>
                        </m:sub>
                      </m:sSub>
                      <m:f>
                        <m:fPr>
                          <m:ctrlPr>
                            <a:rPr lang="de-DE" i="1">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+2</m:t>
                          </m:r>
                        </m:num>
                        <m:den>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4</m:t>
                              </m:r>
                            </m:sup>
                          </m:sSup>
                          <m:r>
                            <a:rPr lang="de-DE" i="1">
                              <a:latin typeface="Cambria Math" panose="02040503050406030204" pitchFamily="18" charset="0"/>
                            </a:rPr>
                            <m:t>+2</m:t>
                          </m:r>
                          <m:r>
                            <a:rPr lang="de-DE" i="1">
                              <a:latin typeface="Cambria Math" panose="02040503050406030204" pitchFamily="18" charset="0"/>
                            </a:rPr>
                            <m:t>𝑥</m:t>
                          </m:r>
                          <m:r>
                            <a:rPr lang="de-DE" i="1">
                              <a:latin typeface="Cambria Math" panose="02040503050406030204" pitchFamily="18" charset="0"/>
                            </a:rPr>
                            <m:t>²+1</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1!</m:t>
                          </m:r>
                        </m:den>
                      </m:f>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lim</m:t>
                              </m:r>
                            </m:e>
                            <m:lim>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𝑖</m:t>
                              </m:r>
                            </m:lim>
                          </m:limLow>
                        </m:fName>
                        <m:e>
                          <m:f>
                            <m:fPr>
                              <m:ctrlPr>
                                <a:rPr lang="de-DE" b="0" i="1" smtClean="0">
                                  <a:latin typeface="Cambria Math" panose="02040503050406030204" pitchFamily="18" charset="0"/>
                                </a:rPr>
                              </m:ctrlPr>
                            </m:fPr>
                            <m:num>
                              <m:r>
                                <a:rPr lang="de-DE" b="0" i="1" smtClean="0">
                                  <a:latin typeface="Cambria Math" panose="02040503050406030204" pitchFamily="18" charset="0"/>
                                </a:rPr>
                                <m:t>𝑑</m:t>
                              </m:r>
                            </m:num>
                            <m:den>
                              <m:r>
                                <a:rPr lang="de-DE" b="0" i="1" smtClean="0">
                                  <a:latin typeface="Cambria Math" panose="02040503050406030204" pitchFamily="18" charset="0"/>
                                </a:rPr>
                                <m:t>𝑑𝑥</m:t>
                              </m:r>
                            </m:den>
                          </m:f>
                        </m:e>
                      </m:func>
                      <m:f>
                        <m:fPr>
                          <m:ctrlPr>
                            <a:rPr lang="de-DE" i="1">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+2</m:t>
                          </m:r>
                        </m:num>
                        <m:den>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𝑖</m:t>
                          </m:r>
                          <m:r>
                            <a:rPr lang="de-DE" b="0" i="1" smtClean="0">
                              <a:latin typeface="Cambria Math" panose="02040503050406030204" pitchFamily="18" charset="0"/>
                            </a:rPr>
                            <m:t>)²</m:t>
                          </m:r>
                        </m:den>
                      </m:f>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lim</m:t>
                              </m:r>
                            </m:e>
                            <m:lim>
                              <m:r>
                                <a:rPr lang="de-DE" b="0" i="1" smtClean="0">
                                  <a:latin typeface="Cambria Math" panose="02040503050406030204" pitchFamily="18" charset="0"/>
                                </a:rPr>
                                <m:t>𝑥</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𝑖</m:t>
                              </m:r>
                            </m:lim>
                          </m:limLow>
                        </m:fName>
                        <m:e>
                          <m:f>
                            <m:fPr>
                              <m:ctrlPr>
                                <a:rPr lang="de-DE" b="0" i="1" smtClean="0">
                                  <a:latin typeface="Cambria Math" panose="02040503050406030204" pitchFamily="18" charset="0"/>
                                </a:rPr>
                              </m:ctrlPr>
                            </m:fPr>
                            <m:num>
                              <m:r>
                                <a:rPr lang="de-DE" b="0" i="1" smtClean="0">
                                  <a:latin typeface="Cambria Math" panose="02040503050406030204" pitchFamily="18" charset="0"/>
                                </a:rPr>
                                <m:t>2</m:t>
                              </m:r>
                              <m:r>
                                <a:rPr lang="de-DE" b="0" i="1" smtClean="0">
                                  <a:latin typeface="Cambria Math" panose="02040503050406030204" pitchFamily="18" charset="0"/>
                                </a:rPr>
                                <m:t>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−6</m:t>
                              </m:r>
                              <m:r>
                                <a:rPr lang="de-DE" b="0" i="1" smtClean="0">
                                  <a:latin typeface="Cambria Math" panose="02040503050406030204" pitchFamily="18" charset="0"/>
                                </a:rPr>
                                <m:t>𝑥</m:t>
                              </m:r>
                              <m:r>
                                <a:rPr lang="de-DE" b="0" i="1" smtClean="0">
                                  <a:latin typeface="Cambria Math" panose="02040503050406030204" pitchFamily="18" charset="0"/>
                                </a:rPr>
                                <m:t>−4</m:t>
                              </m:r>
                              <m:r>
                                <a:rPr lang="de-DE" b="0" i="1" smtClean="0">
                                  <a:latin typeface="Cambria Math" panose="02040503050406030204" pitchFamily="18" charset="0"/>
                                </a:rPr>
                                <m:t>𝑖</m:t>
                              </m:r>
                            </m:num>
                            <m:den>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𝑖</m:t>
                                      </m:r>
                                    </m:e>
                                  </m:d>
                                </m:e>
                                <m:sup>
                                  <m:r>
                                    <a:rPr lang="de-DE" b="0" i="1" smtClean="0">
                                      <a:latin typeface="Cambria Math" panose="02040503050406030204" pitchFamily="18" charset="0"/>
                                    </a:rPr>
                                    <m:t>4</m:t>
                                  </m:r>
                                </m:sup>
                              </m:sSup>
                            </m:den>
                          </m:f>
                        </m:e>
                      </m:func>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−2</m:t>
                          </m:r>
                          <m:r>
                            <a:rPr lang="de-DE" b="0" i="1" smtClean="0">
                              <a:latin typeface="Cambria Math" panose="02040503050406030204" pitchFamily="18" charset="0"/>
                            </a:rPr>
                            <m:t>𝑖</m:t>
                          </m:r>
                          <m:r>
                            <a:rPr lang="de-DE" b="0" i="1" smtClean="0">
                              <a:latin typeface="Cambria Math" panose="02040503050406030204" pitchFamily="18" charset="0"/>
                            </a:rPr>
                            <m:t>−6</m:t>
                          </m:r>
                          <m:r>
                            <a:rPr lang="de-DE" b="0" i="1" smtClean="0">
                              <a:latin typeface="Cambria Math" panose="02040503050406030204" pitchFamily="18" charset="0"/>
                            </a:rPr>
                            <m:t>𝑖</m:t>
                          </m:r>
                          <m:r>
                            <a:rPr lang="de-DE" b="0" i="1" smtClean="0">
                              <a:latin typeface="Cambria Math" panose="02040503050406030204" pitchFamily="18" charset="0"/>
                            </a:rPr>
                            <m:t>−4</m:t>
                          </m:r>
                          <m:r>
                            <a:rPr lang="de-DE" b="0" i="1" smtClean="0">
                              <a:latin typeface="Cambria Math" panose="02040503050406030204" pitchFamily="18" charset="0"/>
                            </a:rPr>
                            <m:t>𝑖</m:t>
                          </m:r>
                        </m:num>
                        <m:den>
                          <m:r>
                            <a:rPr lang="de-DE" b="0" i="1" smtClean="0">
                              <a:latin typeface="Cambria Math" panose="02040503050406030204" pitchFamily="18" charset="0"/>
                            </a:rPr>
                            <m:t>(2</m:t>
                          </m:r>
                          <m:r>
                            <a:rPr lang="de-DE" b="0" i="1" smtClean="0">
                              <a:latin typeface="Cambria Math" panose="02040503050406030204" pitchFamily="18" charset="0"/>
                            </a:rPr>
                            <m:t>𝑖</m:t>
                          </m:r>
                          <m:sSup>
                            <m:sSupPr>
                              <m:ctrlPr>
                                <a:rPr lang="de-DE" b="0" i="1" smtClean="0">
                                  <a:latin typeface="Cambria Math" panose="02040503050406030204" pitchFamily="18" charset="0"/>
                                </a:rPr>
                              </m:ctrlPr>
                            </m:sSupPr>
                            <m:e>
                              <m:r>
                                <a:rPr lang="de-DE" b="0" i="1" smtClean="0">
                                  <a:latin typeface="Cambria Math" panose="02040503050406030204" pitchFamily="18" charset="0"/>
                                </a:rPr>
                                <m:t>)</m:t>
                              </m:r>
                            </m:e>
                            <m:sup>
                              <m:r>
                                <a:rPr lang="de-DE" b="0" i="1" smtClean="0">
                                  <a:latin typeface="Cambria Math" panose="02040503050406030204" pitchFamily="18" charset="0"/>
                                </a:rPr>
                                <m:t>4</m:t>
                              </m:r>
                            </m:sup>
                          </m:sSup>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3</m:t>
                          </m:r>
                        </m:num>
                        <m:den>
                          <m:r>
                            <a:rPr lang="de-DE" b="0" i="1" smtClean="0">
                              <a:latin typeface="Cambria Math" panose="02040503050406030204" pitchFamily="18" charset="0"/>
                            </a:rPr>
                            <m:t>4</m:t>
                          </m:r>
                        </m:den>
                      </m:f>
                      <m:r>
                        <a:rPr lang="de-DE" b="0" i="1" smtClean="0">
                          <a:latin typeface="Cambria Math" panose="02040503050406030204" pitchFamily="18" charset="0"/>
                        </a:rPr>
                        <m:t>𝑖</m:t>
                      </m:r>
                    </m:oMath>
                  </m:oMathPara>
                </a14:m>
                <a:endParaRPr lang="de-DE" dirty="0"/>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cxnSp>
        <p:nvCxnSpPr>
          <p:cNvPr id="5" name="Gerade Verbindung mit Pfeil 4">
            <a:extLst>
              <a:ext uri="{FF2B5EF4-FFF2-40B4-BE49-F238E27FC236}">
                <a16:creationId xmlns:a16="http://schemas.microsoft.com/office/drawing/2014/main" id="{E2D501EF-7A8C-4960-800C-F09B0F3DF89F}"/>
              </a:ext>
            </a:extLst>
          </p:cNvPr>
          <p:cNvCxnSpPr/>
          <p:nvPr/>
        </p:nvCxnSpPr>
        <p:spPr>
          <a:xfrm flipH="1" flipV="1">
            <a:off x="5775649" y="5467739"/>
            <a:ext cx="65314"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E01C8926-4A02-4912-A0E6-59A10E072255}"/>
              </a:ext>
            </a:extLst>
          </p:cNvPr>
          <p:cNvSpPr txBox="1"/>
          <p:nvPr/>
        </p:nvSpPr>
        <p:spPr>
          <a:xfrm>
            <a:off x="4789617" y="5924939"/>
            <a:ext cx="2102692" cy="369332"/>
          </a:xfrm>
          <a:prstGeom prst="rect">
            <a:avLst/>
          </a:prstGeom>
          <a:noFill/>
        </p:spPr>
        <p:txBody>
          <a:bodyPr wrap="none" rtlCol="0">
            <a:spAutoFit/>
          </a:bodyPr>
          <a:lstStyle/>
          <a:p>
            <a:r>
              <a:rPr lang="de-DE" dirty="0">
                <a:solidFill>
                  <a:schemeClr val="accent1">
                    <a:lumMod val="75000"/>
                  </a:schemeClr>
                </a:solidFill>
              </a:rPr>
              <a:t>mit </a:t>
            </a:r>
            <a:r>
              <a:rPr lang="de-DE" dirty="0" err="1">
                <a:solidFill>
                  <a:schemeClr val="accent1">
                    <a:lumMod val="75000"/>
                  </a:schemeClr>
                </a:solidFill>
              </a:rPr>
              <a:t>cymath</a:t>
            </a:r>
            <a:r>
              <a:rPr lang="de-DE" dirty="0">
                <a:solidFill>
                  <a:schemeClr val="accent1">
                    <a:lumMod val="75000"/>
                  </a:schemeClr>
                </a:solidFill>
              </a:rPr>
              <a:t> ableiten</a:t>
            </a:r>
          </a:p>
        </p:txBody>
      </p:sp>
      <p:cxnSp>
        <p:nvCxnSpPr>
          <p:cNvPr id="7" name="Gerade Verbindung mit Pfeil 6">
            <a:extLst>
              <a:ext uri="{FF2B5EF4-FFF2-40B4-BE49-F238E27FC236}">
                <a16:creationId xmlns:a16="http://schemas.microsoft.com/office/drawing/2014/main" id="{180825AA-D81E-4616-8FA3-C8CCB8E55A97}"/>
              </a:ext>
            </a:extLst>
          </p:cNvPr>
          <p:cNvCxnSpPr/>
          <p:nvPr/>
        </p:nvCxnSpPr>
        <p:spPr>
          <a:xfrm flipH="1" flipV="1">
            <a:off x="7943462" y="5433522"/>
            <a:ext cx="65314"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D489FD5D-1BE7-4CE1-914C-92AC44498ABC}"/>
              </a:ext>
            </a:extLst>
          </p:cNvPr>
          <p:cNvSpPr txBox="1"/>
          <p:nvPr/>
        </p:nvSpPr>
        <p:spPr>
          <a:xfrm>
            <a:off x="7392036" y="5924939"/>
            <a:ext cx="1233479" cy="369332"/>
          </a:xfrm>
          <a:prstGeom prst="rect">
            <a:avLst/>
          </a:prstGeom>
          <a:noFill/>
        </p:spPr>
        <p:txBody>
          <a:bodyPr wrap="none" rtlCol="0">
            <a:spAutoFit/>
          </a:bodyPr>
          <a:lstStyle/>
          <a:p>
            <a:r>
              <a:rPr lang="de-DE" dirty="0">
                <a:solidFill>
                  <a:schemeClr val="accent1">
                    <a:lumMod val="75000"/>
                  </a:schemeClr>
                </a:solidFill>
              </a:rPr>
              <a:t>i einsetzen</a:t>
            </a:r>
          </a:p>
        </p:txBody>
      </p:sp>
    </p:spTree>
    <p:extLst>
      <p:ext uri="{BB962C8B-B14F-4D97-AF65-F5344CB8AC3E}">
        <p14:creationId xmlns:p14="http://schemas.microsoft.com/office/powerpoint/2010/main" val="2949592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Beispielrechnung</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fontScale="92500" lnSpcReduction="20000"/>
              </a:bodyPr>
              <a:lstStyle/>
              <a:p>
                <a:pPr marL="36900" indent="0">
                  <a:buNone/>
                </a:pPr>
                <a:r>
                  <a:rPr lang="de-DE" dirty="0"/>
                  <a:t>Schließlich rechnet man (durch Multiplikation mit </a:t>
                </a:r>
                <a14:m>
                  <m:oMath xmlns:m="http://schemas.openxmlformats.org/officeDocument/2006/math">
                    <m:r>
                      <a:rPr lang="de-DE">
                        <a:latin typeface="Cambria Math" panose="02040503050406030204" pitchFamily="18" charset="0"/>
                      </a:rPr>
                      <m:t>2</m:t>
                    </m:r>
                    <m:r>
                      <m:rPr>
                        <m:sty m:val="p"/>
                      </m:rPr>
                      <a:rPr lang="el-GR" i="1">
                        <a:latin typeface="Cambria Math" panose="02040503050406030204" pitchFamily="18" charset="0"/>
                        <a:ea typeface="Cambria Math" panose="02040503050406030204" pitchFamily="18" charset="0"/>
                      </a:rPr>
                      <m:t>π</m:t>
                    </m:r>
                    <m:r>
                      <a:rPr lang="de-DE" i="1">
                        <a:latin typeface="Cambria Math" panose="02040503050406030204" pitchFamily="18" charset="0"/>
                        <a:ea typeface="Cambria Math" panose="02040503050406030204" pitchFamily="18" charset="0"/>
                      </a:rPr>
                      <m:t>𝑖</m:t>
                    </m:r>
                  </m:oMath>
                </a14:m>
                <a:r>
                  <a:rPr lang="de-DE" dirty="0"/>
                  <a:t>) für das Integral aus:</a:t>
                </a:r>
              </a:p>
              <a:p>
                <a:pPr marL="36900" indent="0">
                  <a:buNone/>
                </a:pPr>
                <a14:m>
                  <m:oMathPara xmlns:m="http://schemas.openxmlformats.org/officeDocument/2006/math">
                    <m:oMathParaPr>
                      <m:jc m:val="centerGroup"/>
                    </m:oMathParaPr>
                    <m:oMath xmlns:m="http://schemas.openxmlformats.org/officeDocument/2006/math">
                      <m:nary>
                        <m:naryPr>
                          <m:ctrlPr>
                            <a:rPr lang="de-DE" i="1">
                              <a:latin typeface="Cambria Math" panose="02040503050406030204" pitchFamily="18" charset="0"/>
                            </a:rPr>
                          </m:ctrlPr>
                        </m:naryPr>
                        <m:sub>
                          <m:r>
                            <m:rPr>
                              <m:brk m:alnAt="23"/>
                            </m:rP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sub>
                        <m:sup>
                          <m:r>
                            <a:rPr lang="de-DE" i="1">
                              <a:latin typeface="Cambria Math" panose="02040503050406030204" pitchFamily="18" charset="0"/>
                              <a:ea typeface="Cambria Math" panose="02040503050406030204" pitchFamily="18" charset="0"/>
                            </a:rPr>
                            <m:t>∞</m:t>
                          </m:r>
                        </m:sup>
                        <m:e>
                          <m:f>
                            <m:fPr>
                              <m:ctrlPr>
                                <a:rPr lang="de-DE" i="1">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+2</m:t>
                              </m:r>
                            </m:num>
                            <m:den>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4</m:t>
                                  </m:r>
                                </m:sup>
                              </m:sSup>
                              <m:r>
                                <a:rPr lang="de-DE" i="1">
                                  <a:latin typeface="Cambria Math" panose="02040503050406030204" pitchFamily="18" charset="0"/>
                                </a:rPr>
                                <m:t>+2</m:t>
                              </m:r>
                              <m:r>
                                <a:rPr lang="de-DE" i="1">
                                  <a:latin typeface="Cambria Math" panose="02040503050406030204" pitchFamily="18" charset="0"/>
                                </a:rPr>
                                <m:t>𝑥</m:t>
                              </m:r>
                              <m:r>
                                <a:rPr lang="de-DE" i="1">
                                  <a:latin typeface="Cambria Math" panose="02040503050406030204" pitchFamily="18" charset="0"/>
                                </a:rPr>
                                <m:t>²+1</m:t>
                              </m:r>
                            </m:den>
                          </m:f>
                          <m:r>
                            <a:rPr lang="de-DE" b="0" i="1" smtClean="0">
                              <a:latin typeface="Cambria Math" panose="02040503050406030204" pitchFamily="18" charset="0"/>
                            </a:rPr>
                            <m:t>𝑑𝑥</m:t>
                          </m:r>
                        </m:e>
                      </m:nary>
                      <m:r>
                        <a:rPr lang="de-DE" b="0" i="0" smtClean="0">
                          <a:latin typeface="Cambria Math" panose="02040503050406030204" pitchFamily="18" charset="0"/>
                        </a:rPr>
                        <m:t>=2</m:t>
                      </m:r>
                      <m:r>
                        <m:rPr>
                          <m:sty m:val="p"/>
                        </m:rPr>
                        <a:rPr lang="el-GR" b="0" i="1" smtClean="0">
                          <a:latin typeface="Cambria Math" panose="02040503050406030204" pitchFamily="18" charset="0"/>
                          <a:ea typeface="Cambria Math" panose="02040503050406030204" pitchFamily="18" charset="0"/>
                        </a:rPr>
                        <m:t>π</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  </m:t>
                      </m:r>
                      <m:sSub>
                        <m:sSubPr>
                          <m:ctrlPr>
                            <a:rPr lang="de-DE" sz="1800" i="1">
                              <a:latin typeface="Cambria Math" panose="02040503050406030204" pitchFamily="18" charset="0"/>
                            </a:rPr>
                          </m:ctrlPr>
                        </m:sSubPr>
                        <m:e>
                          <m:r>
                            <a:rPr lang="de-DE" sz="1800" i="1">
                              <a:latin typeface="Cambria Math" panose="02040503050406030204" pitchFamily="18" charset="0"/>
                            </a:rPr>
                            <m:t>𝑟𝑒𝑠</m:t>
                          </m:r>
                        </m:e>
                        <m:sub>
                          <m:r>
                            <a:rPr lang="de-DE" sz="1800" i="1">
                              <a:latin typeface="Cambria Math" panose="02040503050406030204" pitchFamily="18" charset="0"/>
                            </a:rPr>
                            <m:t>𝑖</m:t>
                          </m:r>
                        </m:sub>
                      </m:sSub>
                      <m:f>
                        <m:fPr>
                          <m:ctrlPr>
                            <a:rPr lang="de-DE" sz="1800" i="1">
                              <a:latin typeface="Cambria Math" panose="02040503050406030204" pitchFamily="18" charset="0"/>
                            </a:rPr>
                          </m:ctrlPr>
                        </m:fPr>
                        <m:num>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𝑥</m:t>
                              </m:r>
                            </m:e>
                            <m:sup>
                              <m:r>
                                <a:rPr lang="de-DE" sz="1800" b="0" i="1" smtClean="0">
                                  <a:latin typeface="Cambria Math" panose="02040503050406030204" pitchFamily="18" charset="0"/>
                                </a:rPr>
                                <m:t>2</m:t>
                              </m:r>
                            </m:sup>
                          </m:sSup>
                          <m:r>
                            <a:rPr lang="de-DE" sz="1800" b="0" i="1" smtClean="0">
                              <a:latin typeface="Cambria Math" panose="02040503050406030204" pitchFamily="18" charset="0"/>
                            </a:rPr>
                            <m:t>+2</m:t>
                          </m:r>
                        </m:num>
                        <m:den>
                          <m:sSup>
                            <m:sSupPr>
                              <m:ctrlPr>
                                <a:rPr lang="de-DE" sz="1800" i="1">
                                  <a:latin typeface="Cambria Math" panose="02040503050406030204" pitchFamily="18" charset="0"/>
                                </a:rPr>
                              </m:ctrlPr>
                            </m:sSupPr>
                            <m:e>
                              <m:r>
                                <a:rPr lang="de-DE" sz="1800" i="1">
                                  <a:latin typeface="Cambria Math" panose="02040503050406030204" pitchFamily="18" charset="0"/>
                                </a:rPr>
                                <m:t>𝑥</m:t>
                              </m:r>
                            </m:e>
                            <m:sup>
                              <m:r>
                                <a:rPr lang="de-DE" sz="1800" i="1">
                                  <a:latin typeface="Cambria Math" panose="02040503050406030204" pitchFamily="18" charset="0"/>
                                </a:rPr>
                                <m:t>4</m:t>
                              </m:r>
                            </m:sup>
                          </m:sSup>
                          <m:r>
                            <a:rPr lang="de-DE" sz="1800" i="1">
                              <a:latin typeface="Cambria Math" panose="02040503050406030204" pitchFamily="18" charset="0"/>
                            </a:rPr>
                            <m:t>+2</m:t>
                          </m:r>
                          <m:r>
                            <a:rPr lang="de-DE" sz="1800" i="1">
                              <a:latin typeface="Cambria Math" panose="02040503050406030204" pitchFamily="18" charset="0"/>
                            </a:rPr>
                            <m:t>𝑥</m:t>
                          </m:r>
                          <m:r>
                            <a:rPr lang="de-DE" sz="1800" i="1">
                              <a:latin typeface="Cambria Math" panose="02040503050406030204" pitchFamily="18" charset="0"/>
                            </a:rPr>
                            <m:t>²+1</m:t>
                          </m:r>
                        </m:den>
                      </m:f>
                      <m:r>
                        <a:rPr lang="de-DE" sz="1800" b="0" i="1" smtClean="0">
                          <a:latin typeface="Cambria Math" panose="02040503050406030204" pitchFamily="18" charset="0"/>
                        </a:rPr>
                        <m:t>=</m:t>
                      </m:r>
                      <m:f>
                        <m:fPr>
                          <m:ctrlPr>
                            <a:rPr lang="de-DE" sz="1800" b="0" i="1" smtClean="0">
                              <a:latin typeface="Cambria Math" panose="02040503050406030204" pitchFamily="18" charset="0"/>
                            </a:rPr>
                          </m:ctrlPr>
                        </m:fPr>
                        <m:num>
                          <m:r>
                            <a:rPr lang="de-DE" sz="1800" b="0" i="1" smtClean="0">
                              <a:latin typeface="Cambria Math" panose="02040503050406030204" pitchFamily="18" charset="0"/>
                            </a:rPr>
                            <m:t>3</m:t>
                          </m:r>
                        </m:num>
                        <m:den>
                          <m:r>
                            <a:rPr lang="de-DE" sz="1800" b="0" i="1" smtClean="0">
                              <a:latin typeface="Cambria Math" panose="02040503050406030204" pitchFamily="18" charset="0"/>
                            </a:rPr>
                            <m:t>2</m:t>
                          </m:r>
                        </m:den>
                      </m:f>
                      <m:r>
                        <a:rPr lang="de-DE" sz="1800" b="0" i="1" smtClean="0">
                          <a:latin typeface="Cambria Math" panose="02040503050406030204" pitchFamily="18" charset="0"/>
                          <a:ea typeface="Cambria Math" panose="02040503050406030204" pitchFamily="18" charset="0"/>
                        </a:rPr>
                        <m:t>𝜋</m:t>
                      </m:r>
                    </m:oMath>
                  </m:oMathPara>
                </a14:m>
                <a:endParaRPr lang="de-DE" dirty="0"/>
              </a:p>
              <a:p>
                <a:pPr marL="36900" indent="0">
                  <a:buNone/>
                </a:pPr>
                <a:endParaRPr lang="de-DE" dirty="0"/>
              </a:p>
              <a:p>
                <a:pPr marL="36900" indent="0">
                  <a:buNone/>
                </a:pPr>
                <a:r>
                  <a:rPr lang="de-DE" dirty="0"/>
                  <a:t>Mit dem </a:t>
                </a:r>
                <a:r>
                  <a:rPr lang="de-DE" dirty="0" err="1"/>
                  <a:t>Residuenkalkül</a:t>
                </a:r>
                <a:r>
                  <a:rPr lang="de-DE" dirty="0"/>
                  <a:t> zu rechnen, bietet viele Stolperfallen und Möglichkeiten für falsche Ansätze (fehlende Überprüfung der Voraussetzungen). Sonst aber sind  im Grunde die Ideen für dieses Kalkül immer gleich: Polstellen durch geeignete Wahl der Integrationswege „umschiffen“ und bei der „Umkreisung“ einer Polstelle die Unstetigkeit des Logarithmus ausnutzen.   </a:t>
                </a:r>
              </a:p>
              <a:p>
                <a:pPr marL="36900" indent="0">
                  <a:buNone/>
                </a:pPr>
                <a:r>
                  <a:rPr lang="de-DE" dirty="0"/>
                  <a:t>Besonders, wenn Winkelfunktionen in dem Integranden auftauchen muss man aufpassen, dass die Winkelfunktionen Potenzreihen darstellen (also Polynome vom Grad „unendlich“ sind). Hier muss man andere Umformungstricks verwenden. Schauen Sie sich </a:t>
                </a:r>
                <a:r>
                  <a:rPr lang="de-DE" dirty="0">
                    <a:hlinkClick r:id="rId2"/>
                  </a:rPr>
                  <a:t>dieses Video</a:t>
                </a:r>
                <a:r>
                  <a:rPr lang="de-DE" dirty="0"/>
                  <a:t> an. Der zweite und dritte Teil dieses Videos behandeln die komplizierteren Funktionen. Die wären aber dann 4. Semester Mathematik.</a:t>
                </a:r>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de-DE">
                    <a:noFill/>
                  </a:rPr>
                  <a:t> </a:t>
                </a:r>
              </a:p>
            </p:txBody>
          </p:sp>
        </mc:Fallback>
      </mc:AlternateContent>
      <p:sp>
        <p:nvSpPr>
          <p:cNvPr id="7" name="Rectangle 4">
            <a:extLst>
              <a:ext uri="{FF2B5EF4-FFF2-40B4-BE49-F238E27FC236}">
                <a16:creationId xmlns:a16="http://schemas.microsoft.com/office/drawing/2014/main" id="{94125CB9-0E47-4F14-8A5F-837161A089B7}"/>
              </a:ext>
            </a:extLst>
          </p:cNvPr>
          <p:cNvSpPr>
            <a:spLocks noChangeArrowheads="1"/>
          </p:cNvSpPr>
          <p:nvPr/>
        </p:nvSpPr>
        <p:spPr bwMode="auto">
          <a:xfrm>
            <a:off x="0" y="120878"/>
            <a:ext cx="2103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chemeClr val="tx1"/>
                </a:solidFill>
                <a:effectLst/>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E135657F-B13E-4B61-BEBC-22D0140324A1}"/>
              </a:ext>
            </a:extLst>
          </p:cNvPr>
          <p:cNvSpPr>
            <a:spLocks noChangeArrowheads="1"/>
          </p:cNvSpPr>
          <p:nvPr/>
        </p:nvSpPr>
        <p:spPr bwMode="auto">
          <a:xfrm>
            <a:off x="0" y="120878"/>
            <a:ext cx="2103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chemeClr val="tx1"/>
                </a:solidFill>
                <a:effectLst/>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6">
            <a:extLst>
              <a:ext uri="{FF2B5EF4-FFF2-40B4-BE49-F238E27FC236}">
                <a16:creationId xmlns:a16="http://schemas.microsoft.com/office/drawing/2014/main" id="{A6141434-5059-4A7A-92F1-4B49B9BB8D9E}"/>
              </a:ext>
            </a:extLst>
          </p:cNvPr>
          <p:cNvSpPr>
            <a:spLocks noChangeArrowheads="1"/>
          </p:cNvSpPr>
          <p:nvPr/>
        </p:nvSpPr>
        <p:spPr bwMode="auto">
          <a:xfrm>
            <a:off x="0" y="120878"/>
            <a:ext cx="2103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chemeClr val="tx1"/>
                </a:solidFill>
                <a:effectLst/>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20696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fontScale="90000"/>
          </a:bodyPr>
          <a:lstStyle/>
          <a:p>
            <a:r>
              <a:rPr lang="de-DE" dirty="0"/>
              <a:t>Anmerkung: Komplexe Funktionen 2D -&gt; 2D</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fontScale="92500"/>
              </a:bodyPr>
              <a:lstStyle/>
              <a:p>
                <a:pPr marL="36900" indent="0">
                  <a:buNone/>
                </a:pPr>
                <a:r>
                  <a:rPr lang="de-DE" dirty="0"/>
                  <a:t>In vielen Anfängervorlesungen wird gesagt, dass komplexe Funktionen so etwas sind, wie 2-dimensionale reelle Funktionen. Also anstelle von f(z) schreibt man eine Funktion f(</a:t>
                </a:r>
                <a:r>
                  <a:rPr lang="de-DE" dirty="0" err="1"/>
                  <a:t>x,y</a:t>
                </a:r>
                <a:r>
                  <a:rPr lang="de-DE" dirty="0"/>
                  <a:t>), wobei z=</a:t>
                </a:r>
                <a:r>
                  <a:rPr lang="de-DE" dirty="0" err="1"/>
                  <a:t>x+iy</a:t>
                </a:r>
                <a:r>
                  <a:rPr lang="de-DE" dirty="0"/>
                  <a:t> sein soll. Das Ergebnis der Funktion ist wieder eine komplexe Zahl w, die man als w=</a:t>
                </a:r>
                <a:r>
                  <a:rPr lang="de-DE" dirty="0" err="1"/>
                  <a:t>u+iv</a:t>
                </a:r>
                <a:r>
                  <a:rPr lang="de-DE" dirty="0"/>
                  <a:t> schreibt. </a:t>
                </a:r>
              </a:p>
              <a:p>
                <a:pPr marL="36900" indent="0">
                  <a:buNone/>
                </a:pPr>
                <a:r>
                  <a:rPr lang="de-DE" dirty="0"/>
                  <a:t>Die Differenzierbarkeit von komplexen Funktionen wird dann nicht anhand von </a:t>
                </a:r>
                <a:r>
                  <a:rPr lang="de-DE" dirty="0" err="1"/>
                  <a:t>Laurentreihen</a:t>
                </a:r>
                <a:r>
                  <a:rPr lang="de-DE" dirty="0"/>
                  <a:t> diskutiert, sondern es wird gesagt, dass eine komplexe Funktion f(</a:t>
                </a:r>
                <a:r>
                  <a:rPr lang="de-DE" dirty="0" err="1"/>
                  <a:t>x,y</a:t>
                </a:r>
                <a:r>
                  <a:rPr lang="de-DE" dirty="0"/>
                  <a:t>)=u(</a:t>
                </a:r>
                <a:r>
                  <a:rPr lang="de-DE" dirty="0" err="1"/>
                  <a:t>x,y</a:t>
                </a:r>
                <a:r>
                  <a:rPr lang="de-DE" dirty="0"/>
                  <a:t>) + i v(</a:t>
                </a:r>
                <a:r>
                  <a:rPr lang="de-DE" dirty="0" err="1"/>
                  <a:t>x,y</a:t>
                </a:r>
                <a:r>
                  <a:rPr lang="de-DE" dirty="0"/>
                  <a:t>) genau dann auf einem Bereich D komplex differenzierbar ist, wenn dort für die partiellen Ableitungen gilt:</a:t>
                </a:r>
              </a:p>
              <a:p>
                <a:pPr marL="36900" indent="0">
                  <a:buNone/>
                </a:pPr>
                <a14:m>
                  <m:oMathPara xmlns:m="http://schemas.openxmlformats.org/officeDocument/2006/math">
                    <m:oMathParaPr>
                      <m:jc m:val="centerGroup"/>
                    </m:oMathParaPr>
                    <m:oMath xmlns:m="http://schemas.openxmlformats.org/officeDocument/2006/math">
                      <m:f>
                        <m:fPr>
                          <m:ctrlPr>
                            <a:rPr lang="de-DE" i="1" smtClean="0">
                              <a:latin typeface="Cambria Math" panose="02040503050406030204" pitchFamily="18" charset="0"/>
                            </a:rPr>
                          </m:ctrlPr>
                        </m:fPr>
                        <m:num>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𝑢</m:t>
                          </m:r>
                        </m:num>
                        <m:den>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𝑣</m:t>
                          </m:r>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𝑦</m:t>
                          </m:r>
                        </m:den>
                      </m:f>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𝑢</m:t>
                          </m:r>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𝑦</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𝑣</m:t>
                          </m:r>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𝑥</m:t>
                          </m:r>
                        </m:den>
                      </m:f>
                      <m:r>
                        <a:rPr lang="de-DE" b="0" i="1" smtClean="0">
                          <a:latin typeface="Cambria Math" panose="02040503050406030204" pitchFamily="18" charset="0"/>
                        </a:rPr>
                        <m:t>.</m:t>
                      </m:r>
                    </m:oMath>
                  </m:oMathPara>
                </a14:m>
                <a:endParaRPr lang="de-DE" b="0" dirty="0"/>
              </a:p>
              <a:p>
                <a:pPr marL="36900" indent="0">
                  <a:buNone/>
                </a:pPr>
                <a:r>
                  <a:rPr lang="de-DE" dirty="0"/>
                  <a:t>Äquivalent kann man aber auch formulieren, dass eine Funktion genau dann komplex differenzierbar ist auf einem Bereich D, wenn sie innerhalb dieses Bereiches in eine Potenzreihe entwickelbar ist…  </a:t>
                </a:r>
                <a:endParaRPr lang="de-DE" b="0" dirty="0"/>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
        <p:nvSpPr>
          <p:cNvPr id="7" name="Rectangle 4">
            <a:extLst>
              <a:ext uri="{FF2B5EF4-FFF2-40B4-BE49-F238E27FC236}">
                <a16:creationId xmlns:a16="http://schemas.microsoft.com/office/drawing/2014/main" id="{94125CB9-0E47-4F14-8A5F-837161A089B7}"/>
              </a:ext>
            </a:extLst>
          </p:cNvPr>
          <p:cNvSpPr>
            <a:spLocks noChangeArrowheads="1"/>
          </p:cNvSpPr>
          <p:nvPr/>
        </p:nvSpPr>
        <p:spPr bwMode="auto">
          <a:xfrm>
            <a:off x="0" y="120878"/>
            <a:ext cx="2103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chemeClr val="tx1"/>
                </a:solidFill>
                <a:effectLst/>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E135657F-B13E-4B61-BEBC-22D0140324A1}"/>
              </a:ext>
            </a:extLst>
          </p:cNvPr>
          <p:cNvSpPr>
            <a:spLocks noChangeArrowheads="1"/>
          </p:cNvSpPr>
          <p:nvPr/>
        </p:nvSpPr>
        <p:spPr bwMode="auto">
          <a:xfrm>
            <a:off x="0" y="120878"/>
            <a:ext cx="2103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chemeClr val="tx1"/>
                </a:solidFill>
                <a:effectLst/>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9" name="Rectangle 6">
            <a:extLst>
              <a:ext uri="{FF2B5EF4-FFF2-40B4-BE49-F238E27FC236}">
                <a16:creationId xmlns:a16="http://schemas.microsoft.com/office/drawing/2014/main" id="{A6141434-5059-4A7A-92F1-4B49B9BB8D9E}"/>
              </a:ext>
            </a:extLst>
          </p:cNvPr>
          <p:cNvSpPr>
            <a:spLocks noChangeArrowheads="1"/>
          </p:cNvSpPr>
          <p:nvPr/>
        </p:nvSpPr>
        <p:spPr bwMode="auto">
          <a:xfrm>
            <a:off x="0" y="120878"/>
            <a:ext cx="21031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chemeClr val="tx1"/>
                </a:solidFill>
                <a:effectLst/>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7959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lstStyle/>
          <a:p>
            <a:r>
              <a:rPr lang="de-DE" dirty="0"/>
              <a:t>Von der Potenzreihe aus denken…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fontScale="92500" lnSpcReduction="10000"/>
              </a:bodyPr>
              <a:lstStyle/>
              <a:p>
                <a:pPr marL="36900" indent="0">
                  <a:buNone/>
                </a:pPr>
                <a:r>
                  <a:rPr lang="de-DE" b="1" u="sng" dirty="0">
                    <a:solidFill>
                      <a:schemeClr val="bg1">
                        <a:lumMod val="50000"/>
                        <a:lumOff val="50000"/>
                      </a:schemeClr>
                    </a:solidFill>
                  </a:rPr>
                  <a:t>Bisher haben wir so gedacht</a:t>
                </a:r>
                <a:r>
                  <a:rPr lang="de-DE" dirty="0">
                    <a:solidFill>
                      <a:schemeClr val="bg1">
                        <a:lumMod val="50000"/>
                        <a:lumOff val="50000"/>
                      </a:schemeClr>
                    </a:solidFill>
                  </a:rPr>
                  <a:t>: Wir haben z.B. die Funktion sin(x). Diese hat bestimmte Eigenschaften (z.B. Additionstheorem, Ableitung…). Den sin(x) wollen wir jetzt berechenbar machen. Wir rechnen also die Taylorreihe aus und erhalten </a:t>
                </a:r>
                <a14:m>
                  <m:oMath xmlns:m="http://schemas.openxmlformats.org/officeDocument/2006/math">
                    <m:func>
                      <m:funcPr>
                        <m:ctrlPr>
                          <a:rPr lang="de-DE" b="0" i="1" smtClean="0">
                            <a:solidFill>
                              <a:schemeClr val="bg1">
                                <a:lumMod val="50000"/>
                                <a:lumOff val="50000"/>
                              </a:schemeClr>
                            </a:solidFill>
                            <a:latin typeface="Cambria Math" panose="02040503050406030204" pitchFamily="18" charset="0"/>
                          </a:rPr>
                        </m:ctrlPr>
                      </m:funcPr>
                      <m:fName>
                        <m:r>
                          <m:rPr>
                            <m:sty m:val="p"/>
                          </m:rPr>
                          <a:rPr lang="de-DE" b="0" i="0" smtClean="0">
                            <a:solidFill>
                              <a:schemeClr val="bg1">
                                <a:lumMod val="50000"/>
                                <a:lumOff val="50000"/>
                              </a:schemeClr>
                            </a:solidFill>
                            <a:latin typeface="Cambria Math" panose="02040503050406030204" pitchFamily="18" charset="0"/>
                          </a:rPr>
                          <m:t>sin</m:t>
                        </m:r>
                      </m:fName>
                      <m:e>
                        <m:d>
                          <m:dPr>
                            <m:ctrlPr>
                              <a:rPr lang="de-DE" b="0" i="1" smtClean="0">
                                <a:solidFill>
                                  <a:schemeClr val="bg1">
                                    <a:lumMod val="50000"/>
                                    <a:lumOff val="50000"/>
                                  </a:schemeClr>
                                </a:solidFill>
                                <a:latin typeface="Cambria Math" panose="02040503050406030204" pitchFamily="18" charset="0"/>
                              </a:rPr>
                            </m:ctrlPr>
                          </m:dPr>
                          <m:e>
                            <m:r>
                              <a:rPr lang="de-DE" b="0" i="1" smtClean="0">
                                <a:solidFill>
                                  <a:schemeClr val="bg1">
                                    <a:lumMod val="50000"/>
                                    <a:lumOff val="50000"/>
                                  </a:schemeClr>
                                </a:solidFill>
                                <a:latin typeface="Cambria Math" panose="02040503050406030204" pitchFamily="18" charset="0"/>
                              </a:rPr>
                              <m:t>𝑥</m:t>
                            </m:r>
                          </m:e>
                        </m:d>
                      </m:e>
                    </m:func>
                    <m:r>
                      <a:rPr lang="de-DE" b="0" i="1" smtClean="0">
                        <a:solidFill>
                          <a:schemeClr val="bg1">
                            <a:lumMod val="50000"/>
                            <a:lumOff val="50000"/>
                          </a:schemeClr>
                        </a:solidFill>
                        <a:latin typeface="Cambria Math" panose="02040503050406030204" pitchFamily="18" charset="0"/>
                      </a:rPr>
                      <m:t>=</m:t>
                    </m:r>
                    <m:r>
                      <a:rPr lang="de-DE" b="0" i="1" smtClean="0">
                        <a:solidFill>
                          <a:schemeClr val="bg1">
                            <a:lumMod val="50000"/>
                            <a:lumOff val="50000"/>
                          </a:schemeClr>
                        </a:solidFill>
                        <a:latin typeface="Cambria Math" panose="02040503050406030204" pitchFamily="18" charset="0"/>
                      </a:rPr>
                      <m:t>𝑥</m:t>
                    </m:r>
                    <m:r>
                      <a:rPr lang="de-DE" b="0" i="1" smtClean="0">
                        <a:solidFill>
                          <a:schemeClr val="bg1">
                            <a:lumMod val="50000"/>
                            <a:lumOff val="50000"/>
                          </a:schemeClr>
                        </a:solidFill>
                        <a:latin typeface="Cambria Math" panose="02040503050406030204" pitchFamily="18" charset="0"/>
                      </a:rPr>
                      <m:t>−</m:t>
                    </m:r>
                    <m:f>
                      <m:fPr>
                        <m:ctrlPr>
                          <a:rPr lang="de-DE" b="0" i="1" smtClean="0">
                            <a:solidFill>
                              <a:schemeClr val="bg1">
                                <a:lumMod val="50000"/>
                                <a:lumOff val="50000"/>
                              </a:schemeClr>
                            </a:solidFill>
                            <a:latin typeface="Cambria Math" panose="02040503050406030204" pitchFamily="18" charset="0"/>
                          </a:rPr>
                        </m:ctrlPr>
                      </m:fPr>
                      <m:num>
                        <m:sSup>
                          <m:sSupPr>
                            <m:ctrlPr>
                              <a:rPr lang="de-DE" b="0" i="1" smtClean="0">
                                <a:solidFill>
                                  <a:schemeClr val="bg1">
                                    <a:lumMod val="50000"/>
                                    <a:lumOff val="50000"/>
                                  </a:schemeClr>
                                </a:solidFill>
                                <a:latin typeface="Cambria Math" panose="02040503050406030204" pitchFamily="18" charset="0"/>
                              </a:rPr>
                            </m:ctrlPr>
                          </m:sSupPr>
                          <m:e>
                            <m:r>
                              <a:rPr lang="de-DE" b="0" i="1" smtClean="0">
                                <a:solidFill>
                                  <a:schemeClr val="bg1">
                                    <a:lumMod val="50000"/>
                                    <a:lumOff val="50000"/>
                                  </a:schemeClr>
                                </a:solidFill>
                                <a:latin typeface="Cambria Math" panose="02040503050406030204" pitchFamily="18" charset="0"/>
                              </a:rPr>
                              <m:t>𝑥</m:t>
                            </m:r>
                          </m:e>
                          <m:sup>
                            <m:r>
                              <a:rPr lang="de-DE" b="0" i="1" smtClean="0">
                                <a:solidFill>
                                  <a:schemeClr val="bg1">
                                    <a:lumMod val="50000"/>
                                    <a:lumOff val="50000"/>
                                  </a:schemeClr>
                                </a:solidFill>
                                <a:latin typeface="Cambria Math" panose="02040503050406030204" pitchFamily="18" charset="0"/>
                              </a:rPr>
                              <m:t>3</m:t>
                            </m:r>
                          </m:sup>
                        </m:sSup>
                      </m:num>
                      <m:den>
                        <m:r>
                          <a:rPr lang="de-DE" b="0" i="1" smtClean="0">
                            <a:solidFill>
                              <a:schemeClr val="bg1">
                                <a:lumMod val="50000"/>
                                <a:lumOff val="50000"/>
                              </a:schemeClr>
                            </a:solidFill>
                            <a:latin typeface="Cambria Math" panose="02040503050406030204" pitchFamily="18" charset="0"/>
                          </a:rPr>
                          <m:t>3!</m:t>
                        </m:r>
                      </m:den>
                    </m:f>
                    <m:r>
                      <a:rPr lang="de-DE" b="0" i="1" smtClean="0">
                        <a:solidFill>
                          <a:schemeClr val="bg1">
                            <a:lumMod val="50000"/>
                            <a:lumOff val="50000"/>
                          </a:schemeClr>
                        </a:solidFill>
                        <a:latin typeface="Cambria Math" panose="02040503050406030204" pitchFamily="18" charset="0"/>
                      </a:rPr>
                      <m:t>+</m:t>
                    </m:r>
                    <m:f>
                      <m:fPr>
                        <m:ctrlPr>
                          <a:rPr lang="de-DE" b="0" i="1" smtClean="0">
                            <a:solidFill>
                              <a:schemeClr val="bg1">
                                <a:lumMod val="50000"/>
                                <a:lumOff val="50000"/>
                              </a:schemeClr>
                            </a:solidFill>
                            <a:latin typeface="Cambria Math" panose="02040503050406030204" pitchFamily="18" charset="0"/>
                          </a:rPr>
                        </m:ctrlPr>
                      </m:fPr>
                      <m:num>
                        <m:sSup>
                          <m:sSupPr>
                            <m:ctrlPr>
                              <a:rPr lang="de-DE" b="0" i="1" smtClean="0">
                                <a:solidFill>
                                  <a:schemeClr val="bg1">
                                    <a:lumMod val="50000"/>
                                    <a:lumOff val="50000"/>
                                  </a:schemeClr>
                                </a:solidFill>
                                <a:latin typeface="Cambria Math" panose="02040503050406030204" pitchFamily="18" charset="0"/>
                              </a:rPr>
                            </m:ctrlPr>
                          </m:sSupPr>
                          <m:e>
                            <m:r>
                              <a:rPr lang="de-DE" b="0" i="1" smtClean="0">
                                <a:solidFill>
                                  <a:schemeClr val="bg1">
                                    <a:lumMod val="50000"/>
                                    <a:lumOff val="50000"/>
                                  </a:schemeClr>
                                </a:solidFill>
                                <a:latin typeface="Cambria Math" panose="02040503050406030204" pitchFamily="18" charset="0"/>
                              </a:rPr>
                              <m:t>𝑥</m:t>
                            </m:r>
                          </m:e>
                          <m:sup>
                            <m:r>
                              <a:rPr lang="de-DE" b="0" i="1" smtClean="0">
                                <a:solidFill>
                                  <a:schemeClr val="bg1">
                                    <a:lumMod val="50000"/>
                                    <a:lumOff val="50000"/>
                                  </a:schemeClr>
                                </a:solidFill>
                                <a:latin typeface="Cambria Math" panose="02040503050406030204" pitchFamily="18" charset="0"/>
                              </a:rPr>
                              <m:t>5</m:t>
                            </m:r>
                          </m:sup>
                        </m:sSup>
                      </m:num>
                      <m:den>
                        <m:r>
                          <a:rPr lang="de-DE" b="0" i="1" smtClean="0">
                            <a:solidFill>
                              <a:schemeClr val="bg1">
                                <a:lumMod val="50000"/>
                                <a:lumOff val="50000"/>
                              </a:schemeClr>
                            </a:solidFill>
                            <a:latin typeface="Cambria Math" panose="02040503050406030204" pitchFamily="18" charset="0"/>
                          </a:rPr>
                          <m:t>5!</m:t>
                        </m:r>
                      </m:den>
                    </m:f>
                    <m:r>
                      <a:rPr lang="de-DE" b="0" i="1" smtClean="0">
                        <a:solidFill>
                          <a:schemeClr val="bg1">
                            <a:lumMod val="50000"/>
                            <a:lumOff val="50000"/>
                          </a:schemeClr>
                        </a:solidFill>
                        <a:latin typeface="Cambria Math" panose="02040503050406030204" pitchFamily="18" charset="0"/>
                      </a:rPr>
                      <m:t>−</m:t>
                    </m:r>
                    <m:f>
                      <m:fPr>
                        <m:ctrlPr>
                          <a:rPr lang="de-DE" b="0" i="1" smtClean="0">
                            <a:solidFill>
                              <a:schemeClr val="bg1">
                                <a:lumMod val="50000"/>
                                <a:lumOff val="50000"/>
                              </a:schemeClr>
                            </a:solidFill>
                            <a:latin typeface="Cambria Math" panose="02040503050406030204" pitchFamily="18" charset="0"/>
                          </a:rPr>
                        </m:ctrlPr>
                      </m:fPr>
                      <m:num>
                        <m:sSup>
                          <m:sSupPr>
                            <m:ctrlPr>
                              <a:rPr lang="de-DE" b="0" i="1" smtClean="0">
                                <a:solidFill>
                                  <a:schemeClr val="bg1">
                                    <a:lumMod val="50000"/>
                                    <a:lumOff val="50000"/>
                                  </a:schemeClr>
                                </a:solidFill>
                                <a:latin typeface="Cambria Math" panose="02040503050406030204" pitchFamily="18" charset="0"/>
                              </a:rPr>
                            </m:ctrlPr>
                          </m:sSupPr>
                          <m:e>
                            <m:r>
                              <a:rPr lang="de-DE" b="0" i="1" smtClean="0">
                                <a:solidFill>
                                  <a:schemeClr val="bg1">
                                    <a:lumMod val="50000"/>
                                    <a:lumOff val="50000"/>
                                  </a:schemeClr>
                                </a:solidFill>
                                <a:latin typeface="Cambria Math" panose="02040503050406030204" pitchFamily="18" charset="0"/>
                              </a:rPr>
                              <m:t>𝑥</m:t>
                            </m:r>
                          </m:e>
                          <m:sup>
                            <m:r>
                              <a:rPr lang="de-DE" b="0" i="1" smtClean="0">
                                <a:solidFill>
                                  <a:schemeClr val="bg1">
                                    <a:lumMod val="50000"/>
                                    <a:lumOff val="50000"/>
                                  </a:schemeClr>
                                </a:solidFill>
                                <a:latin typeface="Cambria Math" panose="02040503050406030204" pitchFamily="18" charset="0"/>
                              </a:rPr>
                              <m:t>7</m:t>
                            </m:r>
                          </m:sup>
                        </m:sSup>
                      </m:num>
                      <m:den>
                        <m:r>
                          <a:rPr lang="de-DE" b="0" i="1" smtClean="0">
                            <a:solidFill>
                              <a:schemeClr val="bg1">
                                <a:lumMod val="50000"/>
                                <a:lumOff val="50000"/>
                              </a:schemeClr>
                            </a:solidFill>
                            <a:latin typeface="Cambria Math" panose="02040503050406030204" pitchFamily="18" charset="0"/>
                          </a:rPr>
                          <m:t>7!</m:t>
                        </m:r>
                      </m:den>
                    </m:f>
                    <m:r>
                      <a:rPr lang="de-DE" b="0" i="1" smtClean="0">
                        <a:solidFill>
                          <a:schemeClr val="bg1">
                            <a:lumMod val="50000"/>
                            <a:lumOff val="50000"/>
                          </a:schemeClr>
                        </a:solidFill>
                        <a:latin typeface="Cambria Math" panose="02040503050406030204" pitchFamily="18" charset="0"/>
                      </a:rPr>
                      <m:t>…</m:t>
                    </m:r>
                  </m:oMath>
                </a14:m>
                <a:r>
                  <a:rPr lang="de-DE" dirty="0">
                    <a:solidFill>
                      <a:schemeClr val="bg1">
                        <a:lumMod val="50000"/>
                        <a:lumOff val="50000"/>
                      </a:schemeClr>
                    </a:solidFill>
                  </a:rPr>
                  <a:t> Diese Reihe konvergiert für jede Zahl x. Also kann man den Sinus immer so ausrechnen, und zwar auch für komplexe Zahlen.</a:t>
                </a:r>
              </a:p>
              <a:p>
                <a:pPr marL="36900" indent="0">
                  <a:buNone/>
                </a:pPr>
                <a:endParaRPr lang="de-DE" dirty="0"/>
              </a:p>
              <a:p>
                <a:pPr marL="36900" indent="0">
                  <a:buNone/>
                </a:pPr>
                <a:r>
                  <a:rPr lang="de-DE" b="1" u="sng" dirty="0"/>
                  <a:t>Jetzt wollen wir so denken</a:t>
                </a:r>
                <a:r>
                  <a:rPr lang="de-DE" dirty="0"/>
                  <a:t>: Wir haben eine Potenzreihe  </a:t>
                </a:r>
                <a14:m>
                  <m:oMath xmlns:m="http://schemas.openxmlformats.org/officeDocument/2006/math">
                    <m:r>
                      <a:rPr lang="de-DE" i="1">
                        <a:latin typeface="Cambria Math" panose="02040503050406030204" pitchFamily="18" charset="0"/>
                      </a:rPr>
                      <m:t>𝑥</m:t>
                    </m:r>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3</m:t>
                            </m:r>
                          </m:sup>
                        </m:sSup>
                      </m:num>
                      <m:den>
                        <m:r>
                          <a:rPr lang="de-DE" i="1">
                            <a:latin typeface="Cambria Math" panose="02040503050406030204" pitchFamily="18" charset="0"/>
                          </a:rPr>
                          <m:t>3!</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5</m:t>
                            </m:r>
                          </m:sup>
                        </m:sSup>
                      </m:num>
                      <m:den>
                        <m:r>
                          <a:rPr lang="de-DE" i="1">
                            <a:latin typeface="Cambria Math" panose="02040503050406030204" pitchFamily="18" charset="0"/>
                          </a:rPr>
                          <m:t>5!</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7</m:t>
                            </m:r>
                          </m:sup>
                        </m:sSup>
                      </m:num>
                      <m:den>
                        <m:r>
                          <a:rPr lang="de-DE" i="1">
                            <a:latin typeface="Cambria Math" panose="02040503050406030204" pitchFamily="18" charset="0"/>
                          </a:rPr>
                          <m:t>7!</m:t>
                        </m:r>
                      </m:den>
                    </m:f>
                    <m:r>
                      <a:rPr lang="de-DE" i="1">
                        <a:latin typeface="Cambria Math" panose="02040503050406030204" pitchFamily="18" charset="0"/>
                      </a:rPr>
                      <m:t>…</m:t>
                    </m:r>
                  </m:oMath>
                </a14:m>
                <a:r>
                  <a:rPr lang="de-DE" dirty="0"/>
                  <a:t> Diese Reihe konvergiert für alle komplexe Zahlen x. Also stellt diese Potenzreihe eine Funktion für alle komplexe Zahlen dar. Jetzt brauchen wir noch einen Namen für diese Funktion… Nennen wir sie mal sin(x). Was sind die Eigenschaften dieser neuen Funktion (wenn man sie z.B. zu anderen Potenzreihen addiert oder wenn man sie ableiten will)? Dazu muss man nur die Rechengesetze für Polynome kennen, die sind einfach…</a:t>
                </a:r>
              </a:p>
              <a:p>
                <a:pPr marL="36900" indent="0">
                  <a:buNone/>
                </a:pPr>
                <a:endParaRPr lang="de-DE" dirty="0"/>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127750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fontScale="90000"/>
          </a:bodyPr>
          <a:lstStyle/>
          <a:p>
            <a:r>
              <a:rPr lang="de-DE" dirty="0"/>
              <a:t>Laurent: Auch negative Exponenten zulassen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13795" y="2076450"/>
                <a:ext cx="10353762" cy="4044432"/>
              </a:xfrm>
            </p:spPr>
            <p:txBody>
              <a:bodyPr>
                <a:normAutofit fontScale="92500" lnSpcReduction="20000"/>
              </a:bodyPr>
              <a:lstStyle/>
              <a:p>
                <a:pPr marL="36900" indent="0">
                  <a:buNone/>
                </a:pPr>
                <a:r>
                  <a:rPr lang="de-DE" dirty="0"/>
                  <a:t>Manchmal ist es gar nicht leicht, eine Taylorreihen-Entwicklung durchzuführen. Z.B. an welcher Stelle sollte man die Funktion </a:t>
                </a:r>
                <a14:m>
                  <m:oMath xmlns:m="http://schemas.openxmlformats.org/officeDocument/2006/math">
                    <m:f>
                      <m:fPr>
                        <m:ctrlPr>
                          <a:rPr lang="de-DE" i="1">
                            <a:latin typeface="Cambria Math" panose="02040503050406030204" pitchFamily="18" charset="0"/>
                          </a:rPr>
                        </m:ctrlPr>
                      </m:fPr>
                      <m:num>
                        <m:r>
                          <m:rPr>
                            <m:sty m:val="p"/>
                          </m:rPr>
                          <a:rPr lang="de-DE">
                            <a:latin typeface="Cambria Math" panose="02040503050406030204" pitchFamily="18" charset="0"/>
                          </a:rPr>
                          <m:t>cos</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𝑥</m:t>
                        </m:r>
                      </m:den>
                    </m:f>
                    <m:r>
                      <a:rPr lang="de-DE" i="1">
                        <a:latin typeface="Cambria Math" panose="02040503050406030204" pitchFamily="18" charset="0"/>
                      </a:rPr>
                      <m:t> </m:t>
                    </m:r>
                  </m:oMath>
                </a14:m>
                <a:r>
                  <a:rPr lang="de-DE" dirty="0"/>
                  <a:t>entwickeln? Die Wahl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r>
                      <a:rPr lang="de-DE" b="0" i="1" smtClean="0">
                        <a:latin typeface="Cambria Math" panose="02040503050406030204" pitchFamily="18" charset="0"/>
                      </a:rPr>
                      <m:t>=0</m:t>
                    </m:r>
                  </m:oMath>
                </a14:m>
                <a:r>
                  <a:rPr lang="de-DE" dirty="0"/>
                  <a:t> für die Entwicklungsstelle der Taylorreihe macht Probleme, da </a:t>
                </a:r>
                <a14:m>
                  <m:oMath xmlns:m="http://schemas.openxmlformats.org/officeDocument/2006/math">
                    <m:f>
                      <m:fPr>
                        <m:ctrlPr>
                          <a:rPr lang="de-DE" i="1">
                            <a:latin typeface="Cambria Math" panose="02040503050406030204" pitchFamily="18" charset="0"/>
                          </a:rPr>
                        </m:ctrlPr>
                      </m:fPr>
                      <m:num>
                        <m:r>
                          <m:rPr>
                            <m:sty m:val="p"/>
                          </m:rPr>
                          <a:rPr lang="de-DE">
                            <a:latin typeface="Cambria Math" panose="02040503050406030204" pitchFamily="18" charset="0"/>
                          </a:rPr>
                          <m:t>cos</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𝑥</m:t>
                        </m:r>
                      </m:den>
                    </m:f>
                    <m:r>
                      <a:rPr lang="de-DE" i="1">
                        <a:latin typeface="Cambria Math" panose="02040503050406030204" pitchFamily="18" charset="0"/>
                      </a:rPr>
                      <m:t> </m:t>
                    </m:r>
                  </m:oMath>
                </a14:m>
                <a:r>
                  <a:rPr lang="de-DE" dirty="0"/>
                  <a:t> an dieser Stelle einen Pol hat und daher nicht definiert ist. Dennoch würde man ja gerne schreiben: </a:t>
                </a:r>
                <a14:m>
                  <m:oMath xmlns:m="http://schemas.openxmlformats.org/officeDocument/2006/math">
                    <m:f>
                      <m:fPr>
                        <m:ctrlPr>
                          <a:rPr lang="de-DE" i="1">
                            <a:latin typeface="Cambria Math" panose="02040503050406030204" pitchFamily="18" charset="0"/>
                          </a:rPr>
                        </m:ctrlPr>
                      </m:fPr>
                      <m:num>
                        <m:r>
                          <m:rPr>
                            <m:sty m:val="p"/>
                          </m:rPr>
                          <a:rPr lang="de-DE">
                            <a:latin typeface="Cambria Math" panose="02040503050406030204" pitchFamily="18" charset="0"/>
                          </a:rPr>
                          <m:t>cos</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𝑥</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𝑥</m:t>
                        </m:r>
                      </m:den>
                    </m:f>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r>
                          <m:rPr>
                            <m:sty m:val="p"/>
                          </m:rPr>
                          <a:rPr lang="de-DE" b="0" i="0" smtClean="0">
                            <a:latin typeface="Cambria Math" panose="02040503050406030204" pitchFamily="18" charset="0"/>
                            <a:ea typeface="Cambria Math" panose="02040503050406030204" pitchFamily="18" charset="0"/>
                          </a:rPr>
                          <m:t>cos</m:t>
                        </m:r>
                      </m:fName>
                      <m:e>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𝑥</m:t>
                            </m:r>
                          </m:e>
                        </m:d>
                      </m:e>
                    </m:func>
                    <m:r>
                      <a:rPr lang="de-DE" b="0" i="1" smtClean="0">
                        <a:latin typeface="Cambria Math" panose="02040503050406030204" pitchFamily="18" charset="0"/>
                        <a:ea typeface="Cambria Math" panose="02040503050406030204" pitchFamily="18" charset="0"/>
                      </a:rPr>
                      <m:t>=</m:t>
                    </m:r>
                  </m:oMath>
                </a14:m>
                <a:r>
                  <a:rPr lang="de-DE" dirty="0"/>
                  <a:t> </a:t>
                </a:r>
                <a14:m>
                  <m:oMath xmlns:m="http://schemas.openxmlformats.org/officeDocument/2006/math">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𝑥</m:t>
                        </m:r>
                      </m:den>
                    </m:f>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1−</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2</m:t>
                            </m:r>
                          </m:sup>
                        </m:sSup>
                      </m:num>
                      <m:den>
                        <m:r>
                          <a:rPr lang="de-DE" i="1">
                            <a:latin typeface="Cambria Math" panose="02040503050406030204" pitchFamily="18" charset="0"/>
                          </a:rPr>
                          <m:t>2!</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4</m:t>
                            </m:r>
                          </m:sup>
                        </m:sSup>
                      </m:num>
                      <m:den>
                        <m:r>
                          <a:rPr lang="de-DE" i="1">
                            <a:latin typeface="Cambria Math" panose="02040503050406030204" pitchFamily="18" charset="0"/>
                          </a:rPr>
                          <m:t>4!</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6</m:t>
                            </m:r>
                          </m:sup>
                        </m:sSup>
                      </m:num>
                      <m:den>
                        <m:r>
                          <a:rPr lang="de-DE" i="1">
                            <a:latin typeface="Cambria Math" panose="02040503050406030204" pitchFamily="18" charset="0"/>
                          </a:rPr>
                          <m:t>6!</m:t>
                        </m:r>
                      </m:den>
                    </m:f>
                    <m:r>
                      <a:rPr lang="de-DE" i="1">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oMath>
                </a14:m>
                <a:r>
                  <a:rPr lang="de-DE" dirty="0"/>
                  <a:t> und damit </a:t>
                </a:r>
                <a14:m>
                  <m:oMath xmlns:m="http://schemas.openxmlformats.org/officeDocument/2006/math">
                    <m:f>
                      <m:fPr>
                        <m:ctrlPr>
                          <a:rPr lang="de-DE" i="1">
                            <a:latin typeface="Cambria Math" panose="02040503050406030204" pitchFamily="18" charset="0"/>
                          </a:rPr>
                        </m:ctrlPr>
                      </m:fPr>
                      <m:num>
                        <m:r>
                          <m:rPr>
                            <m:sty m:val="p"/>
                          </m:rPr>
                          <a:rPr lang="de-DE">
                            <a:latin typeface="Cambria Math" panose="02040503050406030204" pitchFamily="18" charset="0"/>
                          </a:rPr>
                          <m:t>cos</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𝑥</m:t>
                        </m:r>
                      </m:den>
                    </m:f>
                    <m:r>
                      <a:rPr lang="de-DE" i="1">
                        <a:latin typeface="Cambria Math" panose="02040503050406030204" pitchFamily="18" charset="0"/>
                      </a:rPr>
                      <m:t>=</m:t>
                    </m:r>
                    <m:sSup>
                      <m:sSupPr>
                        <m:ctrlPr>
                          <a:rPr lang="de-DE"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−1</m:t>
                        </m:r>
                      </m:sup>
                    </m:sSup>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𝑥</m:t>
                        </m:r>
                      </m:num>
                      <m:den>
                        <m:r>
                          <a:rPr lang="de-DE" i="1">
                            <a:latin typeface="Cambria Math" panose="02040503050406030204" pitchFamily="18" charset="0"/>
                          </a:rPr>
                          <m:t>2!</m:t>
                        </m:r>
                      </m:den>
                    </m:f>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𝑥</m:t>
                        </m:r>
                        <m:r>
                          <a:rPr lang="de-DE" i="1">
                            <a:latin typeface="Cambria Math" panose="02040503050406030204" pitchFamily="18" charset="0"/>
                          </a:rPr>
                          <m:t>³</m:t>
                        </m:r>
                      </m:num>
                      <m:den>
                        <m:r>
                          <a:rPr lang="de-DE" i="1">
                            <a:latin typeface="Cambria Math" panose="02040503050406030204" pitchFamily="18" charset="0"/>
                          </a:rPr>
                          <m:t>4!</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5</m:t>
                            </m:r>
                          </m:sup>
                        </m:sSup>
                      </m:num>
                      <m:den>
                        <m:r>
                          <a:rPr lang="de-DE" i="1">
                            <a:latin typeface="Cambria Math" panose="02040503050406030204" pitchFamily="18" charset="0"/>
                          </a:rPr>
                          <m:t>6!</m:t>
                        </m:r>
                      </m:den>
                    </m:f>
                    <m:r>
                      <a:rPr lang="de-DE" i="1">
                        <a:latin typeface="Cambria Math" panose="02040503050406030204" pitchFamily="18" charset="0"/>
                      </a:rPr>
                      <m:t>+…</m:t>
                    </m:r>
                  </m:oMath>
                </a14:m>
                <a:r>
                  <a:rPr lang="de-DE" dirty="0"/>
                  <a:t>  Eine solche Reihe, bei der auch negative Exponenten vorkommen dürfen, heißt </a:t>
                </a:r>
                <a:r>
                  <a:rPr lang="de-DE" dirty="0" err="1"/>
                  <a:t>Laurentreihe</a:t>
                </a:r>
                <a:r>
                  <a:rPr lang="de-DE" dirty="0"/>
                  <a:t> (Herrn Pierre Alphonse Laurent französisch aussprechen! Dann freut er sich…). </a:t>
                </a:r>
              </a:p>
              <a:p>
                <a:pPr marL="36900" indent="0">
                  <a:buNone/>
                </a:pPr>
                <a14:m>
                  <m:oMathPara xmlns:m="http://schemas.openxmlformats.org/officeDocument/2006/math">
                    <m:oMathParaPr>
                      <m:jc m:val="centerGroup"/>
                    </m:oMathParaPr>
                    <m:oMath xmlns:m="http://schemas.openxmlformats.org/officeDocument/2006/math">
                      <m:nary>
                        <m:naryPr>
                          <m:chr m:val="∑"/>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𝑛</m:t>
                          </m:r>
                          <m:r>
                            <a:rPr lang="de-DE" b="0" i="1" smtClean="0">
                              <a:latin typeface="Cambria Math" panose="02040503050406030204" pitchFamily="18" charset="0"/>
                            </a:rPr>
                            <m:t>=</m:t>
                          </m:r>
                          <m:r>
                            <a:rPr lang="de-DE" b="0" i="1" smtClean="0">
                              <a:solidFill>
                                <a:srgbClr val="FF0000"/>
                              </a:solidFill>
                              <a:latin typeface="Cambria Math" panose="02040503050406030204" pitchFamily="18" charset="0"/>
                            </a:rPr>
                            <m:t>−∞</m:t>
                          </m:r>
                        </m:sub>
                        <m:sup>
                          <m:r>
                            <a:rPr lang="de-DE" i="1" smtClean="0">
                              <a:latin typeface="Cambria Math" panose="02040503050406030204" pitchFamily="18" charset="0"/>
                              <a:ea typeface="Cambria Math" panose="02040503050406030204" pitchFamily="18" charset="0"/>
                            </a:rPr>
                            <m:t>∞</m:t>
                          </m:r>
                        </m:sup>
                        <m:e>
                          <m:sSub>
                            <m:sSubPr>
                              <m:ctrlPr>
                                <a:rPr lang="de-DE" i="1" smtClean="0">
                                  <a:latin typeface="Cambria Math" panose="02040503050406030204" pitchFamily="18" charset="0"/>
                                </a:rPr>
                              </m:ctrlPr>
                            </m:sSubPr>
                            <m:e>
                              <m:r>
                                <a:rPr lang="de-DE" b="0" i="1" smtClean="0">
                                  <a:latin typeface="Cambria Math" panose="02040503050406030204" pitchFamily="18" charset="0"/>
                                </a:rPr>
                                <m:t>𝑎</m:t>
                              </m:r>
                            </m:e>
                            <m:sub>
                              <m:r>
                                <a:rPr lang="de-DE" b="0" i="1" smtClean="0">
                                  <a:latin typeface="Cambria Math" panose="02040503050406030204" pitchFamily="18" charset="0"/>
                                </a:rPr>
                                <m:t>𝑛</m:t>
                              </m:r>
                            </m:sub>
                          </m:sSub>
                          <m:r>
                            <a:rPr lang="de-DE" b="0" i="1" smtClean="0">
                              <a:latin typeface="Cambria Math" panose="02040503050406030204" pitchFamily="18" charset="0"/>
                            </a:rPr>
                            <m:t> (</m:t>
                          </m:r>
                          <m:r>
                            <a:rPr lang="de-DE" b="0" i="1" smtClean="0">
                              <a:latin typeface="Cambria Math" panose="02040503050406030204" pitchFamily="18" charset="0"/>
                            </a:rPr>
                            <m:t>𝑥</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sSup>
                            <m:sSupPr>
                              <m:ctrlPr>
                                <a:rPr lang="de-DE" b="0" i="1" smtClean="0">
                                  <a:latin typeface="Cambria Math" panose="02040503050406030204" pitchFamily="18" charset="0"/>
                                </a:rPr>
                              </m:ctrlPr>
                            </m:sSupPr>
                            <m:e>
                              <m:r>
                                <a:rPr lang="de-DE" b="0" i="1" smtClean="0">
                                  <a:latin typeface="Cambria Math" panose="02040503050406030204" pitchFamily="18" charset="0"/>
                                </a:rPr>
                                <m:t>)</m:t>
                              </m:r>
                            </m:e>
                            <m:sup>
                              <m:r>
                                <a:rPr lang="de-DE" b="0" i="1" smtClean="0">
                                  <a:latin typeface="Cambria Math" panose="02040503050406030204" pitchFamily="18" charset="0"/>
                                </a:rPr>
                                <m:t>𝑛</m:t>
                              </m:r>
                            </m:sup>
                          </m:sSup>
                        </m:e>
                      </m:nary>
                      <m:r>
                        <a:rPr lang="de-DE" b="0" i="1" smtClean="0">
                          <a:latin typeface="Cambria Math" panose="02040503050406030204" pitchFamily="18" charset="0"/>
                        </a:rPr>
                        <m:t>,</m:t>
                      </m:r>
                    </m:oMath>
                  </m:oMathPara>
                </a14:m>
                <a:endParaRPr lang="de-DE" b="0" dirty="0"/>
              </a:p>
              <a:p>
                <a:pPr marL="36900" indent="0">
                  <a:buNone/>
                </a:pPr>
                <a:endParaRPr lang="de-DE" dirty="0"/>
              </a:p>
              <a:p>
                <a:pPr marL="36900" indent="0">
                  <a:buNone/>
                </a:pPr>
                <a:r>
                  <a:rPr lang="de-DE" dirty="0"/>
                  <a:t>wobei wir hier aber nur die </a:t>
                </a:r>
                <a:r>
                  <a:rPr lang="de-DE" dirty="0" err="1"/>
                  <a:t>Laurentreihen</a:t>
                </a:r>
                <a:r>
                  <a:rPr lang="de-DE" dirty="0"/>
                  <a:t> betrachten wollen, die endlich viele Summanden mit </a:t>
                </a:r>
                <a:br>
                  <a:rPr lang="de-DE" dirty="0"/>
                </a:br>
                <a:r>
                  <a:rPr lang="de-DE" dirty="0"/>
                  <a:t>negativem Exponenten haben, bei denen der Laufindex n also von </a:t>
                </a:r>
                <a:r>
                  <a:rPr lang="de-DE" dirty="0">
                    <a:solidFill>
                      <a:srgbClr val="FF0000"/>
                    </a:solidFill>
                  </a:rPr>
                  <a:t>–N</a:t>
                </a:r>
                <a:r>
                  <a:rPr lang="de-DE" dirty="0"/>
                  <a:t> bis +unendlich geht. </a:t>
                </a:r>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xfrm>
                <a:off x="913795" y="2076450"/>
                <a:ext cx="10353762" cy="4044432"/>
              </a:xfrm>
              <a:blipFill>
                <a:blip r:embed="rId4"/>
                <a:stretch>
                  <a:fillRect/>
                </a:stretch>
              </a:blipFill>
            </p:spPr>
            <p:txBody>
              <a:bodyPr/>
              <a:lstStyle/>
              <a:p>
                <a:r>
                  <a:rPr lang="de-DE">
                    <a:noFill/>
                  </a:rPr>
                  <a:t> </a:t>
                </a:r>
              </a:p>
            </p:txBody>
          </p:sp>
        </mc:Fallback>
      </mc:AlternateContent>
      <p:pic>
        <p:nvPicPr>
          <p:cNvPr id="5" name="Grafik 4">
            <a:extLst>
              <a:ext uri="{FF2B5EF4-FFF2-40B4-BE49-F238E27FC236}">
                <a16:creationId xmlns:a16="http://schemas.microsoft.com/office/drawing/2014/main" id="{B4BB82C6-2F9D-4F18-90B0-F9BBE08E7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6049" y="3869901"/>
            <a:ext cx="982063" cy="1250596"/>
          </a:xfrm>
          <a:prstGeom prst="rect">
            <a:avLst/>
          </a:prstGeom>
        </p:spPr>
      </p:pic>
      <p:pic>
        <p:nvPicPr>
          <p:cNvPr id="6" name="Laurentreihe">
            <a:hlinkClick r:id="" action="ppaction://media"/>
            <a:extLst>
              <a:ext uri="{FF2B5EF4-FFF2-40B4-BE49-F238E27FC236}">
                <a16:creationId xmlns:a16="http://schemas.microsoft.com/office/drawing/2014/main" id="{980BDC7F-A645-4299-99D0-46CC61C26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8112" y="5894695"/>
            <a:ext cx="487363" cy="487363"/>
          </a:xfrm>
          <a:prstGeom prst="rect">
            <a:avLst/>
          </a:prstGeom>
        </p:spPr>
      </p:pic>
    </p:spTree>
    <p:extLst>
      <p:ext uri="{BB962C8B-B14F-4D97-AF65-F5344CB8AC3E}">
        <p14:creationId xmlns:p14="http://schemas.microsoft.com/office/powerpoint/2010/main" val="381662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Gliedweises Integrieren, Differenzieren</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lnSpcReduction="10000"/>
              </a:bodyPr>
              <a:lstStyle/>
              <a:p>
                <a:pPr marL="36900" indent="0">
                  <a:buNone/>
                </a:pPr>
                <a:r>
                  <a:rPr lang="de-DE" dirty="0"/>
                  <a:t>Wenn man von der Potenzreihe/</a:t>
                </a:r>
                <a:r>
                  <a:rPr lang="de-DE" dirty="0" err="1"/>
                  <a:t>Laurentreihe</a:t>
                </a:r>
                <a:r>
                  <a:rPr lang="de-DE" dirty="0"/>
                  <a:t> aus denkt, dann sind Integrieren und Differenzieren der Funktionen ganz einfach. Man muss lediglich die einzelnen Summanden der Reihe integrieren oder ableiten:</a:t>
                </a:r>
              </a:p>
              <a:p>
                <a:pPr marL="36900" indent="0">
                  <a:buNone/>
                </a:pPr>
                <a14:m>
                  <m:oMathPara xmlns:m="http://schemas.openxmlformats.org/officeDocument/2006/math">
                    <m:oMathParaPr>
                      <m:jc m:val="centerGroup"/>
                    </m:oMathParaPr>
                    <m:oMath xmlns:m="http://schemas.openxmlformats.org/officeDocument/2006/math">
                      <m:nary>
                        <m:naryPr>
                          <m:limLoc m:val="undOvr"/>
                          <m:subHide m:val="on"/>
                          <m:supHide m:val="on"/>
                          <m:ctrlPr>
                            <a:rPr lang="de-DE" i="1" smtClean="0">
                              <a:latin typeface="Cambria Math" panose="02040503050406030204" pitchFamily="18" charset="0"/>
                            </a:rPr>
                          </m:ctrlPr>
                        </m:naryPr>
                        <m:sub/>
                        <m:sup/>
                        <m:e>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a:rPr lang="de-DE" b="0" i="1" smtClean="0">
                              <a:latin typeface="Cambria Math" panose="02040503050406030204" pitchFamily="18" charset="0"/>
                            </a:rPr>
                            <m:t>𝑑𝑥</m:t>
                          </m:r>
                          <m:r>
                            <a:rPr lang="de-DE" b="0" i="1" smtClean="0">
                              <a:latin typeface="Cambria Math" panose="02040503050406030204" pitchFamily="18" charset="0"/>
                            </a:rPr>
                            <m:t>=</m:t>
                          </m:r>
                        </m:e>
                      </m:nary>
                      <m:r>
                        <a:rPr lang="de-DE" b="0" i="1" smtClean="0">
                          <a:latin typeface="Cambria Math" panose="02040503050406030204" pitchFamily="18" charset="0"/>
                        </a:rPr>
                        <m:t> </m:t>
                      </m:r>
                      <m:nary>
                        <m:naryPr>
                          <m:limLoc m:val="undOvr"/>
                          <m:subHide m:val="on"/>
                          <m:supHide m:val="on"/>
                          <m:ctrlPr>
                            <a:rPr lang="de-DE" b="0" i="1" smtClean="0">
                              <a:latin typeface="Cambria Math" panose="02040503050406030204" pitchFamily="18" charset="0"/>
                            </a:rPr>
                          </m:ctrlPr>
                        </m:naryPr>
                        <m:sub/>
                        <m:sup/>
                        <m:e>
                          <m:d>
                            <m:dPr>
                              <m:ctrlPr>
                                <a:rPr lang="de-DE" b="0" i="1" smtClean="0">
                                  <a:latin typeface="Cambria Math" panose="02040503050406030204" pitchFamily="18" charset="0"/>
                                </a:rPr>
                              </m:ctrlPr>
                            </m:dPr>
                            <m:e>
                              <m:r>
                                <a:rPr lang="de-DE" b="0" i="1" smtClean="0">
                                  <a:latin typeface="Cambria Math" panose="02040503050406030204" pitchFamily="18" charset="0"/>
                                </a:rPr>
                                <m:t>1−</m:t>
                              </m:r>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num>
                                <m:den>
                                  <m:r>
                                    <a:rPr lang="de-DE" b="0" i="1" smtClean="0">
                                      <a:latin typeface="Cambria Math" panose="02040503050406030204" pitchFamily="18" charset="0"/>
                                    </a:rPr>
                                    <m:t>2!</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4</m:t>
                                      </m:r>
                                    </m:sup>
                                  </m:sSup>
                                </m:num>
                                <m:den>
                                  <m:r>
                                    <a:rPr lang="de-DE" b="0" i="1" smtClean="0">
                                      <a:latin typeface="Cambria Math" panose="02040503050406030204" pitchFamily="18" charset="0"/>
                                    </a:rPr>
                                    <m:t>4!</m:t>
                                  </m:r>
                                </m:den>
                              </m:f>
                              <m:r>
                                <a:rPr lang="de-DE" b="0" i="1" smtClean="0">
                                  <a:latin typeface="Cambria Math" panose="02040503050406030204" pitchFamily="18" charset="0"/>
                                </a:rPr>
                                <m:t>−</m:t>
                              </m:r>
                              <m:f>
                                <m:fPr>
                                  <m:ctrlPr>
                                    <a:rPr lang="de-DE" b="0" i="1" smtClean="0">
                                      <a:latin typeface="Cambria Math" panose="02040503050406030204" pitchFamily="18" charset="0"/>
                                    </a:rPr>
                                  </m:ctrlPr>
                                </m:fPr>
                                <m:num>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6</m:t>
                                      </m:r>
                                    </m:sup>
                                  </m:sSup>
                                </m:num>
                                <m:den>
                                  <m:r>
                                    <a:rPr lang="de-DE" b="0" i="1" smtClean="0">
                                      <a:latin typeface="Cambria Math" panose="02040503050406030204" pitchFamily="18" charset="0"/>
                                    </a:rPr>
                                    <m:t>6!</m:t>
                                  </m:r>
                                </m:den>
                              </m:f>
                              <m:r>
                                <a:rPr lang="de-DE" b="0" i="1" smtClean="0">
                                  <a:latin typeface="Cambria Math" panose="02040503050406030204" pitchFamily="18" charset="0"/>
                                </a:rPr>
                                <m:t>+…</m:t>
                              </m:r>
                            </m:e>
                          </m:d>
                        </m:e>
                      </m:nary>
                      <m:r>
                        <a:rPr lang="de-DE" b="0" i="1" smtClean="0">
                          <a:latin typeface="Cambria Math" panose="02040503050406030204" pitchFamily="18" charset="0"/>
                        </a:rPr>
                        <m:t>𝑑𝑥</m:t>
                      </m:r>
                      <m:r>
                        <a:rPr lang="de-DE" b="0" i="1" smtClean="0">
                          <a:latin typeface="Cambria Math" panose="02040503050406030204" pitchFamily="18" charset="0"/>
                        </a:rPr>
                        <m:t>=</m:t>
                      </m:r>
                      <m:r>
                        <a:rPr lang="de-DE" b="0" i="1" smtClean="0">
                          <a:latin typeface="Cambria Math" panose="02040503050406030204" pitchFamily="18" charset="0"/>
                        </a:rPr>
                        <m:t>𝑥</m:t>
                      </m:r>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3</m:t>
                              </m:r>
                            </m:sup>
                          </m:sSup>
                        </m:num>
                        <m:den>
                          <m:r>
                            <a:rPr lang="de-DE" i="1">
                              <a:latin typeface="Cambria Math" panose="02040503050406030204" pitchFamily="18" charset="0"/>
                            </a:rPr>
                            <m:t>3!</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5</m:t>
                              </m:r>
                            </m:sup>
                          </m:sSup>
                        </m:num>
                        <m:den>
                          <m:r>
                            <a:rPr lang="de-DE" i="1">
                              <a:latin typeface="Cambria Math" panose="02040503050406030204" pitchFamily="18" charset="0"/>
                            </a:rPr>
                            <m:t>5!</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i="1">
                                  <a:latin typeface="Cambria Math" panose="02040503050406030204" pitchFamily="18" charset="0"/>
                                </a:rPr>
                                <m:t>7</m:t>
                              </m:r>
                            </m:sup>
                          </m:sSup>
                        </m:num>
                        <m:den>
                          <m:r>
                            <a:rPr lang="de-DE" i="1">
                              <a:latin typeface="Cambria Math" panose="02040503050406030204" pitchFamily="18" charset="0"/>
                            </a:rPr>
                            <m:t>7!</m:t>
                          </m:r>
                        </m:den>
                      </m:f>
                      <m:r>
                        <a:rPr lang="de-DE" b="0" i="1" smtClean="0">
                          <a:latin typeface="Cambria Math" panose="02040503050406030204" pitchFamily="18" charset="0"/>
                        </a:rPr>
                        <m:t>+…+</m:t>
                      </m:r>
                      <m:r>
                        <a:rPr lang="de-DE" b="0" i="1" smtClean="0">
                          <a:latin typeface="Cambria Math" panose="02040503050406030204" pitchFamily="18" charset="0"/>
                        </a:rPr>
                        <m:t>𝑐</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a:rPr lang="de-DE" b="0" i="1" smtClean="0">
                          <a:latin typeface="Cambria Math" panose="02040503050406030204" pitchFamily="18" charset="0"/>
                        </a:rPr>
                        <m:t>+</m:t>
                      </m:r>
                      <m:r>
                        <a:rPr lang="de-DE" b="0" i="1" smtClean="0">
                          <a:latin typeface="Cambria Math" panose="02040503050406030204" pitchFamily="18" charset="0"/>
                        </a:rPr>
                        <m:t>𝑐</m:t>
                      </m:r>
                    </m:oMath>
                  </m:oMathPara>
                </a14:m>
                <a:endParaRPr lang="de-DE" dirty="0"/>
              </a:p>
              <a:p>
                <a:pPr marL="36900" indent="0">
                  <a:buNone/>
                </a:pPr>
                <a:r>
                  <a:rPr lang="de-DE" dirty="0"/>
                  <a:t>  oder </a:t>
                </a:r>
              </a:p>
              <a:p>
                <a:pPr marL="36900" indent="0">
                  <a:buNone/>
                </a:pPr>
                <a14:m>
                  <m:oMathPara xmlns:m="http://schemas.openxmlformats.org/officeDocument/2006/math">
                    <m:oMathParaPr>
                      <m:jc m:val="centerGroup"/>
                    </m:oMathParaPr>
                    <m:oMath xmlns:m="http://schemas.openxmlformats.org/officeDocument/2006/math">
                      <m:nary>
                        <m:naryPr>
                          <m:limLoc m:val="undOvr"/>
                          <m:subHide m:val="on"/>
                          <m:supHide m:val="on"/>
                          <m:ctrlPr>
                            <a:rPr lang="de-DE" i="1">
                              <a:latin typeface="Cambria Math" panose="02040503050406030204" pitchFamily="18" charset="0"/>
                            </a:rPr>
                          </m:ctrlPr>
                        </m:naryPr>
                        <m:sub/>
                        <m:sup/>
                        <m:e>
                          <m:f>
                            <m:fPr>
                              <m:ctrlPr>
                                <a:rPr lang="de-DE" i="1">
                                  <a:latin typeface="Cambria Math" panose="02040503050406030204" pitchFamily="18" charset="0"/>
                                </a:rPr>
                              </m:ctrlPr>
                            </m:fPr>
                            <m:num>
                              <m:r>
                                <m:rPr>
                                  <m:sty m:val="p"/>
                                </m:rPr>
                                <a:rPr lang="de-DE">
                                  <a:latin typeface="Cambria Math" panose="02040503050406030204" pitchFamily="18" charset="0"/>
                                </a:rPr>
                                <m:t>cos</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num>
                            <m:den>
                              <m:r>
                                <a:rPr lang="de-DE" i="1">
                                  <a:latin typeface="Cambria Math" panose="02040503050406030204" pitchFamily="18" charset="0"/>
                                </a:rPr>
                                <m:t>𝑥</m:t>
                              </m:r>
                            </m:den>
                          </m:f>
                          <m:r>
                            <a:rPr lang="de-DE" i="1">
                              <a:latin typeface="Cambria Math" panose="02040503050406030204" pitchFamily="18" charset="0"/>
                            </a:rPr>
                            <m:t> </m:t>
                          </m:r>
                          <m:r>
                            <a:rPr lang="de-DE" i="1">
                              <a:latin typeface="Cambria Math" panose="02040503050406030204" pitchFamily="18" charset="0"/>
                            </a:rPr>
                            <m:t>𝑑𝑥</m:t>
                          </m:r>
                        </m:e>
                      </m:nary>
                      <m:r>
                        <a:rPr lang="de-DE" b="0" i="1" smtClean="0">
                          <a:latin typeface="Cambria Math" panose="02040503050406030204" pitchFamily="18" charset="0"/>
                        </a:rPr>
                        <m:t>=</m:t>
                      </m:r>
                      <m:nary>
                        <m:naryPr>
                          <m:limLoc m:val="undOvr"/>
                          <m:subHide m:val="on"/>
                          <m:supHide m:val="on"/>
                          <m:ctrlPr>
                            <a:rPr lang="de-DE" i="1">
                              <a:latin typeface="Cambria Math" panose="02040503050406030204" pitchFamily="18" charset="0"/>
                            </a:rPr>
                          </m:ctrlPr>
                        </m:naryPr>
                        <m:sub/>
                        <m:sup/>
                        <m:e>
                          <m:d>
                            <m:dPr>
                              <m:ctrlPr>
                                <a:rPr lang="de-DE" i="1">
                                  <a:latin typeface="Cambria Math" panose="02040503050406030204" pitchFamily="18" charset="0"/>
                                </a:rPr>
                              </m:ctrlPr>
                            </m:dPr>
                            <m:e>
                              <m:f>
                                <m:fPr>
                                  <m:ctrlPr>
                                    <a:rPr lang="de-DE"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𝑥</m:t>
                                  </m:r>
                                </m:den>
                              </m:f>
                              <m:r>
                                <a:rPr lang="de-DE" i="1">
                                  <a:latin typeface="Cambria Math" panose="02040503050406030204" pitchFamily="18" charset="0"/>
                                </a:rPr>
                                <m:t>−</m:t>
                              </m:r>
                              <m:f>
                                <m:fPr>
                                  <m:ctrlPr>
                                    <a:rPr lang="de-DE" i="1">
                                      <a:latin typeface="Cambria Math" panose="02040503050406030204" pitchFamily="18" charset="0"/>
                                    </a:rPr>
                                  </m:ctrlPr>
                                </m:fPr>
                                <m:num>
                                  <m:r>
                                    <a:rPr lang="de-DE" b="0" i="1" smtClean="0">
                                      <a:latin typeface="Cambria Math" panose="02040503050406030204" pitchFamily="18" charset="0"/>
                                    </a:rPr>
                                    <m:t>𝑥</m:t>
                                  </m:r>
                                </m:num>
                                <m:den>
                                  <m:r>
                                    <a:rPr lang="de-DE" i="1">
                                      <a:latin typeface="Cambria Math" panose="02040503050406030204" pitchFamily="18" charset="0"/>
                                    </a:rPr>
                                    <m:t>2!</m:t>
                                  </m:r>
                                </m:den>
                              </m:f>
                              <m:r>
                                <a:rPr lang="de-DE" i="1">
                                  <a:latin typeface="Cambria Math" panose="02040503050406030204" pitchFamily="18" charset="0"/>
                                </a:rPr>
                                <m:t>+</m:t>
                              </m:r>
                              <m:f>
                                <m:fPr>
                                  <m:ctrlPr>
                                    <a:rPr lang="de-DE" i="1">
                                      <a:latin typeface="Cambria Math" panose="02040503050406030204" pitchFamily="18" charset="0"/>
                                    </a:rPr>
                                  </m:ctrlPr>
                                </m:fPr>
                                <m:num>
                                  <m:r>
                                    <a:rPr lang="de-DE" b="0" i="1" smtClean="0">
                                      <a:latin typeface="Cambria Math" panose="02040503050406030204" pitchFamily="18" charset="0"/>
                                    </a:rPr>
                                    <m:t>𝑥</m:t>
                                  </m:r>
                                  <m:r>
                                    <a:rPr lang="de-DE" b="0" i="1" smtClean="0">
                                      <a:latin typeface="Cambria Math" panose="02040503050406030204" pitchFamily="18" charset="0"/>
                                    </a:rPr>
                                    <m:t>³</m:t>
                                  </m:r>
                                </m:num>
                                <m:den>
                                  <m:r>
                                    <a:rPr lang="de-DE" i="1">
                                      <a:latin typeface="Cambria Math" panose="02040503050406030204" pitchFamily="18" charset="0"/>
                                    </a:rPr>
                                    <m:t>4!</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b="0" i="1" smtClean="0">
                                          <a:latin typeface="Cambria Math" panose="02040503050406030204" pitchFamily="18" charset="0"/>
                                        </a:rPr>
                                        <m:t>5</m:t>
                                      </m:r>
                                    </m:sup>
                                  </m:sSup>
                                </m:num>
                                <m:den>
                                  <m:r>
                                    <a:rPr lang="de-DE" i="1">
                                      <a:latin typeface="Cambria Math" panose="02040503050406030204" pitchFamily="18" charset="0"/>
                                    </a:rPr>
                                    <m:t>6!</m:t>
                                  </m:r>
                                </m:den>
                              </m:f>
                              <m:r>
                                <a:rPr lang="de-DE" i="1">
                                  <a:latin typeface="Cambria Math" panose="02040503050406030204" pitchFamily="18" charset="0"/>
                                </a:rPr>
                                <m:t>+…</m:t>
                              </m:r>
                            </m:e>
                          </m:d>
                        </m:e>
                      </m:nary>
                      <m:r>
                        <a:rPr lang="de-DE" i="1">
                          <a:latin typeface="Cambria Math" panose="02040503050406030204" pitchFamily="18" charset="0"/>
                        </a:rPr>
                        <m:t>𝑑𝑥</m:t>
                      </m:r>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ln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e>
                      </m:func>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b="0" i="1" smtClean="0">
                                  <a:latin typeface="Cambria Math" panose="02040503050406030204" pitchFamily="18" charset="0"/>
                                </a:rPr>
                              </m:ctrlPr>
                            </m:sSupPr>
                            <m:e>
                              <m:r>
                                <a:rPr lang="de-DE" i="1">
                                  <a:latin typeface="Cambria Math" panose="02040503050406030204" pitchFamily="18" charset="0"/>
                                </a:rPr>
                                <m:t>𝑥</m:t>
                              </m:r>
                            </m:e>
                            <m:sup>
                              <m:r>
                                <a:rPr lang="de-DE" b="0" i="1" smtClean="0">
                                  <a:latin typeface="Cambria Math" panose="02040503050406030204" pitchFamily="18" charset="0"/>
                                </a:rPr>
                                <m:t>2</m:t>
                              </m:r>
                            </m:sup>
                          </m:sSup>
                        </m:num>
                        <m:den>
                          <m:r>
                            <a:rPr lang="de-DE" i="1">
                              <a:latin typeface="Cambria Math" panose="02040503050406030204" pitchFamily="18" charset="0"/>
                            </a:rPr>
                            <m:t>2!</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4</m:t>
                              </m:r>
                            </m:sup>
                          </m:sSup>
                        </m:num>
                        <m:den>
                          <m:r>
                            <a:rPr lang="de-DE" i="1">
                              <a:latin typeface="Cambria Math" panose="02040503050406030204" pitchFamily="18" charset="0"/>
                            </a:rPr>
                            <m:t>4!</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4</m:t>
                          </m:r>
                        </m:den>
                      </m:f>
                      <m:r>
                        <a:rPr lang="de-DE" i="1">
                          <a:latin typeface="Cambria Math" panose="02040503050406030204" pitchFamily="18" charset="0"/>
                        </a:rPr>
                        <m:t>−</m:t>
                      </m:r>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𝑥</m:t>
                              </m:r>
                            </m:e>
                            <m:sup>
                              <m:r>
                                <a:rPr lang="de-DE" b="0" i="1" smtClean="0">
                                  <a:latin typeface="Cambria Math" panose="02040503050406030204" pitchFamily="18" charset="0"/>
                                </a:rPr>
                                <m:t>6</m:t>
                              </m:r>
                            </m:sup>
                          </m:sSup>
                        </m:num>
                        <m:den>
                          <m:r>
                            <a:rPr lang="de-DE" i="1">
                              <a:latin typeface="Cambria Math" panose="02040503050406030204" pitchFamily="18" charset="0"/>
                            </a:rPr>
                            <m:t>6!</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6</m:t>
                          </m:r>
                        </m:den>
                      </m:f>
                      <m:r>
                        <a:rPr lang="de-DE" i="1">
                          <a:latin typeface="Cambria Math" panose="02040503050406030204" pitchFamily="18" charset="0"/>
                        </a:rPr>
                        <m:t>+…</m:t>
                      </m:r>
                      <m:r>
                        <a:rPr lang="de-DE" b="0" i="1" smtClean="0">
                          <a:latin typeface="Cambria Math" panose="02040503050406030204" pitchFamily="18" charset="0"/>
                        </a:rPr>
                        <m:t>+</m:t>
                      </m:r>
                      <m:r>
                        <a:rPr lang="de-DE" b="0" i="1" smtClean="0">
                          <a:latin typeface="Cambria Math" panose="02040503050406030204" pitchFamily="18" charset="0"/>
                        </a:rPr>
                        <m:t>𝑐</m:t>
                      </m:r>
                      <m:r>
                        <a:rPr lang="de-DE" b="0" i="1" smtClean="0">
                          <a:latin typeface="Cambria Math" panose="02040503050406030204" pitchFamily="18" charset="0"/>
                        </a:rPr>
                        <m:t>=</m:t>
                      </m:r>
                      <m:r>
                        <m:rPr>
                          <m:sty m:val="p"/>
                        </m:rPr>
                        <a:rPr lang="de-DE" b="0" i="0" smtClean="0">
                          <a:latin typeface="Cambria Math" panose="02040503050406030204" pitchFamily="18" charset="0"/>
                        </a:rPr>
                        <m:t>Ci</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𝑐</m:t>
                      </m:r>
                    </m:oMath>
                  </m:oMathPara>
                </a14:m>
                <a:endParaRPr lang="de-DE" dirty="0"/>
              </a:p>
              <a:p>
                <a:pPr marL="36900" indent="0">
                  <a:buNone/>
                </a:pPr>
                <a:r>
                  <a:rPr lang="de-DE" dirty="0"/>
                  <a:t>Dieser Reihe (inklusive dem Logarithmus) hat man den Namen </a:t>
                </a:r>
                <a:r>
                  <a:rPr lang="de-DE" dirty="0" err="1"/>
                  <a:t>Ci</a:t>
                </a:r>
                <a:r>
                  <a:rPr lang="de-DE" dirty="0"/>
                  <a:t>(x) gegeben. Eine </a:t>
                </a:r>
                <a:r>
                  <a:rPr lang="de-DE" dirty="0">
                    <a:hlinkClick r:id="rId4"/>
                  </a:rPr>
                  <a:t>neue Funktion</a:t>
                </a:r>
                <a:r>
                  <a:rPr lang="de-DE" dirty="0"/>
                  <a:t>.</a:t>
                </a:r>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5"/>
                <a:stretch>
                  <a:fillRect/>
                </a:stretch>
              </a:blipFill>
            </p:spPr>
            <p:txBody>
              <a:bodyPr/>
              <a:lstStyle/>
              <a:p>
                <a:r>
                  <a:rPr lang="de-DE">
                    <a:noFill/>
                  </a:rPr>
                  <a:t> </a:t>
                </a:r>
              </a:p>
            </p:txBody>
          </p:sp>
        </mc:Fallback>
      </mc:AlternateContent>
      <p:cxnSp>
        <p:nvCxnSpPr>
          <p:cNvPr id="5" name="Gerade Verbindung mit Pfeil 4">
            <a:extLst>
              <a:ext uri="{FF2B5EF4-FFF2-40B4-BE49-F238E27FC236}">
                <a16:creationId xmlns:a16="http://schemas.microsoft.com/office/drawing/2014/main" id="{0089C0E4-B21A-4D96-ABC0-6DB266D38537}"/>
              </a:ext>
            </a:extLst>
          </p:cNvPr>
          <p:cNvCxnSpPr/>
          <p:nvPr/>
        </p:nvCxnSpPr>
        <p:spPr>
          <a:xfrm flipH="1">
            <a:off x="3620278" y="3844212"/>
            <a:ext cx="363893" cy="587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9439D604-84A9-4DE8-A24B-74C3841688F3}"/>
                  </a:ext>
                </a:extLst>
              </p:cNvPr>
              <p:cNvSpPr txBox="1"/>
              <p:nvPr/>
            </p:nvSpPr>
            <p:spPr>
              <a:xfrm>
                <a:off x="3853541" y="3918857"/>
                <a:ext cx="370999" cy="410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100" i="1" smtClean="0">
                          <a:solidFill>
                            <a:schemeClr val="accent1">
                              <a:lumMod val="75000"/>
                            </a:schemeClr>
                          </a:solidFill>
                          <a:latin typeface="Cambria Math" panose="02040503050406030204" pitchFamily="18" charset="0"/>
                          <a:ea typeface="Cambria Math" panose="02040503050406030204" pitchFamily="18" charset="0"/>
                        </a:rPr>
                        <m:t>∙</m:t>
                      </m:r>
                      <m:f>
                        <m:fPr>
                          <m:ctrlPr>
                            <a:rPr lang="de-DE" sz="1100" i="1" smtClean="0">
                              <a:solidFill>
                                <a:schemeClr val="accent1">
                                  <a:lumMod val="75000"/>
                                </a:schemeClr>
                              </a:solidFill>
                              <a:latin typeface="Cambria Math" panose="02040503050406030204" pitchFamily="18" charset="0"/>
                              <a:ea typeface="Cambria Math" panose="02040503050406030204" pitchFamily="18" charset="0"/>
                            </a:rPr>
                          </m:ctrlPr>
                        </m:fPr>
                        <m:num>
                          <m:r>
                            <a:rPr lang="de-DE" sz="1100" b="0" i="1" smtClean="0">
                              <a:solidFill>
                                <a:schemeClr val="accent1">
                                  <a:lumMod val="75000"/>
                                </a:schemeClr>
                              </a:solidFill>
                              <a:latin typeface="Cambria Math" panose="02040503050406030204" pitchFamily="18" charset="0"/>
                              <a:ea typeface="Cambria Math" panose="02040503050406030204" pitchFamily="18" charset="0"/>
                            </a:rPr>
                            <m:t>1</m:t>
                          </m:r>
                        </m:num>
                        <m:den>
                          <m:r>
                            <a:rPr lang="de-DE" sz="1100" b="0" i="1" smtClean="0">
                              <a:solidFill>
                                <a:schemeClr val="accent1">
                                  <a:lumMod val="75000"/>
                                </a:schemeClr>
                              </a:solidFill>
                              <a:latin typeface="Cambria Math" panose="02040503050406030204" pitchFamily="18" charset="0"/>
                              <a:ea typeface="Cambria Math" panose="02040503050406030204" pitchFamily="18" charset="0"/>
                            </a:rPr>
                            <m:t>𝑥</m:t>
                          </m:r>
                        </m:den>
                      </m:f>
                    </m:oMath>
                  </m:oMathPara>
                </a14:m>
                <a:endParaRPr lang="de-DE" dirty="0">
                  <a:solidFill>
                    <a:schemeClr val="accent1">
                      <a:lumMod val="75000"/>
                    </a:schemeClr>
                  </a:solidFill>
                </a:endParaRPr>
              </a:p>
            </p:txBody>
          </p:sp>
        </mc:Choice>
        <mc:Fallback xmlns="">
          <p:sp>
            <p:nvSpPr>
              <p:cNvPr id="6" name="Textfeld 5">
                <a:extLst>
                  <a:ext uri="{FF2B5EF4-FFF2-40B4-BE49-F238E27FC236}">
                    <a16:creationId xmlns:a16="http://schemas.microsoft.com/office/drawing/2014/main" id="{9439D604-84A9-4DE8-A24B-74C3841688F3}"/>
                  </a:ext>
                </a:extLst>
              </p:cNvPr>
              <p:cNvSpPr txBox="1">
                <a:spLocks noRot="1" noChangeAspect="1" noMove="1" noResize="1" noEditPoints="1" noAdjustHandles="1" noChangeArrowheads="1" noChangeShapeType="1" noTextEdit="1"/>
              </p:cNvSpPr>
              <p:nvPr/>
            </p:nvSpPr>
            <p:spPr>
              <a:xfrm>
                <a:off x="3853541" y="3918857"/>
                <a:ext cx="370999" cy="410305"/>
              </a:xfrm>
              <a:prstGeom prst="rect">
                <a:avLst/>
              </a:prstGeom>
              <a:blipFill>
                <a:blip r:embed="rId6"/>
                <a:stretch>
                  <a:fillRect/>
                </a:stretch>
              </a:blipFill>
            </p:spPr>
            <p:txBody>
              <a:bodyPr/>
              <a:lstStyle/>
              <a:p>
                <a:r>
                  <a:rPr lang="de-DE">
                    <a:noFill/>
                  </a:rPr>
                  <a:t> </a:t>
                </a:r>
              </a:p>
            </p:txBody>
          </p:sp>
        </mc:Fallback>
      </mc:AlternateContent>
      <p:pic>
        <p:nvPicPr>
          <p:cNvPr id="4" name="gliedweise">
            <a:hlinkClick r:id="" action="ppaction://media"/>
            <a:extLst>
              <a:ext uri="{FF2B5EF4-FFF2-40B4-BE49-F238E27FC236}">
                <a16:creationId xmlns:a16="http://schemas.microsoft.com/office/drawing/2014/main" id="{9FDECE18-EB1F-4826-84A5-1A41C76C1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0480" y="4602778"/>
            <a:ext cx="487363" cy="487363"/>
          </a:xfrm>
          <a:prstGeom prst="rect">
            <a:avLst/>
          </a:prstGeom>
        </p:spPr>
      </p:pic>
    </p:spTree>
    <p:extLst>
      <p:ext uri="{BB962C8B-B14F-4D97-AF65-F5344CB8AC3E}">
        <p14:creationId xmlns:p14="http://schemas.microsoft.com/office/powerpoint/2010/main" val="423616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Ausschnitt einer </a:t>
            </a:r>
            <a:r>
              <a:rPr lang="de-DE" dirty="0" err="1"/>
              <a:t>Laurentreihe</a:t>
            </a:r>
            <a:endParaRPr lang="de-DE" dirty="0"/>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a:bodyPr>
              <a:lstStyle/>
              <a:p>
                <a:pPr marL="36900" indent="0">
                  <a:buNone/>
                </a:pPr>
                <a:endParaRPr lang="de-DE" dirty="0"/>
              </a:p>
              <a:p>
                <a:pPr marL="3690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sSub>
                        <m:sSubPr>
                          <m:ctrlPr>
                            <a:rPr lang="de-DE" i="1" smtClean="0">
                              <a:latin typeface="Cambria Math" panose="02040503050406030204" pitchFamily="18" charset="0"/>
                            </a:rPr>
                          </m:ctrlPr>
                        </m:sSubPr>
                        <m:e>
                          <m:r>
                            <a:rPr lang="de-DE" b="0" i="1" smtClean="0">
                              <a:latin typeface="Cambria Math" panose="02040503050406030204" pitchFamily="18" charset="0"/>
                            </a:rPr>
                            <m:t>𝑎</m:t>
                          </m:r>
                        </m:e>
                        <m:sub>
                          <m:r>
                            <a:rPr lang="de-DE" b="0" i="1" smtClean="0">
                              <a:latin typeface="Cambria Math" panose="02040503050406030204" pitchFamily="18" charset="0"/>
                            </a:rPr>
                            <m:t>−3</m:t>
                          </m:r>
                        </m:sub>
                      </m:sSub>
                      <m:r>
                        <a:rPr lang="de-DE" b="0" i="1" smtClean="0">
                          <a:latin typeface="Cambria Math" panose="02040503050406030204" pitchFamily="18" charset="0"/>
                        </a:rPr>
                        <m:t>(</m:t>
                      </m:r>
                      <m:r>
                        <a:rPr lang="de-DE" b="0" i="1" smtClean="0">
                          <a:latin typeface="Cambria Math" panose="02040503050406030204" pitchFamily="18" charset="0"/>
                        </a:rPr>
                        <m:t>𝑥</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𝑥</m:t>
                          </m:r>
                        </m:e>
                        <m:sub>
                          <m:r>
                            <a:rPr lang="de-DE" b="0" i="1" smtClean="0">
                              <a:latin typeface="Cambria Math" panose="02040503050406030204" pitchFamily="18" charset="0"/>
                            </a:rPr>
                            <m:t>0</m:t>
                          </m:r>
                        </m:sub>
                      </m:sSub>
                      <m:sSup>
                        <m:sSupPr>
                          <m:ctrlPr>
                            <a:rPr lang="de-DE" b="0" i="1" smtClean="0">
                              <a:latin typeface="Cambria Math" panose="02040503050406030204" pitchFamily="18" charset="0"/>
                            </a:rPr>
                          </m:ctrlPr>
                        </m:sSupPr>
                        <m:e>
                          <m:r>
                            <a:rPr lang="de-DE" b="0" i="1" smtClean="0">
                              <a:latin typeface="Cambria Math" panose="02040503050406030204" pitchFamily="18" charset="0"/>
                            </a:rPr>
                            <m:t>)</m:t>
                          </m:r>
                        </m:e>
                        <m:sup>
                          <m:r>
                            <a:rPr lang="de-DE" b="0" i="1" smtClean="0">
                              <a:latin typeface="Cambria Math" panose="02040503050406030204" pitchFamily="18" charset="0"/>
                            </a:rPr>
                            <m:t>−3</m:t>
                          </m:r>
                        </m:sup>
                      </m:sSup>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m:t>
                          </m:r>
                          <m:r>
                            <a:rPr lang="de-DE" b="0" i="1" smtClean="0">
                              <a:latin typeface="Cambria Math" panose="02040503050406030204" pitchFamily="18" charset="0"/>
                            </a:rPr>
                            <m:t>2</m:t>
                          </m:r>
                        </m:sub>
                      </m:sSub>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sSup>
                        <m:sSupPr>
                          <m:ctrlPr>
                            <a:rPr lang="de-DE" i="1">
                              <a:latin typeface="Cambria Math" panose="02040503050406030204" pitchFamily="18" charset="0"/>
                            </a:rPr>
                          </m:ctrlPr>
                        </m:sSupPr>
                        <m:e>
                          <m:r>
                            <a:rPr lang="de-DE" i="1">
                              <a:latin typeface="Cambria Math" panose="02040503050406030204" pitchFamily="18" charset="0"/>
                            </a:rPr>
                            <m:t>)</m:t>
                          </m:r>
                        </m:e>
                        <m:sup>
                          <m:r>
                            <a:rPr lang="de-DE" i="1">
                              <a:latin typeface="Cambria Math" panose="02040503050406030204" pitchFamily="18" charset="0"/>
                            </a:rPr>
                            <m:t>−</m:t>
                          </m:r>
                          <m:r>
                            <a:rPr lang="de-DE" b="0" i="1" smtClean="0">
                              <a:latin typeface="Cambria Math" panose="02040503050406030204" pitchFamily="18" charset="0"/>
                            </a:rPr>
                            <m:t>2</m:t>
                          </m:r>
                        </m:sup>
                      </m:sSup>
                      <m:r>
                        <a:rPr lang="de-DE" b="0" i="1" smtClean="0">
                          <a:latin typeface="Cambria Math" panose="02040503050406030204" pitchFamily="18" charset="0"/>
                        </a:rPr>
                        <m:t>+</m:t>
                      </m:r>
                      <m:sSub>
                        <m:sSubPr>
                          <m:ctrlPr>
                            <a:rPr lang="de-DE" i="1" smtClean="0">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𝑎</m:t>
                          </m:r>
                        </m:e>
                        <m:sub>
                          <m:r>
                            <a:rPr lang="de-DE"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1</m:t>
                          </m:r>
                        </m:sub>
                      </m:sSub>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sSup>
                        <m:sSupPr>
                          <m:ctrlPr>
                            <a:rPr lang="de-DE" i="1">
                              <a:latin typeface="Cambria Math" panose="02040503050406030204" pitchFamily="18" charset="0"/>
                            </a:rPr>
                          </m:ctrlPr>
                        </m:sSupPr>
                        <m:e>
                          <m:r>
                            <a:rPr lang="de-DE" i="1">
                              <a:latin typeface="Cambria Math" panose="02040503050406030204" pitchFamily="18" charset="0"/>
                            </a:rPr>
                            <m:t>)</m:t>
                          </m:r>
                        </m:e>
                        <m:sup>
                          <m:r>
                            <a:rPr lang="de-DE" i="1">
                              <a:latin typeface="Cambria Math" panose="02040503050406030204" pitchFamily="18" charset="0"/>
                            </a:rPr>
                            <m:t>−</m:t>
                          </m:r>
                          <m:r>
                            <a:rPr lang="de-DE" b="0" i="1" smtClean="0">
                              <a:latin typeface="Cambria Math" panose="02040503050406030204" pitchFamily="18" charset="0"/>
                            </a:rPr>
                            <m:t>1</m:t>
                          </m:r>
                        </m:sup>
                      </m:sSup>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b="0" i="1" smtClean="0">
                              <a:latin typeface="Cambria Math" panose="02040503050406030204" pitchFamily="18" charset="0"/>
                            </a:rPr>
                            <m:t>1</m:t>
                          </m:r>
                        </m:sub>
                      </m:sSub>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sSup>
                        <m:sSupPr>
                          <m:ctrlPr>
                            <a:rPr lang="de-DE" i="1">
                              <a:latin typeface="Cambria Math" panose="02040503050406030204" pitchFamily="18" charset="0"/>
                            </a:rPr>
                          </m:ctrlPr>
                        </m:sSupPr>
                        <m:e>
                          <m:r>
                            <a:rPr lang="de-DE" i="1">
                              <a:latin typeface="Cambria Math" panose="02040503050406030204" pitchFamily="18" charset="0"/>
                            </a:rPr>
                            <m:t>)</m:t>
                          </m:r>
                        </m:e>
                        <m:sup/>
                      </m:sSup>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b="0" i="1" smtClean="0">
                              <a:latin typeface="Cambria Math" panose="02040503050406030204" pitchFamily="18" charset="0"/>
                            </a:rPr>
                            <m:t>2</m:t>
                          </m:r>
                        </m:sub>
                      </m:sSub>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sSup>
                        <m:sSupPr>
                          <m:ctrlPr>
                            <a:rPr lang="de-DE" i="1">
                              <a:latin typeface="Cambria Math" panose="02040503050406030204" pitchFamily="18" charset="0"/>
                            </a:rPr>
                          </m:ctrlPr>
                        </m:sSupPr>
                        <m:e>
                          <m:r>
                            <a:rPr lang="de-DE" i="1">
                              <a:latin typeface="Cambria Math" panose="02040503050406030204" pitchFamily="18" charset="0"/>
                            </a:rPr>
                            <m:t>)</m:t>
                          </m:r>
                        </m:e>
                        <m:sup>
                          <m:r>
                            <a:rPr lang="de-DE" b="0" i="1" smtClean="0">
                              <a:latin typeface="Cambria Math" panose="02040503050406030204" pitchFamily="18" charset="0"/>
                            </a:rPr>
                            <m:t>2</m:t>
                          </m:r>
                        </m:sup>
                      </m:sSup>
                      <m:r>
                        <a:rPr lang="de-DE" b="0" i="1" smtClean="0">
                          <a:latin typeface="Cambria Math" panose="02040503050406030204" pitchFamily="18" charset="0"/>
                        </a:rPr>
                        <m:t>+…</m:t>
                      </m:r>
                    </m:oMath>
                  </m:oMathPara>
                </a14:m>
                <a:endParaRPr lang="de-DE" dirty="0"/>
              </a:p>
              <a:p>
                <a:pPr marL="36900" indent="0">
                  <a:buNone/>
                </a:pPr>
                <a:r>
                  <a:rPr lang="de-DE" dirty="0"/>
                  <a:t>Das ist der Ausschnitt aus einer </a:t>
                </a:r>
                <a:r>
                  <a:rPr lang="de-DE" dirty="0" err="1"/>
                  <a:t>Laurentreihe</a:t>
                </a:r>
                <a:r>
                  <a:rPr lang="de-DE" dirty="0"/>
                  <a:t>. Wenn man so eine Reihe gliedweise integriert, dann enthält jeder Summand wieder eine Potenz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sSup>
                      <m:sSupPr>
                        <m:ctrlPr>
                          <a:rPr lang="de-DE" i="1">
                            <a:latin typeface="Cambria Math" panose="02040503050406030204" pitchFamily="18" charset="0"/>
                          </a:rPr>
                        </m:ctrlPr>
                      </m:sSupPr>
                      <m:e>
                        <m:r>
                          <a:rPr lang="de-DE" i="1">
                            <a:latin typeface="Cambria Math" panose="02040503050406030204" pitchFamily="18" charset="0"/>
                          </a:rPr>
                          <m:t>)</m:t>
                        </m:r>
                      </m:e>
                      <m:sup>
                        <m:r>
                          <a:rPr lang="de-DE" b="0" i="1" smtClean="0">
                            <a:latin typeface="Cambria Math" panose="02040503050406030204" pitchFamily="18" charset="0"/>
                          </a:rPr>
                          <m:t>𝑛</m:t>
                        </m:r>
                      </m:sup>
                    </m:sSup>
                  </m:oMath>
                </a14:m>
                <a:r>
                  <a:rPr lang="de-DE" dirty="0"/>
                  <a:t>. Für diese Summanden (mit negativem n) ist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oMath>
                </a14:m>
                <a:r>
                  <a:rPr lang="de-DE" dirty="0"/>
                  <a:t> dann wieder eine Definitionslücke. Nur aus dem Summand </a:t>
                </a:r>
                <a14:m>
                  <m:oMath xmlns:m="http://schemas.openxmlformats.org/officeDocument/2006/math">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𝑎</m:t>
                        </m:r>
                      </m:e>
                      <m:sub>
                        <m:r>
                          <a:rPr lang="de-DE" i="1">
                            <a:solidFill>
                              <a:schemeClr val="accent1"/>
                            </a:solidFill>
                            <a:latin typeface="Cambria Math" panose="02040503050406030204" pitchFamily="18" charset="0"/>
                          </a:rPr>
                          <m:t>−1</m:t>
                        </m:r>
                      </m:sub>
                    </m:sSub>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sSup>
                      <m:sSupPr>
                        <m:ctrlPr>
                          <a:rPr lang="de-DE" i="1">
                            <a:latin typeface="Cambria Math" panose="02040503050406030204" pitchFamily="18" charset="0"/>
                          </a:rPr>
                        </m:ctrlPr>
                      </m:sSupPr>
                      <m:e>
                        <m:r>
                          <a:rPr lang="de-DE" i="1">
                            <a:latin typeface="Cambria Math" panose="02040503050406030204" pitchFamily="18" charset="0"/>
                          </a:rPr>
                          <m:t>)</m:t>
                        </m:r>
                      </m:e>
                      <m:sup>
                        <m:r>
                          <a:rPr lang="de-DE" i="1">
                            <a:latin typeface="Cambria Math" panose="02040503050406030204" pitchFamily="18" charset="0"/>
                          </a:rPr>
                          <m:t>−1</m:t>
                        </m:r>
                      </m:sup>
                    </m:sSup>
                  </m:oMath>
                </a14:m>
                <a:r>
                  <a:rPr lang="de-DE" dirty="0"/>
                  <a:t> wird beim Integrieren etwas anderes, nämlich </a:t>
                </a:r>
                <a14:m>
                  <m:oMath xmlns:m="http://schemas.openxmlformats.org/officeDocument/2006/math">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𝑎</m:t>
                        </m:r>
                      </m:e>
                      <m:sub>
                        <m:r>
                          <a:rPr lang="de-DE" i="1">
                            <a:solidFill>
                              <a:schemeClr val="accent1"/>
                            </a:solidFill>
                            <a:latin typeface="Cambria Math" panose="02040503050406030204" pitchFamily="18" charset="0"/>
                          </a:rPr>
                          <m:t>−1</m:t>
                        </m:r>
                      </m:sub>
                    </m:sSub>
                    <m:r>
                      <a:rPr lang="de-DE" b="0" i="1" smtClean="0">
                        <a:solidFill>
                          <a:schemeClr val="tx1">
                            <a:lumMod val="95000"/>
                          </a:schemeClr>
                        </a:solidFill>
                        <a:latin typeface="Cambria Math" panose="02040503050406030204" pitchFamily="18" charset="0"/>
                      </a:rPr>
                      <m:t>𝑙𝑛</m:t>
                    </m:r>
                    <m:r>
                      <a:rPr lang="de-DE" i="1">
                        <a:latin typeface="Cambria Math" panose="02040503050406030204" pitchFamily="18" charset="0"/>
                      </a:rPr>
                      <m:t>(</m:t>
                    </m:r>
                    <m:r>
                      <a:rPr lang="de-DE" i="1">
                        <a:latin typeface="Cambria Math" panose="02040503050406030204" pitchFamily="18" charset="0"/>
                      </a:rPr>
                      <m:t>𝑥</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0</m:t>
                        </m:r>
                      </m:sub>
                    </m:sSub>
                    <m:r>
                      <a:rPr lang="de-DE" b="0" i="1" smtClean="0">
                        <a:latin typeface="Cambria Math" panose="02040503050406030204" pitchFamily="18" charset="0"/>
                      </a:rPr>
                      <m:t>)</m:t>
                    </m:r>
                  </m:oMath>
                </a14:m>
                <a:r>
                  <a:rPr lang="de-DE" dirty="0"/>
                  <a:t>, wobei der komplexe Logarithmus für die gesamte negative reelle Achse nicht definiert ist.</a:t>
                </a:r>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08474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Konvergenzradius bleibt gleich</a:t>
            </a:r>
          </a:p>
        </p:txBody>
      </p:sp>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a:bodyPr>
          <a:lstStyle/>
          <a:p>
            <a:pPr marL="36900" indent="0">
              <a:buNone/>
            </a:pPr>
            <a:r>
              <a:rPr lang="de-DE" dirty="0"/>
              <a:t>Ableiten und Integrieren sind also in dieser Denkweise sehr einfach. Und das Schöne ist, der Konvergenzradius einer Potenzreihe(!) bleibt beim Ableiten und Integrieren erhalten. Man muss lediglich auf die Terme aufpassen, die negative Exponenten hatten.</a:t>
            </a:r>
          </a:p>
          <a:p>
            <a:pPr marL="36900" indent="0">
              <a:buNone/>
            </a:pPr>
            <a:r>
              <a:rPr lang="de-DE" u="sng" dirty="0">
                <a:solidFill>
                  <a:srgbClr val="0070C0"/>
                </a:solidFill>
              </a:rPr>
              <a:t>Warum bleibt ein Konvergenzradius z.B. beim Ableiten erhalten? </a:t>
            </a:r>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5491F359-7D49-4C06-A184-CE8F5B45586A}"/>
                  </a:ext>
                </a:extLst>
              </p:cNvPr>
              <p:cNvSpPr txBox="1"/>
              <p:nvPr/>
            </p:nvSpPr>
            <p:spPr>
              <a:xfrm>
                <a:off x="924443" y="1866900"/>
                <a:ext cx="10353762" cy="3516091"/>
              </a:xfrm>
              <a:prstGeom prst="rect">
                <a:avLst/>
              </a:prstGeom>
              <a:solidFill>
                <a:schemeClr val="accent5"/>
              </a:solidFill>
            </p:spPr>
            <p:txBody>
              <a:bodyPr wrap="square" rtlCol="0">
                <a:spAutoFit/>
              </a:bodyPr>
              <a:lstStyle/>
              <a:p>
                <a:r>
                  <a:rPr lang="de-DE" dirty="0">
                    <a:solidFill>
                      <a:schemeClr val="bg1"/>
                    </a:solidFill>
                  </a:rPr>
                  <a:t>Der Konvergenzradius einer Reihe wird über den Satz von Cauchy und </a:t>
                </a:r>
                <a:r>
                  <a:rPr lang="de-DE" dirty="0" err="1">
                    <a:solidFill>
                      <a:schemeClr val="bg1"/>
                    </a:solidFill>
                  </a:rPr>
                  <a:t>Hadamard</a:t>
                </a:r>
                <a:r>
                  <a:rPr lang="de-DE" dirty="0">
                    <a:solidFill>
                      <a:schemeClr val="bg1"/>
                    </a:solidFill>
                  </a:rPr>
                  <a:t> berechnet. Dazu muss man für die Reihe </a:t>
                </a:r>
                <a14:m>
                  <m:oMath xmlns:m="http://schemas.openxmlformats.org/officeDocument/2006/math">
                    <m:nary>
                      <m:naryPr>
                        <m:chr m:val="∑"/>
                        <m:ctrlPr>
                          <a:rPr lang="de-DE" i="1" smtClean="0">
                            <a:solidFill>
                              <a:schemeClr val="bg1"/>
                            </a:solidFill>
                            <a:latin typeface="Cambria Math" panose="02040503050406030204" pitchFamily="18" charset="0"/>
                          </a:rPr>
                        </m:ctrlPr>
                      </m:naryPr>
                      <m:sub>
                        <m:r>
                          <m:rPr>
                            <m:brk m:alnAt="23"/>
                          </m:rPr>
                          <a:rPr lang="de-DE" b="0" i="1" smtClean="0">
                            <a:solidFill>
                              <a:schemeClr val="bg1"/>
                            </a:solidFill>
                            <a:latin typeface="Cambria Math" panose="02040503050406030204" pitchFamily="18" charset="0"/>
                          </a:rPr>
                          <m:t>𝑛</m:t>
                        </m:r>
                        <m:r>
                          <a:rPr lang="de-DE" b="0" i="1" smtClean="0">
                            <a:solidFill>
                              <a:schemeClr val="bg1"/>
                            </a:solidFill>
                            <a:latin typeface="Cambria Math" panose="02040503050406030204" pitchFamily="18" charset="0"/>
                          </a:rPr>
                          <m:t>=0</m:t>
                        </m:r>
                      </m:sub>
                      <m:sup>
                        <m:r>
                          <a:rPr lang="de-DE" i="1" smtClean="0">
                            <a:solidFill>
                              <a:schemeClr val="bg1"/>
                            </a:solidFill>
                            <a:latin typeface="Cambria Math" panose="02040503050406030204" pitchFamily="18" charset="0"/>
                            <a:ea typeface="Cambria Math" panose="02040503050406030204" pitchFamily="18" charset="0"/>
                          </a:rPr>
                          <m:t>∞</m:t>
                        </m:r>
                      </m:sup>
                      <m:e>
                        <m:sSub>
                          <m:sSubPr>
                            <m:ctrlPr>
                              <a:rPr lang="de-DE" i="1" smtClean="0">
                                <a:solidFill>
                                  <a:schemeClr val="bg1"/>
                                </a:solidFill>
                                <a:latin typeface="Cambria Math" panose="02040503050406030204" pitchFamily="18" charset="0"/>
                              </a:rPr>
                            </m:ctrlPr>
                          </m:sSubPr>
                          <m:e>
                            <m:r>
                              <a:rPr lang="de-DE" b="0" i="1" smtClean="0">
                                <a:solidFill>
                                  <a:schemeClr val="bg1"/>
                                </a:solidFill>
                                <a:latin typeface="Cambria Math" panose="02040503050406030204" pitchFamily="18" charset="0"/>
                              </a:rPr>
                              <m:t>𝑎</m:t>
                            </m:r>
                          </m:e>
                          <m:sub>
                            <m:r>
                              <a:rPr lang="de-DE" b="0" i="1" smtClean="0">
                                <a:solidFill>
                                  <a:schemeClr val="bg1"/>
                                </a:solidFill>
                                <a:latin typeface="Cambria Math" panose="02040503050406030204" pitchFamily="18" charset="0"/>
                              </a:rPr>
                              <m:t>𝑛</m:t>
                            </m:r>
                          </m:sub>
                        </m:sSub>
                        <m:r>
                          <a:rPr lang="de-DE" b="0" i="1" smtClean="0">
                            <a:solidFill>
                              <a:schemeClr val="bg1"/>
                            </a:solidFill>
                            <a:latin typeface="Cambria Math" panose="02040503050406030204" pitchFamily="18" charset="0"/>
                          </a:rPr>
                          <m:t>(</m:t>
                        </m:r>
                        <m:r>
                          <a:rPr lang="de-DE" b="0" i="1" smtClean="0">
                            <a:solidFill>
                              <a:schemeClr val="bg1"/>
                            </a:solidFill>
                            <a:latin typeface="Cambria Math" panose="02040503050406030204" pitchFamily="18" charset="0"/>
                          </a:rPr>
                          <m:t>𝑥</m:t>
                        </m:r>
                        <m:r>
                          <a:rPr lang="de-DE" b="0" i="1" smtClean="0">
                            <a:solidFill>
                              <a:schemeClr val="bg1"/>
                            </a:solidFill>
                            <a:latin typeface="Cambria Math" panose="02040503050406030204" pitchFamily="18" charset="0"/>
                          </a:rPr>
                          <m:t>−</m:t>
                        </m:r>
                        <m:sSub>
                          <m:sSubPr>
                            <m:ctrlPr>
                              <a:rPr lang="de-DE" b="0" i="1" smtClean="0">
                                <a:solidFill>
                                  <a:schemeClr val="bg1"/>
                                </a:solidFill>
                                <a:latin typeface="Cambria Math" panose="02040503050406030204" pitchFamily="18" charset="0"/>
                              </a:rPr>
                            </m:ctrlPr>
                          </m:sSubPr>
                          <m:e>
                            <m:r>
                              <a:rPr lang="de-DE" b="0" i="1" smtClean="0">
                                <a:solidFill>
                                  <a:schemeClr val="bg1"/>
                                </a:solidFill>
                                <a:latin typeface="Cambria Math" panose="02040503050406030204" pitchFamily="18" charset="0"/>
                              </a:rPr>
                              <m:t>𝑥</m:t>
                            </m:r>
                          </m:e>
                          <m:sub>
                            <m:r>
                              <a:rPr lang="de-DE" b="0" i="1" smtClean="0">
                                <a:solidFill>
                                  <a:schemeClr val="bg1"/>
                                </a:solidFill>
                                <a:latin typeface="Cambria Math" panose="02040503050406030204" pitchFamily="18" charset="0"/>
                              </a:rPr>
                              <m:t>0</m:t>
                            </m:r>
                          </m:sub>
                        </m:sSub>
                        <m:sSup>
                          <m:sSupPr>
                            <m:ctrlPr>
                              <a:rPr lang="de-DE" b="0" i="1" smtClean="0">
                                <a:solidFill>
                                  <a:schemeClr val="bg1"/>
                                </a:solidFill>
                                <a:latin typeface="Cambria Math" panose="02040503050406030204" pitchFamily="18" charset="0"/>
                              </a:rPr>
                            </m:ctrlPr>
                          </m:sSupPr>
                          <m:e>
                            <m:r>
                              <a:rPr lang="de-DE" b="0" i="1" smtClean="0">
                                <a:solidFill>
                                  <a:schemeClr val="bg1"/>
                                </a:solidFill>
                                <a:latin typeface="Cambria Math" panose="02040503050406030204" pitchFamily="18" charset="0"/>
                              </a:rPr>
                              <m:t>)</m:t>
                            </m:r>
                          </m:e>
                          <m:sup>
                            <m:r>
                              <a:rPr lang="de-DE" b="0" i="1" smtClean="0">
                                <a:solidFill>
                                  <a:schemeClr val="bg1"/>
                                </a:solidFill>
                                <a:latin typeface="Cambria Math" panose="02040503050406030204" pitchFamily="18" charset="0"/>
                              </a:rPr>
                              <m:t>𝑛</m:t>
                            </m:r>
                          </m:sup>
                        </m:sSup>
                        <m:r>
                          <a:rPr lang="de-DE" b="0" i="1" smtClean="0">
                            <a:solidFill>
                              <a:schemeClr val="bg1"/>
                            </a:solidFill>
                            <a:latin typeface="Cambria Math" panose="02040503050406030204" pitchFamily="18" charset="0"/>
                          </a:rPr>
                          <m:t> </m:t>
                        </m:r>
                      </m:e>
                    </m:nary>
                  </m:oMath>
                </a14:m>
                <a:r>
                  <a:rPr lang="de-DE" dirty="0">
                    <a:solidFill>
                      <a:schemeClr val="bg1"/>
                    </a:solidFill>
                  </a:rPr>
                  <a:t>den Ausdruck </a:t>
                </a:r>
                <a14:m>
                  <m:oMath xmlns:m="http://schemas.openxmlformats.org/officeDocument/2006/math">
                    <m:rad>
                      <m:radPr>
                        <m:ctrlPr>
                          <a:rPr lang="de-DE" i="1" smtClean="0">
                            <a:solidFill>
                              <a:schemeClr val="bg1"/>
                            </a:solidFill>
                            <a:latin typeface="Cambria Math" panose="02040503050406030204" pitchFamily="18" charset="0"/>
                          </a:rPr>
                        </m:ctrlPr>
                      </m:radPr>
                      <m:deg>
                        <m:r>
                          <m:rPr>
                            <m:brk m:alnAt="7"/>
                          </m:rPr>
                          <a:rPr lang="de-DE" b="0" i="1" smtClean="0">
                            <a:solidFill>
                              <a:schemeClr val="bg1"/>
                            </a:solidFill>
                            <a:latin typeface="Cambria Math" panose="02040503050406030204" pitchFamily="18" charset="0"/>
                          </a:rPr>
                          <m:t>𝑛</m:t>
                        </m:r>
                      </m:deg>
                      <m:e>
                        <m:d>
                          <m:dPr>
                            <m:begChr m:val="|"/>
                            <m:endChr m:val="|"/>
                            <m:ctrlPr>
                              <a:rPr lang="de-DE" i="1" smtClean="0">
                                <a:solidFill>
                                  <a:schemeClr val="bg1"/>
                                </a:solidFill>
                                <a:latin typeface="Cambria Math" panose="02040503050406030204" pitchFamily="18" charset="0"/>
                              </a:rPr>
                            </m:ctrlPr>
                          </m:dPr>
                          <m:e>
                            <m:sSub>
                              <m:sSubPr>
                                <m:ctrlPr>
                                  <a:rPr lang="de-DE" i="1" smtClean="0">
                                    <a:solidFill>
                                      <a:schemeClr val="bg1"/>
                                    </a:solidFill>
                                    <a:latin typeface="Cambria Math" panose="02040503050406030204" pitchFamily="18" charset="0"/>
                                  </a:rPr>
                                </m:ctrlPr>
                              </m:sSubPr>
                              <m:e>
                                <m:r>
                                  <a:rPr lang="de-DE" b="0" i="1" smtClean="0">
                                    <a:solidFill>
                                      <a:schemeClr val="bg1"/>
                                    </a:solidFill>
                                    <a:latin typeface="Cambria Math" panose="02040503050406030204" pitchFamily="18" charset="0"/>
                                  </a:rPr>
                                  <m:t>𝑎</m:t>
                                </m:r>
                              </m:e>
                              <m:sub>
                                <m:r>
                                  <a:rPr lang="de-DE" b="0" i="1" smtClean="0">
                                    <a:solidFill>
                                      <a:schemeClr val="bg1"/>
                                    </a:solidFill>
                                    <a:latin typeface="Cambria Math" panose="02040503050406030204" pitchFamily="18" charset="0"/>
                                  </a:rPr>
                                  <m:t>𝑛</m:t>
                                </m:r>
                              </m:sub>
                            </m:sSub>
                          </m:e>
                        </m:d>
                      </m:e>
                    </m:rad>
                    <m:r>
                      <a:rPr lang="de-DE" b="0" i="1" smtClean="0">
                        <a:solidFill>
                          <a:schemeClr val="bg1"/>
                        </a:solidFill>
                        <a:latin typeface="Cambria Math" panose="02040503050406030204" pitchFamily="18" charset="0"/>
                      </a:rPr>
                      <m:t> </m:t>
                    </m:r>
                  </m:oMath>
                </a14:m>
                <a:r>
                  <a:rPr lang="de-DE" dirty="0">
                    <a:solidFill>
                      <a:schemeClr val="bg1"/>
                    </a:solidFill>
                  </a:rPr>
                  <a:t>untersuchen. Durch gliedweises Ableiten wird aus dieser Reihe </a:t>
                </a:r>
              </a:p>
              <a:p>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nary>
                        <m:naryPr>
                          <m:chr m:val="∑"/>
                          <m:ctrlPr>
                            <a:rPr lang="de-DE" i="1">
                              <a:solidFill>
                                <a:schemeClr val="bg1"/>
                              </a:solidFill>
                              <a:latin typeface="Cambria Math" panose="02040503050406030204" pitchFamily="18" charset="0"/>
                            </a:rPr>
                          </m:ctrlPr>
                        </m:naryPr>
                        <m:sub>
                          <m:r>
                            <m:rPr>
                              <m:brk m:alnAt="23"/>
                            </m:rPr>
                            <a:rPr lang="de-DE" i="1">
                              <a:solidFill>
                                <a:schemeClr val="bg1"/>
                              </a:solidFill>
                              <a:latin typeface="Cambria Math" panose="02040503050406030204" pitchFamily="18" charset="0"/>
                            </a:rPr>
                            <m:t>𝑛</m:t>
                          </m:r>
                          <m:r>
                            <a:rPr lang="de-DE" i="1">
                              <a:solidFill>
                                <a:schemeClr val="bg1"/>
                              </a:solidFill>
                              <a:latin typeface="Cambria Math" panose="02040503050406030204" pitchFamily="18" charset="0"/>
                            </a:rPr>
                            <m:t>=0</m:t>
                          </m:r>
                        </m:sub>
                        <m:sup>
                          <m:r>
                            <a:rPr lang="de-DE" i="1">
                              <a:solidFill>
                                <a:schemeClr val="bg1"/>
                              </a:solidFill>
                              <a:latin typeface="Cambria Math" panose="02040503050406030204" pitchFamily="18" charset="0"/>
                              <a:ea typeface="Cambria Math" panose="02040503050406030204" pitchFamily="18" charset="0"/>
                            </a:rPr>
                            <m:t>∞</m:t>
                          </m:r>
                        </m:sup>
                        <m:e>
                          <m:sSub>
                            <m:sSubPr>
                              <m:ctrlPr>
                                <a:rPr lang="de-DE" i="1">
                                  <a:solidFill>
                                    <a:schemeClr val="bg1"/>
                                  </a:solidFill>
                                  <a:latin typeface="Cambria Math" panose="02040503050406030204" pitchFamily="18" charset="0"/>
                                </a:rPr>
                              </m:ctrlPr>
                            </m:sSubPr>
                            <m:e>
                              <m:r>
                                <a:rPr lang="de-DE" b="0" i="1" smtClean="0">
                                  <a:solidFill>
                                    <a:schemeClr val="bg1"/>
                                  </a:solidFill>
                                  <a:latin typeface="Cambria Math" panose="02040503050406030204" pitchFamily="18" charset="0"/>
                                </a:rPr>
                                <m:t>𝑛</m:t>
                              </m:r>
                              <m:r>
                                <a:rPr lang="de-DE" b="0" i="1" smtClean="0">
                                  <a:solidFill>
                                    <a:schemeClr val="bg1"/>
                                  </a:solidFill>
                                  <a:latin typeface="Cambria Math" panose="02040503050406030204" pitchFamily="18" charset="0"/>
                                </a:rPr>
                                <m:t> </m:t>
                              </m:r>
                              <m:r>
                                <a:rPr lang="de-DE" i="1">
                                  <a:solidFill>
                                    <a:schemeClr val="bg1"/>
                                  </a:solidFill>
                                  <a:latin typeface="Cambria Math" panose="02040503050406030204" pitchFamily="18" charset="0"/>
                                </a:rPr>
                                <m:t>𝑎</m:t>
                              </m:r>
                            </m:e>
                            <m:sub>
                              <m:r>
                                <a:rPr lang="de-DE" i="1">
                                  <a:solidFill>
                                    <a:schemeClr val="bg1"/>
                                  </a:solidFill>
                                  <a:latin typeface="Cambria Math" panose="02040503050406030204" pitchFamily="18" charset="0"/>
                                </a:rPr>
                                <m:t>𝑛</m:t>
                              </m:r>
                            </m:sub>
                          </m:sSub>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𝑥</m:t>
                          </m:r>
                          <m:r>
                            <a:rPr lang="de-DE" i="1">
                              <a:solidFill>
                                <a:schemeClr val="bg1"/>
                              </a:solidFill>
                              <a:latin typeface="Cambria Math" panose="02040503050406030204" pitchFamily="18"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𝑥</m:t>
                              </m:r>
                            </m:e>
                            <m:sub>
                              <m:r>
                                <a:rPr lang="de-DE" i="1">
                                  <a:solidFill>
                                    <a:schemeClr val="bg1"/>
                                  </a:solidFill>
                                  <a:latin typeface="Cambria Math" panose="02040503050406030204" pitchFamily="18" charset="0"/>
                                </a:rPr>
                                <m:t>0</m:t>
                              </m:r>
                            </m:sub>
                          </m:sSub>
                          <m:sSup>
                            <m:sSupPr>
                              <m:ctrlPr>
                                <a:rPr lang="de-DE" i="1">
                                  <a:solidFill>
                                    <a:schemeClr val="bg1"/>
                                  </a:solidFill>
                                  <a:latin typeface="Cambria Math" panose="02040503050406030204" pitchFamily="18" charset="0"/>
                                </a:rPr>
                              </m:ctrlPr>
                            </m:sSupPr>
                            <m:e>
                              <m:r>
                                <a:rPr lang="de-DE" i="1">
                                  <a:solidFill>
                                    <a:schemeClr val="bg1"/>
                                  </a:solidFill>
                                  <a:latin typeface="Cambria Math" panose="02040503050406030204" pitchFamily="18" charset="0"/>
                                </a:rPr>
                                <m:t>)</m:t>
                              </m:r>
                            </m:e>
                            <m:sup>
                              <m:r>
                                <a:rPr lang="de-DE" i="1">
                                  <a:solidFill>
                                    <a:schemeClr val="bg1"/>
                                  </a:solidFill>
                                  <a:latin typeface="Cambria Math" panose="02040503050406030204" pitchFamily="18" charset="0"/>
                                </a:rPr>
                                <m:t>𝑛</m:t>
                              </m:r>
                              <m:r>
                                <a:rPr lang="de-DE" b="0" i="1" smtClean="0">
                                  <a:solidFill>
                                    <a:schemeClr val="bg1"/>
                                  </a:solidFill>
                                  <a:latin typeface="Cambria Math" panose="02040503050406030204" pitchFamily="18" charset="0"/>
                                </a:rPr>
                                <m:t>−1</m:t>
                              </m:r>
                            </m:sup>
                          </m:sSup>
                          <m:r>
                            <a:rPr lang="de-DE" b="0" i="1" smtClean="0">
                              <a:solidFill>
                                <a:schemeClr val="bg1"/>
                              </a:solidFill>
                              <a:latin typeface="Cambria Math" panose="02040503050406030204" pitchFamily="18" charset="0"/>
                            </a:rPr>
                            <m:t>.</m:t>
                          </m:r>
                          <m:r>
                            <a:rPr lang="de-DE" i="1">
                              <a:solidFill>
                                <a:schemeClr val="bg1"/>
                              </a:solidFill>
                              <a:latin typeface="Cambria Math" panose="02040503050406030204" pitchFamily="18" charset="0"/>
                            </a:rPr>
                            <m:t> </m:t>
                          </m:r>
                        </m:e>
                      </m:nary>
                      <m:r>
                        <a:rPr lang="de-DE" b="0" i="0" smtClean="0">
                          <a:solidFill>
                            <a:schemeClr val="bg1"/>
                          </a:solidFill>
                          <a:latin typeface="Cambria Math" panose="02040503050406030204" pitchFamily="18" charset="0"/>
                        </a:rPr>
                        <m:t>    (∗)</m:t>
                      </m:r>
                    </m:oMath>
                  </m:oMathPara>
                </a14:m>
                <a:endParaRPr lang="de-DE" dirty="0">
                  <a:solidFill>
                    <a:schemeClr val="bg1"/>
                  </a:solidFill>
                </a:endParaRPr>
              </a:p>
              <a:p>
                <a:endParaRPr lang="de-DE" dirty="0">
                  <a:solidFill>
                    <a:schemeClr val="bg1"/>
                  </a:solidFill>
                </a:endParaRPr>
              </a:p>
              <a:p>
                <a:r>
                  <a:rPr lang="de-DE" dirty="0">
                    <a:solidFill>
                      <a:schemeClr val="bg1"/>
                    </a:solidFill>
                  </a:rPr>
                  <a:t>Es ist egal, ob man jetzt diese Reihe (*) oder </a:t>
                </a:r>
                <a14:m>
                  <m:oMath xmlns:m="http://schemas.openxmlformats.org/officeDocument/2006/math">
                    <m:nary>
                      <m:naryPr>
                        <m:chr m:val="∑"/>
                        <m:ctrlPr>
                          <a:rPr lang="de-DE" i="1">
                            <a:solidFill>
                              <a:schemeClr val="bg1"/>
                            </a:solidFill>
                            <a:latin typeface="Cambria Math" panose="02040503050406030204" pitchFamily="18" charset="0"/>
                          </a:rPr>
                        </m:ctrlPr>
                      </m:naryPr>
                      <m:sub>
                        <m:r>
                          <m:rPr>
                            <m:brk m:alnAt="23"/>
                          </m:rPr>
                          <a:rPr lang="de-DE" i="1">
                            <a:solidFill>
                              <a:schemeClr val="bg1"/>
                            </a:solidFill>
                            <a:latin typeface="Cambria Math" panose="02040503050406030204" pitchFamily="18" charset="0"/>
                          </a:rPr>
                          <m:t>𝑛</m:t>
                        </m:r>
                        <m:r>
                          <a:rPr lang="de-DE" i="1">
                            <a:solidFill>
                              <a:schemeClr val="bg1"/>
                            </a:solidFill>
                            <a:latin typeface="Cambria Math" panose="02040503050406030204" pitchFamily="18" charset="0"/>
                          </a:rPr>
                          <m:t>=0</m:t>
                        </m:r>
                      </m:sub>
                      <m:sup>
                        <m:r>
                          <a:rPr lang="de-DE" i="1">
                            <a:solidFill>
                              <a:schemeClr val="bg1"/>
                            </a:solidFill>
                            <a:latin typeface="Cambria Math" panose="02040503050406030204" pitchFamily="18" charset="0"/>
                            <a:ea typeface="Cambria Math" panose="02040503050406030204" pitchFamily="18" charset="0"/>
                          </a:rPr>
                          <m:t>∞</m:t>
                        </m:r>
                      </m:sup>
                      <m:e>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𝑛</m:t>
                            </m:r>
                            <m:r>
                              <a:rPr lang="de-DE" i="1">
                                <a:solidFill>
                                  <a:schemeClr val="bg1"/>
                                </a:solidFill>
                                <a:latin typeface="Cambria Math" panose="02040503050406030204" pitchFamily="18" charset="0"/>
                              </a:rPr>
                              <m:t> </m:t>
                            </m:r>
                            <m:r>
                              <a:rPr lang="de-DE" i="1">
                                <a:solidFill>
                                  <a:schemeClr val="bg1"/>
                                </a:solidFill>
                                <a:latin typeface="Cambria Math" panose="02040503050406030204" pitchFamily="18" charset="0"/>
                              </a:rPr>
                              <m:t>𝑎</m:t>
                            </m:r>
                          </m:e>
                          <m:sub>
                            <m:r>
                              <a:rPr lang="de-DE" i="1">
                                <a:solidFill>
                                  <a:schemeClr val="bg1"/>
                                </a:solidFill>
                                <a:latin typeface="Cambria Math" panose="02040503050406030204" pitchFamily="18" charset="0"/>
                              </a:rPr>
                              <m:t>𝑛</m:t>
                            </m:r>
                          </m:sub>
                        </m:sSub>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𝑥</m:t>
                        </m:r>
                        <m:r>
                          <a:rPr lang="de-DE" i="1">
                            <a:solidFill>
                              <a:schemeClr val="bg1"/>
                            </a:solidFill>
                            <a:latin typeface="Cambria Math" panose="02040503050406030204" pitchFamily="18" charset="0"/>
                          </a:rPr>
                          <m:t>−</m:t>
                        </m:r>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𝑥</m:t>
                            </m:r>
                          </m:e>
                          <m:sub>
                            <m:r>
                              <a:rPr lang="de-DE" i="1">
                                <a:solidFill>
                                  <a:schemeClr val="bg1"/>
                                </a:solidFill>
                                <a:latin typeface="Cambria Math" panose="02040503050406030204" pitchFamily="18" charset="0"/>
                              </a:rPr>
                              <m:t>0</m:t>
                            </m:r>
                          </m:sub>
                        </m:sSub>
                        <m:sSup>
                          <m:sSupPr>
                            <m:ctrlPr>
                              <a:rPr lang="de-DE" i="1">
                                <a:solidFill>
                                  <a:schemeClr val="bg1"/>
                                </a:solidFill>
                                <a:latin typeface="Cambria Math" panose="02040503050406030204" pitchFamily="18" charset="0"/>
                              </a:rPr>
                            </m:ctrlPr>
                          </m:sSupPr>
                          <m:e>
                            <m:r>
                              <a:rPr lang="de-DE" i="1">
                                <a:solidFill>
                                  <a:schemeClr val="bg1"/>
                                </a:solidFill>
                                <a:latin typeface="Cambria Math" panose="02040503050406030204" pitchFamily="18" charset="0"/>
                              </a:rPr>
                              <m:t>)</m:t>
                            </m:r>
                          </m:e>
                          <m:sup>
                            <m:r>
                              <a:rPr lang="de-DE" i="1">
                                <a:solidFill>
                                  <a:schemeClr val="bg1"/>
                                </a:solidFill>
                                <a:latin typeface="Cambria Math" panose="02040503050406030204" pitchFamily="18" charset="0"/>
                              </a:rPr>
                              <m:t>𝑛</m:t>
                            </m:r>
                          </m:sup>
                        </m:sSup>
                        <m:r>
                          <a:rPr lang="de-DE" i="1">
                            <a:solidFill>
                              <a:schemeClr val="bg1"/>
                            </a:solidFill>
                            <a:latin typeface="Cambria Math" panose="02040503050406030204" pitchFamily="18" charset="0"/>
                          </a:rPr>
                          <m:t> </m:t>
                        </m:r>
                      </m:e>
                    </m:nary>
                  </m:oMath>
                </a14:m>
                <a:r>
                  <a:rPr lang="de-DE" dirty="0">
                    <a:solidFill>
                      <a:schemeClr val="bg1"/>
                    </a:solidFill>
                  </a:rPr>
                  <a:t>untersucht. Letzterer Ausdruck ist ja nur dann endlich (also rechenbar), wenn (*) endlich ist. Zur Untersuchung der Konvergenz muss man den Ausdruck </a:t>
                </a:r>
                <a14:m>
                  <m:oMath xmlns:m="http://schemas.openxmlformats.org/officeDocument/2006/math">
                    <m:rad>
                      <m:radPr>
                        <m:ctrlPr>
                          <a:rPr lang="de-DE" i="1">
                            <a:solidFill>
                              <a:schemeClr val="bg1"/>
                            </a:solidFill>
                            <a:latin typeface="Cambria Math" panose="02040503050406030204" pitchFamily="18" charset="0"/>
                          </a:rPr>
                        </m:ctrlPr>
                      </m:radPr>
                      <m:deg>
                        <m:r>
                          <m:rPr>
                            <m:brk m:alnAt="7"/>
                          </m:rPr>
                          <a:rPr lang="de-DE" i="1">
                            <a:solidFill>
                              <a:schemeClr val="bg1"/>
                            </a:solidFill>
                            <a:latin typeface="Cambria Math" panose="02040503050406030204" pitchFamily="18" charset="0"/>
                          </a:rPr>
                          <m:t>𝑛</m:t>
                        </m:r>
                      </m:deg>
                      <m:e>
                        <m:r>
                          <a:rPr lang="de-DE" b="0" i="1" smtClean="0">
                            <a:solidFill>
                              <a:schemeClr val="bg1"/>
                            </a:solidFill>
                            <a:latin typeface="Cambria Math" panose="02040503050406030204" pitchFamily="18" charset="0"/>
                          </a:rPr>
                          <m:t>𝑛</m:t>
                        </m:r>
                        <m:r>
                          <a:rPr lang="de-DE" b="0" i="1" smtClean="0">
                            <a:solidFill>
                              <a:schemeClr val="bg1"/>
                            </a:solidFill>
                            <a:latin typeface="Cambria Math" panose="02040503050406030204" pitchFamily="18" charset="0"/>
                          </a:rPr>
                          <m:t> </m:t>
                        </m:r>
                        <m:d>
                          <m:dPr>
                            <m:begChr m:val="|"/>
                            <m:endChr m:val="|"/>
                            <m:ctrlPr>
                              <a:rPr lang="de-DE" i="1">
                                <a:solidFill>
                                  <a:schemeClr val="bg1"/>
                                </a:solidFill>
                                <a:latin typeface="Cambria Math" panose="02040503050406030204" pitchFamily="18" charset="0"/>
                              </a:rPr>
                            </m:ctrlPr>
                          </m:dPr>
                          <m:e>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𝑎</m:t>
                                </m:r>
                              </m:e>
                              <m:sub>
                                <m:r>
                                  <a:rPr lang="de-DE" i="1">
                                    <a:solidFill>
                                      <a:schemeClr val="bg1"/>
                                    </a:solidFill>
                                    <a:latin typeface="Cambria Math" panose="02040503050406030204" pitchFamily="18" charset="0"/>
                                  </a:rPr>
                                  <m:t>𝑛</m:t>
                                </m:r>
                              </m:sub>
                            </m:sSub>
                          </m:e>
                        </m:d>
                      </m:e>
                    </m:rad>
                    <m:r>
                      <a:rPr lang="de-DE" b="0" i="1" smtClean="0">
                        <a:solidFill>
                          <a:schemeClr val="bg1"/>
                        </a:solidFill>
                        <a:latin typeface="Cambria Math" panose="02040503050406030204" pitchFamily="18" charset="0"/>
                      </a:rPr>
                      <m:t>=</m:t>
                    </m:r>
                    <m:rad>
                      <m:radPr>
                        <m:ctrlPr>
                          <a:rPr lang="de-DE" b="0" i="1" smtClean="0">
                            <a:solidFill>
                              <a:schemeClr val="bg1"/>
                            </a:solidFill>
                            <a:latin typeface="Cambria Math" panose="02040503050406030204" pitchFamily="18" charset="0"/>
                          </a:rPr>
                        </m:ctrlPr>
                      </m:radPr>
                      <m:deg>
                        <m:r>
                          <m:rPr>
                            <m:brk m:alnAt="7"/>
                          </m:rPr>
                          <a:rPr lang="de-DE" b="0" i="1" smtClean="0">
                            <a:solidFill>
                              <a:schemeClr val="bg1"/>
                            </a:solidFill>
                            <a:latin typeface="Cambria Math" panose="02040503050406030204" pitchFamily="18" charset="0"/>
                          </a:rPr>
                          <m:t>𝑛</m:t>
                        </m:r>
                      </m:deg>
                      <m:e>
                        <m:r>
                          <a:rPr lang="de-DE" b="0" i="1" smtClean="0">
                            <a:solidFill>
                              <a:schemeClr val="bg1"/>
                            </a:solidFill>
                            <a:latin typeface="Cambria Math" panose="02040503050406030204" pitchFamily="18" charset="0"/>
                          </a:rPr>
                          <m:t>𝑛</m:t>
                        </m:r>
                      </m:e>
                    </m:rad>
                    <m:r>
                      <a:rPr lang="de-DE" b="0" i="1" smtClean="0">
                        <a:solidFill>
                          <a:schemeClr val="bg1"/>
                        </a:solidFill>
                        <a:latin typeface="Cambria Math" panose="02040503050406030204" pitchFamily="18" charset="0"/>
                      </a:rPr>
                      <m:t> </m:t>
                    </m:r>
                    <m:rad>
                      <m:radPr>
                        <m:ctrlPr>
                          <a:rPr lang="de-DE" i="1">
                            <a:solidFill>
                              <a:schemeClr val="bg1"/>
                            </a:solidFill>
                            <a:latin typeface="Cambria Math" panose="02040503050406030204" pitchFamily="18" charset="0"/>
                          </a:rPr>
                        </m:ctrlPr>
                      </m:radPr>
                      <m:deg>
                        <m:r>
                          <m:rPr>
                            <m:brk m:alnAt="7"/>
                          </m:rPr>
                          <a:rPr lang="de-DE" i="1">
                            <a:solidFill>
                              <a:schemeClr val="bg1"/>
                            </a:solidFill>
                            <a:latin typeface="Cambria Math" panose="02040503050406030204" pitchFamily="18" charset="0"/>
                          </a:rPr>
                          <m:t>𝑛</m:t>
                        </m:r>
                      </m:deg>
                      <m:e>
                        <m:d>
                          <m:dPr>
                            <m:begChr m:val="|"/>
                            <m:endChr m:val="|"/>
                            <m:ctrlPr>
                              <a:rPr lang="de-DE" i="1">
                                <a:solidFill>
                                  <a:schemeClr val="bg1"/>
                                </a:solidFill>
                                <a:latin typeface="Cambria Math" panose="02040503050406030204" pitchFamily="18" charset="0"/>
                              </a:rPr>
                            </m:ctrlPr>
                          </m:dPr>
                          <m:e>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𝑎</m:t>
                                </m:r>
                              </m:e>
                              <m:sub>
                                <m:r>
                                  <a:rPr lang="de-DE" i="1">
                                    <a:solidFill>
                                      <a:schemeClr val="bg1"/>
                                    </a:solidFill>
                                    <a:latin typeface="Cambria Math" panose="02040503050406030204" pitchFamily="18" charset="0"/>
                                  </a:rPr>
                                  <m:t>𝑛</m:t>
                                </m:r>
                              </m:sub>
                            </m:sSub>
                          </m:e>
                        </m:d>
                      </m:e>
                    </m:rad>
                  </m:oMath>
                </a14:m>
                <a:r>
                  <a:rPr lang="de-DE" dirty="0">
                    <a:solidFill>
                      <a:schemeClr val="bg1"/>
                    </a:solidFill>
                  </a:rPr>
                  <a:t> untersuchen, der aber wegen der Konvergenz von </a:t>
                </a:r>
                <a14:m>
                  <m:oMath xmlns:m="http://schemas.openxmlformats.org/officeDocument/2006/math">
                    <m:rad>
                      <m:radPr>
                        <m:ctrlPr>
                          <a:rPr lang="de-DE" i="1">
                            <a:solidFill>
                              <a:schemeClr val="bg1"/>
                            </a:solidFill>
                            <a:latin typeface="Cambria Math" panose="02040503050406030204" pitchFamily="18" charset="0"/>
                          </a:rPr>
                        </m:ctrlPr>
                      </m:radPr>
                      <m:deg>
                        <m:r>
                          <m:rPr>
                            <m:brk m:alnAt="7"/>
                          </m:rPr>
                          <a:rPr lang="de-DE" i="1">
                            <a:solidFill>
                              <a:schemeClr val="bg1"/>
                            </a:solidFill>
                            <a:latin typeface="Cambria Math" panose="02040503050406030204" pitchFamily="18" charset="0"/>
                          </a:rPr>
                          <m:t>𝑛</m:t>
                        </m:r>
                      </m:deg>
                      <m:e>
                        <m:r>
                          <a:rPr lang="de-DE" i="1">
                            <a:solidFill>
                              <a:schemeClr val="bg1"/>
                            </a:solidFill>
                            <a:latin typeface="Cambria Math" panose="02040503050406030204" pitchFamily="18" charset="0"/>
                          </a:rPr>
                          <m:t>𝑛</m:t>
                        </m:r>
                      </m:e>
                    </m:rad>
                  </m:oMath>
                </a14:m>
                <a:r>
                  <a:rPr lang="de-DE" dirty="0">
                    <a:solidFill>
                      <a:schemeClr val="bg1"/>
                    </a:solidFill>
                  </a:rPr>
                  <a:t> gegen eins den gleichen Grenzwert (auch </a:t>
                </a:r>
                <a:r>
                  <a:rPr lang="de-DE" dirty="0" err="1">
                    <a:solidFill>
                      <a:schemeClr val="bg1"/>
                    </a:solidFill>
                  </a:rPr>
                  <a:t>limes</a:t>
                </a:r>
                <a:r>
                  <a:rPr lang="de-DE" dirty="0">
                    <a:solidFill>
                      <a:schemeClr val="bg1"/>
                    </a:solidFill>
                  </a:rPr>
                  <a:t> superior) hat wie </a:t>
                </a:r>
                <a14:m>
                  <m:oMath xmlns:m="http://schemas.openxmlformats.org/officeDocument/2006/math">
                    <m:rad>
                      <m:radPr>
                        <m:ctrlPr>
                          <a:rPr lang="de-DE" i="1">
                            <a:solidFill>
                              <a:schemeClr val="bg1"/>
                            </a:solidFill>
                            <a:latin typeface="Cambria Math" panose="02040503050406030204" pitchFamily="18" charset="0"/>
                          </a:rPr>
                        </m:ctrlPr>
                      </m:radPr>
                      <m:deg>
                        <m:r>
                          <m:rPr>
                            <m:brk m:alnAt="7"/>
                          </m:rPr>
                          <a:rPr lang="de-DE" i="1">
                            <a:solidFill>
                              <a:schemeClr val="bg1"/>
                            </a:solidFill>
                            <a:latin typeface="Cambria Math" panose="02040503050406030204" pitchFamily="18" charset="0"/>
                          </a:rPr>
                          <m:t>𝑛</m:t>
                        </m:r>
                      </m:deg>
                      <m:e>
                        <m:d>
                          <m:dPr>
                            <m:begChr m:val="|"/>
                            <m:endChr m:val="|"/>
                            <m:ctrlPr>
                              <a:rPr lang="de-DE" i="1">
                                <a:solidFill>
                                  <a:schemeClr val="bg1"/>
                                </a:solidFill>
                                <a:latin typeface="Cambria Math" panose="02040503050406030204" pitchFamily="18" charset="0"/>
                              </a:rPr>
                            </m:ctrlPr>
                          </m:dPr>
                          <m:e>
                            <m:sSub>
                              <m:sSubPr>
                                <m:ctrlPr>
                                  <a:rPr lang="de-DE" i="1">
                                    <a:solidFill>
                                      <a:schemeClr val="bg1"/>
                                    </a:solidFill>
                                    <a:latin typeface="Cambria Math" panose="02040503050406030204" pitchFamily="18" charset="0"/>
                                  </a:rPr>
                                </m:ctrlPr>
                              </m:sSubPr>
                              <m:e>
                                <m:r>
                                  <a:rPr lang="de-DE" i="1">
                                    <a:solidFill>
                                      <a:schemeClr val="bg1"/>
                                    </a:solidFill>
                                    <a:latin typeface="Cambria Math" panose="02040503050406030204" pitchFamily="18" charset="0"/>
                                  </a:rPr>
                                  <m:t>𝑎</m:t>
                                </m:r>
                              </m:e>
                              <m:sub>
                                <m:r>
                                  <a:rPr lang="de-DE" i="1">
                                    <a:solidFill>
                                      <a:schemeClr val="bg1"/>
                                    </a:solidFill>
                                    <a:latin typeface="Cambria Math" panose="02040503050406030204" pitchFamily="18" charset="0"/>
                                  </a:rPr>
                                  <m:t>𝑛</m:t>
                                </m:r>
                              </m:sub>
                            </m:sSub>
                          </m:e>
                        </m:d>
                      </m:e>
                    </m:rad>
                  </m:oMath>
                </a14:m>
                <a:r>
                  <a:rPr lang="de-DE" dirty="0">
                    <a:solidFill>
                      <a:schemeClr val="bg1"/>
                    </a:solidFill>
                  </a:rPr>
                  <a:t>.                                                                              </a:t>
                </a:r>
                <a:r>
                  <a:rPr lang="de-DE" u="sng" dirty="0">
                    <a:solidFill>
                      <a:schemeClr val="bg1"/>
                    </a:solidFill>
                  </a:rPr>
                  <a:t>X</a:t>
                </a:r>
              </a:p>
            </p:txBody>
          </p:sp>
        </mc:Choice>
        <mc:Fallback xmlns="">
          <p:sp>
            <p:nvSpPr>
              <p:cNvPr id="4" name="Textfeld 3">
                <a:extLst>
                  <a:ext uri="{FF2B5EF4-FFF2-40B4-BE49-F238E27FC236}">
                    <a16:creationId xmlns:a16="http://schemas.microsoft.com/office/drawing/2014/main" id="{5491F359-7D49-4C06-A184-CE8F5B45586A}"/>
                  </a:ext>
                </a:extLst>
              </p:cNvPr>
              <p:cNvSpPr txBox="1">
                <a:spLocks noRot="1" noChangeAspect="1" noMove="1" noResize="1" noEditPoints="1" noAdjustHandles="1" noChangeArrowheads="1" noChangeShapeType="1" noTextEdit="1"/>
              </p:cNvSpPr>
              <p:nvPr/>
            </p:nvSpPr>
            <p:spPr>
              <a:xfrm>
                <a:off x="924443" y="1866900"/>
                <a:ext cx="10353762" cy="3516091"/>
              </a:xfrm>
              <a:prstGeom prst="rect">
                <a:avLst/>
              </a:prstGeom>
              <a:blipFill>
                <a:blip r:embed="rId2"/>
                <a:stretch>
                  <a:fillRect l="-530" t="-3293" r="-824" b="-1386"/>
                </a:stretch>
              </a:blipFill>
            </p:spPr>
            <p:txBody>
              <a:bodyPr/>
              <a:lstStyle/>
              <a:p>
                <a:r>
                  <a:rPr lang="de-DE">
                    <a:noFill/>
                  </a:rPr>
                  <a:t> </a:t>
                </a:r>
              </a:p>
            </p:txBody>
          </p:sp>
        </mc:Fallback>
      </mc:AlternateContent>
    </p:spTree>
    <p:extLst>
      <p:ext uri="{BB962C8B-B14F-4D97-AF65-F5344CB8AC3E}">
        <p14:creationId xmlns:p14="http://schemas.microsoft.com/office/powerpoint/2010/main" val="3189016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Komplexes Integral</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p:txBody>
              <a:bodyPr>
                <a:normAutofit/>
              </a:bodyPr>
              <a:lstStyle/>
              <a:p>
                <a:pPr marL="36900" indent="0">
                  <a:buNone/>
                </a:pPr>
                <a:r>
                  <a:rPr lang="de-DE" dirty="0"/>
                  <a:t>Soweit also zu dem Problem, ein unbestimmtes Integral zu rechnen, wenn man die </a:t>
                </a:r>
                <a:r>
                  <a:rPr lang="de-DE" dirty="0" err="1"/>
                  <a:t>Laurentreihe</a:t>
                </a:r>
                <a:r>
                  <a:rPr lang="de-DE" dirty="0"/>
                  <a:t> aufschreiben kann. Jetzt kommen wir zu den bestimmten (bzw. uneigentlichen) Integralen. Eigentlich rechnen wir ja die ganze Zeit hier mir komplexen Zahlen. Also könnte man sich ein Integral </a:t>
                </a:r>
              </a:p>
              <a:p>
                <a:pPr marL="36900" indent="0">
                  <a:buNone/>
                </a:pPr>
                <a14:m>
                  <m:oMathPara xmlns:m="http://schemas.openxmlformats.org/officeDocument/2006/math">
                    <m:oMathParaPr>
                      <m:jc m:val="centerGroup"/>
                    </m:oMathParaPr>
                    <m:oMath xmlns:m="http://schemas.openxmlformats.org/officeDocument/2006/math">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𝑎</m:t>
                          </m:r>
                        </m:sub>
                        <m:sup>
                          <m:r>
                            <a:rPr lang="de-DE" b="0" i="1" smtClean="0">
                              <a:latin typeface="Cambria Math" panose="02040503050406030204" pitchFamily="18" charset="0"/>
                            </a:rPr>
                            <m:t>𝑏</m:t>
                          </m:r>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 </m:t>
                          </m:r>
                          <m:r>
                            <a:rPr lang="de-DE" b="0" i="1" smtClean="0">
                              <a:latin typeface="Cambria Math" panose="02040503050406030204" pitchFamily="18" charset="0"/>
                            </a:rPr>
                            <m:t>𝑑𝑥</m:t>
                          </m:r>
                        </m:e>
                      </m:nary>
                    </m:oMath>
                  </m:oMathPara>
                </a14:m>
                <a:endParaRPr lang="de-DE" dirty="0"/>
              </a:p>
              <a:p>
                <a:pPr marL="36900" indent="0">
                  <a:buNone/>
                </a:pPr>
                <a:r>
                  <a:rPr lang="de-DE" dirty="0"/>
                  <a:t>auch mit einer komplexen Funktion f vorstellen? Dann wäre also auch x komplex. Dann wären dx infinitesimale komplexe „Intervalle“. Und dann wäre das Produkt </a:t>
                </a:r>
                <a14:m>
                  <m:oMath xmlns:m="http://schemas.openxmlformats.org/officeDocument/2006/math">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 </m:t>
                    </m:r>
                    <m:r>
                      <a:rPr lang="de-DE" i="1">
                        <a:latin typeface="Cambria Math" panose="02040503050406030204" pitchFamily="18" charset="0"/>
                      </a:rPr>
                      <m:t>𝑑𝑥</m:t>
                    </m:r>
                  </m:oMath>
                </a14:m>
                <a:r>
                  <a:rPr lang="de-DE" dirty="0"/>
                  <a:t> eine Multiplikation komplexer Zahlen. Alles denkbar. Und x würde dabei in „Schritten“ dx von a bis b gehen. Moment mal! Die komplexen Zahlen a und b würden doch dann irgendwo im 2D-Raum liegen. …  </a:t>
                </a:r>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8901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95444-C182-400F-8141-E127B03A9C21}"/>
              </a:ext>
            </a:extLst>
          </p:cNvPr>
          <p:cNvSpPr>
            <a:spLocks noGrp="1"/>
          </p:cNvSpPr>
          <p:nvPr>
            <p:ph type="title"/>
          </p:nvPr>
        </p:nvSpPr>
        <p:spPr/>
        <p:txBody>
          <a:bodyPr>
            <a:normAutofit/>
          </a:bodyPr>
          <a:lstStyle/>
          <a:p>
            <a:r>
              <a:rPr lang="de-DE" dirty="0"/>
              <a:t>Komplexes Wegintegral</a:t>
            </a:r>
          </a:p>
        </p:txBody>
      </p:sp>
      <mc:AlternateContent xmlns:mc="http://schemas.openxmlformats.org/markup-compatibility/2006" xmlns:a14="http://schemas.microsoft.com/office/drawing/2010/main">
        <mc:Choice Requires="a14">
          <p:sp>
            <p:nvSpPr>
              <p:cNvPr id="3" name="Inhaltsplatzhalter 2">
                <a:extLst>
                  <a:ext uri="{FF2B5EF4-FFF2-40B4-BE49-F238E27FC236}">
                    <a16:creationId xmlns:a16="http://schemas.microsoft.com/office/drawing/2014/main" id="{1234145D-61FF-40FC-A3DF-23044A0383FF}"/>
                  </a:ext>
                </a:extLst>
              </p:cNvPr>
              <p:cNvSpPr>
                <a:spLocks noGrp="1"/>
              </p:cNvSpPr>
              <p:nvPr>
                <p:ph idx="1"/>
              </p:nvPr>
            </p:nvSpPr>
            <p:spPr>
              <a:xfrm>
                <a:off x="913795" y="2076450"/>
                <a:ext cx="3726352" cy="3714749"/>
              </a:xfrm>
            </p:spPr>
            <p:txBody>
              <a:bodyPr>
                <a:normAutofit fontScale="92500" lnSpcReduction="20000"/>
              </a:bodyPr>
              <a:lstStyle/>
              <a:p>
                <a:pPr marL="36900" indent="0">
                  <a:buNone/>
                </a:pPr>
                <a14:m>
                  <m:oMathPara xmlns:m="http://schemas.openxmlformats.org/officeDocument/2006/math">
                    <m:oMathParaPr>
                      <m:jc m:val="left"/>
                    </m:oMathParaPr>
                    <m:oMath xmlns:m="http://schemas.openxmlformats.org/officeDocument/2006/math">
                      <m:nary>
                        <m:naryPr>
                          <m:ctrlPr>
                            <a:rPr lang="de-DE" i="1" smtClean="0">
                              <a:latin typeface="Cambria Math" panose="02040503050406030204" pitchFamily="18" charset="0"/>
                            </a:rPr>
                          </m:ctrlPr>
                        </m:naryPr>
                        <m:sub>
                          <m:r>
                            <m:rPr>
                              <m:brk m:alnAt="23"/>
                            </m:rPr>
                            <a:rPr lang="de-DE" b="0" i="1" smtClean="0">
                              <a:latin typeface="Cambria Math" panose="02040503050406030204" pitchFamily="18" charset="0"/>
                            </a:rPr>
                            <m:t>𝑎</m:t>
                          </m:r>
                        </m:sub>
                        <m:sup>
                          <m:r>
                            <a:rPr lang="de-DE" b="0" i="1" smtClean="0">
                              <a:latin typeface="Cambria Math" panose="02040503050406030204" pitchFamily="18" charset="0"/>
                            </a:rPr>
                            <m:t>𝑏</m:t>
                          </m:r>
                        </m:sup>
                        <m:e>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 </m:t>
                          </m:r>
                          <m:r>
                            <a:rPr lang="de-DE" b="0" i="1" smtClean="0">
                              <a:latin typeface="Cambria Math" panose="02040503050406030204" pitchFamily="18" charset="0"/>
                            </a:rPr>
                            <m:t>𝑑𝑥</m:t>
                          </m:r>
                        </m:e>
                      </m:nary>
                      <m:r>
                        <a:rPr lang="de-DE" b="0" i="1" smtClean="0">
                          <a:latin typeface="Cambria Math" panose="02040503050406030204" pitchFamily="18" charset="0"/>
                        </a:rPr>
                        <m:t>=</m:t>
                      </m:r>
                      <m:r>
                        <a:rPr lang="de-DE" b="0" i="1" smtClean="0">
                          <a:latin typeface="Cambria Math" panose="02040503050406030204" pitchFamily="18" charset="0"/>
                        </a:rPr>
                        <m:t>𝐹</m:t>
                      </m:r>
                      <m:d>
                        <m:dPr>
                          <m:ctrlPr>
                            <a:rPr lang="de-DE" b="0" i="1" smtClean="0">
                              <a:latin typeface="Cambria Math" panose="02040503050406030204" pitchFamily="18" charset="0"/>
                            </a:rPr>
                          </m:ctrlPr>
                        </m:dPr>
                        <m:e>
                          <m:r>
                            <a:rPr lang="de-DE" b="0" i="1" smtClean="0">
                              <a:latin typeface="Cambria Math" panose="02040503050406030204" pitchFamily="18" charset="0"/>
                            </a:rPr>
                            <m:t>𝑏</m:t>
                          </m:r>
                        </m:e>
                      </m:d>
                      <m:r>
                        <a:rPr lang="de-DE" b="0" i="1" smtClean="0">
                          <a:latin typeface="Cambria Math" panose="02040503050406030204" pitchFamily="18" charset="0"/>
                        </a:rPr>
                        <m:t>−</m:t>
                      </m:r>
                      <m:r>
                        <a:rPr lang="de-DE" b="0" i="1" smtClean="0">
                          <a:latin typeface="Cambria Math" panose="02040503050406030204" pitchFamily="18" charset="0"/>
                        </a:rPr>
                        <m:t>𝐹</m:t>
                      </m:r>
                      <m:r>
                        <a:rPr lang="de-DE" b="0" i="1" smtClean="0">
                          <a:latin typeface="Cambria Math" panose="02040503050406030204" pitchFamily="18" charset="0"/>
                        </a:rPr>
                        <m:t>(</m:t>
                      </m:r>
                      <m:r>
                        <a:rPr lang="de-DE" b="0" i="1" smtClean="0">
                          <a:latin typeface="Cambria Math" panose="02040503050406030204" pitchFamily="18" charset="0"/>
                        </a:rPr>
                        <m:t>𝑎</m:t>
                      </m:r>
                      <m:r>
                        <a:rPr lang="de-DE" b="0" i="1" smtClean="0">
                          <a:latin typeface="Cambria Math" panose="02040503050406030204" pitchFamily="18" charset="0"/>
                        </a:rPr>
                        <m:t>)</m:t>
                      </m:r>
                    </m:oMath>
                  </m:oMathPara>
                </a14:m>
                <a:endParaRPr lang="de-DE" dirty="0"/>
              </a:p>
              <a:p>
                <a:pPr marL="36900" indent="0">
                  <a:buNone/>
                </a:pPr>
                <a:r>
                  <a:rPr lang="de-DE" dirty="0"/>
                  <a:t>Ja, beim komplexen Wegintegral läuft man von einem Punkt a der Ebene zu einem Punkt b. Und unter bestimmten Umständen (lernen wir in Mathe-II) ist der Wert des Integrals unabhängig vom Weg gerade </a:t>
                </a:r>
                <a14:m>
                  <m:oMath xmlns:m="http://schemas.openxmlformats.org/officeDocument/2006/math">
                    <m:r>
                      <a:rPr lang="de-DE" i="1" dirty="0" smtClean="0">
                        <a:latin typeface="Cambria Math" panose="02040503050406030204" pitchFamily="18" charset="0"/>
                      </a:rPr>
                      <m:t>𝐹</m:t>
                    </m:r>
                    <m:r>
                      <a:rPr lang="de-DE" i="1" dirty="0" smtClean="0">
                        <a:latin typeface="Cambria Math" panose="02040503050406030204" pitchFamily="18" charset="0"/>
                      </a:rPr>
                      <m:t>(</m:t>
                    </m:r>
                    <m:r>
                      <a:rPr lang="de-DE" i="1" dirty="0" smtClean="0">
                        <a:latin typeface="Cambria Math" panose="02040503050406030204" pitchFamily="18" charset="0"/>
                      </a:rPr>
                      <m:t>𝑏</m:t>
                    </m:r>
                    <m:r>
                      <a:rPr lang="de-DE" i="1" dirty="0" smtClean="0">
                        <a:latin typeface="Cambria Math" panose="02040503050406030204" pitchFamily="18" charset="0"/>
                      </a:rPr>
                      <m:t>)−</m:t>
                    </m:r>
                    <m:r>
                      <a:rPr lang="de-DE" i="1" dirty="0" smtClean="0">
                        <a:latin typeface="Cambria Math" panose="02040503050406030204" pitchFamily="18" charset="0"/>
                      </a:rPr>
                      <m:t>𝐹</m:t>
                    </m:r>
                    <m:r>
                      <a:rPr lang="de-DE" i="1" dirty="0" smtClean="0">
                        <a:latin typeface="Cambria Math" panose="02040503050406030204" pitchFamily="18" charset="0"/>
                      </a:rPr>
                      <m:t>(</m:t>
                    </m:r>
                    <m:r>
                      <a:rPr lang="de-DE" i="1" dirty="0" smtClean="0">
                        <a:latin typeface="Cambria Math" panose="02040503050406030204" pitchFamily="18" charset="0"/>
                      </a:rPr>
                      <m:t>𝑎</m:t>
                    </m:r>
                    <m:r>
                      <a:rPr lang="de-DE" i="1" dirty="0" smtClean="0">
                        <a:latin typeface="Cambria Math" panose="02040503050406030204" pitchFamily="18" charset="0"/>
                      </a:rPr>
                      <m:t>)</m:t>
                    </m:r>
                  </m:oMath>
                </a14:m>
                <a:r>
                  <a:rPr lang="de-DE" dirty="0"/>
                  <a:t>. Läuft man also einmal im Kreis, dann ist der Wert des (Kreis)-Integrals Null. </a:t>
                </a:r>
                <a14:m>
                  <m:oMath xmlns:m="http://schemas.openxmlformats.org/officeDocument/2006/math">
                    <m:nary>
                      <m:naryPr>
                        <m:ctrlPr>
                          <a:rPr lang="de-DE" i="1">
                            <a:latin typeface="Cambria Math" panose="02040503050406030204" pitchFamily="18" charset="0"/>
                          </a:rPr>
                        </m:ctrlPr>
                      </m:naryPr>
                      <m:sub>
                        <m:r>
                          <m:rPr>
                            <m:brk m:alnAt="23"/>
                          </m:rPr>
                          <a:rPr lang="de-DE" i="1">
                            <a:latin typeface="Cambria Math" panose="02040503050406030204" pitchFamily="18" charset="0"/>
                          </a:rPr>
                          <m:t>𝑎</m:t>
                        </m:r>
                      </m:sub>
                      <m:sup>
                        <m:r>
                          <a:rPr lang="de-DE" b="0" i="1" smtClean="0">
                            <a:latin typeface="Cambria Math" panose="02040503050406030204" pitchFamily="18" charset="0"/>
                          </a:rPr>
                          <m:t>𝑎</m:t>
                        </m:r>
                      </m:sup>
                      <m:e>
                        <m:r>
                          <a:rPr lang="de-DE" i="1">
                            <a:latin typeface="Cambria Math" panose="02040503050406030204" pitchFamily="18" charset="0"/>
                          </a:rPr>
                          <m:t>𝑓</m:t>
                        </m:r>
                        <m:d>
                          <m:dPr>
                            <m:ctrlPr>
                              <a:rPr lang="de-DE" i="1">
                                <a:latin typeface="Cambria Math" panose="02040503050406030204" pitchFamily="18" charset="0"/>
                              </a:rPr>
                            </m:ctrlPr>
                          </m:dPr>
                          <m:e>
                            <m:r>
                              <a:rPr lang="de-DE" i="1">
                                <a:latin typeface="Cambria Math" panose="02040503050406030204" pitchFamily="18" charset="0"/>
                              </a:rPr>
                              <m:t>𝑥</m:t>
                            </m:r>
                          </m:e>
                        </m:d>
                        <m:r>
                          <a:rPr lang="de-DE" i="1">
                            <a:latin typeface="Cambria Math" panose="02040503050406030204" pitchFamily="18" charset="0"/>
                          </a:rPr>
                          <m:t> </m:t>
                        </m:r>
                        <m:r>
                          <a:rPr lang="de-DE" i="1">
                            <a:latin typeface="Cambria Math" panose="02040503050406030204" pitchFamily="18" charset="0"/>
                          </a:rPr>
                          <m:t>𝑑𝑥</m:t>
                        </m:r>
                      </m:e>
                    </m:nary>
                    <m:r>
                      <a:rPr lang="de-DE" b="0" i="1" smtClean="0">
                        <a:latin typeface="Cambria Math" panose="02040503050406030204" pitchFamily="18" charset="0"/>
                      </a:rPr>
                      <m:t>=0</m:t>
                    </m:r>
                  </m:oMath>
                </a14:m>
                <a:r>
                  <a:rPr lang="de-DE" dirty="0"/>
                  <a:t>. </a:t>
                </a:r>
              </a:p>
            </p:txBody>
          </p:sp>
        </mc:Choice>
        <mc:Fallback xmlns="">
          <p:sp>
            <p:nvSpPr>
              <p:cNvPr id="3" name="Inhaltsplatzhalter 2">
                <a:extLst>
                  <a:ext uri="{FF2B5EF4-FFF2-40B4-BE49-F238E27FC236}">
                    <a16:creationId xmlns:a16="http://schemas.microsoft.com/office/drawing/2014/main" id="{1234145D-61FF-40FC-A3DF-23044A0383FF}"/>
                  </a:ext>
                </a:extLst>
              </p:cNvPr>
              <p:cNvSpPr>
                <a:spLocks noGrp="1" noRot="1" noChangeAspect="1" noMove="1" noResize="1" noEditPoints="1" noAdjustHandles="1" noChangeArrowheads="1" noChangeShapeType="1" noTextEdit="1"/>
              </p:cNvSpPr>
              <p:nvPr>
                <p:ph idx="1"/>
              </p:nvPr>
            </p:nvSpPr>
            <p:spPr>
              <a:xfrm>
                <a:off x="913795" y="2076450"/>
                <a:ext cx="3726352" cy="3714749"/>
              </a:xfrm>
              <a:blipFill>
                <a:blip r:embed="rId4"/>
                <a:stretch>
                  <a:fillRect/>
                </a:stretch>
              </a:blipFill>
            </p:spPr>
            <p:txBody>
              <a:bodyPr/>
              <a:lstStyle/>
              <a:p>
                <a:r>
                  <a:rPr lang="de-DE">
                    <a:noFill/>
                  </a:rPr>
                  <a:t> </a:t>
                </a:r>
              </a:p>
            </p:txBody>
          </p:sp>
        </mc:Fallback>
      </mc:AlternateContent>
      <p:cxnSp>
        <p:nvCxnSpPr>
          <p:cNvPr id="5" name="Gerade Verbindung mit Pfeil 4">
            <a:extLst>
              <a:ext uri="{FF2B5EF4-FFF2-40B4-BE49-F238E27FC236}">
                <a16:creationId xmlns:a16="http://schemas.microsoft.com/office/drawing/2014/main" id="{E1E9760C-B738-46B6-85D5-3ED783F84968}"/>
              </a:ext>
            </a:extLst>
          </p:cNvPr>
          <p:cNvCxnSpPr>
            <a:cxnSpLocks/>
          </p:cNvCxnSpPr>
          <p:nvPr/>
        </p:nvCxnSpPr>
        <p:spPr>
          <a:xfrm flipH="1" flipV="1">
            <a:off x="7294327" y="2187351"/>
            <a:ext cx="5324" cy="291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7A7C775E-3E7C-4D77-8004-B6BF9CA9460E}"/>
              </a:ext>
            </a:extLst>
          </p:cNvPr>
          <p:cNvCxnSpPr>
            <a:cxnSpLocks/>
          </p:cNvCxnSpPr>
          <p:nvPr/>
        </p:nvCxnSpPr>
        <p:spPr>
          <a:xfrm>
            <a:off x="5551718" y="3732246"/>
            <a:ext cx="3657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D6CF80B7-0DF9-4FA2-A762-AFE91E63B33C}"/>
              </a:ext>
            </a:extLst>
          </p:cNvPr>
          <p:cNvSpPr/>
          <p:nvPr/>
        </p:nvSpPr>
        <p:spPr>
          <a:xfrm>
            <a:off x="6326157" y="309869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98890988-DF23-46D7-A517-3295BB18A2BE}"/>
              </a:ext>
            </a:extLst>
          </p:cNvPr>
          <p:cNvSpPr/>
          <p:nvPr/>
        </p:nvSpPr>
        <p:spPr>
          <a:xfrm>
            <a:off x="8400664" y="429612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666C8D1F-705B-4ED4-8A62-C65BFE401625}"/>
              </a:ext>
            </a:extLst>
          </p:cNvPr>
          <p:cNvSpPr txBox="1"/>
          <p:nvPr/>
        </p:nvSpPr>
        <p:spPr>
          <a:xfrm>
            <a:off x="6091958" y="2776246"/>
            <a:ext cx="306494" cy="369332"/>
          </a:xfrm>
          <a:prstGeom prst="rect">
            <a:avLst/>
          </a:prstGeom>
          <a:noFill/>
        </p:spPr>
        <p:txBody>
          <a:bodyPr wrap="none" rtlCol="0">
            <a:spAutoFit/>
          </a:bodyPr>
          <a:lstStyle/>
          <a:p>
            <a:r>
              <a:rPr lang="de-DE" dirty="0"/>
              <a:t>a</a:t>
            </a:r>
          </a:p>
        </p:txBody>
      </p:sp>
      <p:sp>
        <p:nvSpPr>
          <p:cNvPr id="15" name="Textfeld 14">
            <a:extLst>
              <a:ext uri="{FF2B5EF4-FFF2-40B4-BE49-F238E27FC236}">
                <a16:creationId xmlns:a16="http://schemas.microsoft.com/office/drawing/2014/main" id="{5EFBDE9E-FDBE-47F6-9C95-2139E93AE6E1}"/>
              </a:ext>
            </a:extLst>
          </p:cNvPr>
          <p:cNvSpPr txBox="1"/>
          <p:nvPr/>
        </p:nvSpPr>
        <p:spPr>
          <a:xfrm>
            <a:off x="8423523" y="4318915"/>
            <a:ext cx="308098" cy="369332"/>
          </a:xfrm>
          <a:prstGeom prst="rect">
            <a:avLst/>
          </a:prstGeom>
          <a:noFill/>
        </p:spPr>
        <p:txBody>
          <a:bodyPr wrap="none" rtlCol="0">
            <a:spAutoFit/>
          </a:bodyPr>
          <a:lstStyle/>
          <a:p>
            <a:r>
              <a:rPr lang="de-DE" dirty="0"/>
              <a:t>b</a:t>
            </a:r>
          </a:p>
        </p:txBody>
      </p:sp>
      <p:sp>
        <p:nvSpPr>
          <p:cNvPr id="16" name="Freihandform: Form 15">
            <a:extLst>
              <a:ext uri="{FF2B5EF4-FFF2-40B4-BE49-F238E27FC236}">
                <a16:creationId xmlns:a16="http://schemas.microsoft.com/office/drawing/2014/main" id="{C3354B45-4C64-430A-A1AC-3D911DDD0160}"/>
              </a:ext>
            </a:extLst>
          </p:cNvPr>
          <p:cNvSpPr/>
          <p:nvPr/>
        </p:nvSpPr>
        <p:spPr>
          <a:xfrm>
            <a:off x="6326157" y="2899736"/>
            <a:ext cx="2400802" cy="1489883"/>
          </a:xfrm>
          <a:custGeom>
            <a:avLst/>
            <a:gdLst>
              <a:gd name="connsiteX0" fmla="*/ 0 w 2400802"/>
              <a:gd name="connsiteY0" fmla="*/ 207358 h 1489883"/>
              <a:gd name="connsiteX1" fmla="*/ 317241 w 2400802"/>
              <a:gd name="connsiteY1" fmla="*/ 282003 h 1489883"/>
              <a:gd name="connsiteX2" fmla="*/ 1250302 w 2400802"/>
              <a:gd name="connsiteY2" fmla="*/ 337986 h 1489883"/>
              <a:gd name="connsiteX3" fmla="*/ 1707502 w 2400802"/>
              <a:gd name="connsiteY3" fmla="*/ 20746 h 1489883"/>
              <a:gd name="connsiteX4" fmla="*/ 2379306 w 2400802"/>
              <a:gd name="connsiteY4" fmla="*/ 114052 h 1489883"/>
              <a:gd name="connsiteX5" fmla="*/ 2183363 w 2400802"/>
              <a:gd name="connsiteY5" fmla="*/ 785856 h 1489883"/>
              <a:gd name="connsiteX6" fmla="*/ 1670180 w 2400802"/>
              <a:gd name="connsiteY6" fmla="*/ 1196403 h 1489883"/>
              <a:gd name="connsiteX7" fmla="*/ 1819470 w 2400802"/>
              <a:gd name="connsiteY7" fmla="*/ 1476321 h 1489883"/>
              <a:gd name="connsiteX8" fmla="*/ 2099388 w 2400802"/>
              <a:gd name="connsiteY8" fmla="*/ 1420337 h 148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0802" h="1489883">
                <a:moveTo>
                  <a:pt x="0" y="207358"/>
                </a:moveTo>
                <a:cubicBezTo>
                  <a:pt x="54428" y="233795"/>
                  <a:pt x="108857" y="260232"/>
                  <a:pt x="317241" y="282003"/>
                </a:cubicBezTo>
                <a:cubicBezTo>
                  <a:pt x="525625" y="303774"/>
                  <a:pt x="1018592" y="381529"/>
                  <a:pt x="1250302" y="337986"/>
                </a:cubicBezTo>
                <a:cubicBezTo>
                  <a:pt x="1482012" y="294443"/>
                  <a:pt x="1519335" y="58068"/>
                  <a:pt x="1707502" y="20746"/>
                </a:cubicBezTo>
                <a:cubicBezTo>
                  <a:pt x="1895669" y="-16576"/>
                  <a:pt x="2299996" y="-13466"/>
                  <a:pt x="2379306" y="114052"/>
                </a:cubicBezTo>
                <a:cubicBezTo>
                  <a:pt x="2458616" y="241570"/>
                  <a:pt x="2301551" y="605464"/>
                  <a:pt x="2183363" y="785856"/>
                </a:cubicBezTo>
                <a:cubicBezTo>
                  <a:pt x="2065175" y="966248"/>
                  <a:pt x="1730829" y="1081326"/>
                  <a:pt x="1670180" y="1196403"/>
                </a:cubicBezTo>
                <a:cubicBezTo>
                  <a:pt x="1609531" y="1311481"/>
                  <a:pt x="1747935" y="1438999"/>
                  <a:pt x="1819470" y="1476321"/>
                </a:cubicBezTo>
                <a:cubicBezTo>
                  <a:pt x="1891005" y="1513643"/>
                  <a:pt x="1995196" y="1466990"/>
                  <a:pt x="2099388" y="14203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Form 16">
            <a:extLst>
              <a:ext uri="{FF2B5EF4-FFF2-40B4-BE49-F238E27FC236}">
                <a16:creationId xmlns:a16="http://schemas.microsoft.com/office/drawing/2014/main" id="{04B5F8E2-52ED-43F8-B6AB-0E0AF6185E8D}"/>
              </a:ext>
            </a:extLst>
          </p:cNvPr>
          <p:cNvSpPr/>
          <p:nvPr/>
        </p:nvSpPr>
        <p:spPr>
          <a:xfrm>
            <a:off x="6354149" y="3125755"/>
            <a:ext cx="2071396" cy="1784247"/>
          </a:xfrm>
          <a:custGeom>
            <a:avLst/>
            <a:gdLst>
              <a:gd name="connsiteX0" fmla="*/ 0 w 2071396"/>
              <a:gd name="connsiteY0" fmla="*/ 0 h 1784247"/>
              <a:gd name="connsiteX1" fmla="*/ 37322 w 2071396"/>
              <a:gd name="connsiteY1" fmla="*/ 541176 h 1784247"/>
              <a:gd name="connsiteX2" fmla="*/ 121298 w 2071396"/>
              <a:gd name="connsiteY2" fmla="*/ 1427584 h 1784247"/>
              <a:gd name="connsiteX3" fmla="*/ 597159 w 2071396"/>
              <a:gd name="connsiteY3" fmla="*/ 951723 h 1784247"/>
              <a:gd name="connsiteX4" fmla="*/ 765110 w 2071396"/>
              <a:gd name="connsiteY4" fmla="*/ 429208 h 1784247"/>
              <a:gd name="connsiteX5" fmla="*/ 1352939 w 2071396"/>
              <a:gd name="connsiteY5" fmla="*/ 578498 h 1784247"/>
              <a:gd name="connsiteX6" fmla="*/ 1259633 w 2071396"/>
              <a:gd name="connsiteY6" fmla="*/ 1548882 h 1784247"/>
              <a:gd name="connsiteX7" fmla="*/ 1894114 w 2071396"/>
              <a:gd name="connsiteY7" fmla="*/ 1763486 h 1784247"/>
              <a:gd name="connsiteX8" fmla="*/ 2071396 w 2071396"/>
              <a:gd name="connsiteY8" fmla="*/ 1175657 h 178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396" h="1784247">
                <a:moveTo>
                  <a:pt x="0" y="0"/>
                </a:moveTo>
                <a:cubicBezTo>
                  <a:pt x="8553" y="151622"/>
                  <a:pt x="17106" y="303245"/>
                  <a:pt x="37322" y="541176"/>
                </a:cubicBezTo>
                <a:cubicBezTo>
                  <a:pt x="57538" y="779107"/>
                  <a:pt x="27992" y="1359160"/>
                  <a:pt x="121298" y="1427584"/>
                </a:cubicBezTo>
                <a:cubicBezTo>
                  <a:pt x="214604" y="1496008"/>
                  <a:pt x="489857" y="1118119"/>
                  <a:pt x="597159" y="951723"/>
                </a:cubicBezTo>
                <a:cubicBezTo>
                  <a:pt x="704461" y="785327"/>
                  <a:pt x="639147" y="491412"/>
                  <a:pt x="765110" y="429208"/>
                </a:cubicBezTo>
                <a:cubicBezTo>
                  <a:pt x="891073" y="367004"/>
                  <a:pt x="1270519" y="391886"/>
                  <a:pt x="1352939" y="578498"/>
                </a:cubicBezTo>
                <a:cubicBezTo>
                  <a:pt x="1435359" y="765110"/>
                  <a:pt x="1169437" y="1351384"/>
                  <a:pt x="1259633" y="1548882"/>
                </a:cubicBezTo>
                <a:cubicBezTo>
                  <a:pt x="1349829" y="1746380"/>
                  <a:pt x="1758820" y="1825690"/>
                  <a:pt x="1894114" y="1763486"/>
                </a:cubicBezTo>
                <a:cubicBezTo>
                  <a:pt x="2029408" y="1701282"/>
                  <a:pt x="2050402" y="1438469"/>
                  <a:pt x="2071396" y="11756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komplexes Integral">
            <a:hlinkClick r:id="" action="ppaction://media"/>
            <a:extLst>
              <a:ext uri="{FF2B5EF4-FFF2-40B4-BE49-F238E27FC236}">
                <a16:creationId xmlns:a16="http://schemas.microsoft.com/office/drawing/2014/main" id="{5C854495-2FD7-4B95-82EE-D19B2AB4AF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0464" y="994568"/>
            <a:ext cx="487363" cy="487363"/>
          </a:xfrm>
          <a:prstGeom prst="rect">
            <a:avLst/>
          </a:prstGeom>
        </p:spPr>
      </p:pic>
    </p:spTree>
    <p:extLst>
      <p:ext uri="{BB962C8B-B14F-4D97-AF65-F5344CB8AC3E}">
        <p14:creationId xmlns:p14="http://schemas.microsoft.com/office/powerpoint/2010/main" val="21487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DarkSeedLeftStep">
      <a:dk1>
        <a:srgbClr val="000000"/>
      </a:dk1>
      <a:lt1>
        <a:srgbClr val="FFFFFF"/>
      </a:lt1>
      <a:dk2>
        <a:srgbClr val="412A24"/>
      </a:dk2>
      <a:lt2>
        <a:srgbClr val="E5E2E8"/>
      </a:lt2>
      <a:accent1>
        <a:srgbClr val="81AF45"/>
      </a:accent1>
      <a:accent2>
        <a:srgbClr val="A4A637"/>
      </a:accent2>
      <a:accent3>
        <a:srgbClr val="C3944D"/>
      </a:accent3>
      <a:accent4>
        <a:srgbClr val="B1513B"/>
      </a:accent4>
      <a:accent5>
        <a:srgbClr val="C34D68"/>
      </a:accent5>
      <a:accent6>
        <a:srgbClr val="B13B88"/>
      </a:accent6>
      <a:hlink>
        <a:srgbClr val="C6555C"/>
      </a:hlink>
      <a:folHlink>
        <a:srgbClr val="7F7F7F"/>
      </a:folHlink>
    </a:clrScheme>
    <a:fontScheme name="Slate">
      <a:majorFont>
        <a:latin typeface="Bookman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0</TotalTime>
  <Words>3038</Words>
  <Application>Microsoft Office PowerPoint</Application>
  <PresentationFormat>Breitbild</PresentationFormat>
  <Paragraphs>182</Paragraphs>
  <Slides>28</Slides>
  <Notes>0</Notes>
  <HiddenSlides>0</HiddenSlides>
  <MMClips>5</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28</vt:i4>
      </vt:variant>
    </vt:vector>
  </HeadingPairs>
  <TitlesOfParts>
    <vt:vector size="34" baseType="lpstr">
      <vt:lpstr>Arial</vt:lpstr>
      <vt:lpstr>Bookman Old Style</vt:lpstr>
      <vt:lpstr>Cambria Math</vt:lpstr>
      <vt:lpstr>Franklin Gothic Book</vt:lpstr>
      <vt:lpstr>Wingdings 2</vt:lpstr>
      <vt:lpstr>SlateVTI</vt:lpstr>
      <vt:lpstr>Mathematik-I</vt:lpstr>
      <vt:lpstr>Motivation</vt:lpstr>
      <vt:lpstr>Von der Potenzreihe aus denken…</vt:lpstr>
      <vt:lpstr>Laurent: Auch negative Exponenten zulassen</vt:lpstr>
      <vt:lpstr>Gliedweises Integrieren, Differenzieren</vt:lpstr>
      <vt:lpstr>Ausschnitt einer Laurentreihe</vt:lpstr>
      <vt:lpstr>Konvergenzradius bleibt gleich</vt:lpstr>
      <vt:lpstr>Komplexes Integral</vt:lpstr>
      <vt:lpstr>Komplexes Wegintegral</vt:lpstr>
      <vt:lpstr>Komplexes Kreisintegral</vt:lpstr>
      <vt:lpstr>1) Ausrechnen: Substitution </vt:lpstr>
      <vt:lpstr>2) Überlegen: ln(x) hat eine Sprungstelle</vt:lpstr>
      <vt:lpstr>Integralsatz von Cauchy</vt:lpstr>
      <vt:lpstr>Entwicklungspunkt beachten</vt:lpstr>
      <vt:lpstr>Residuum berechnen</vt:lpstr>
      <vt:lpstr>Residuum berechnen</vt:lpstr>
      <vt:lpstr>Für das Beispiel</vt:lpstr>
      <vt:lpstr>Idee: Komplexe Integrale</vt:lpstr>
      <vt:lpstr>Idee: Polstellen „umschiffen“</vt:lpstr>
      <vt:lpstr>Idee: Polstellen „umschiffen“</vt:lpstr>
      <vt:lpstr>Idee: Polstellen „umschiffen“</vt:lpstr>
      <vt:lpstr>Idee: Polstellen „umschiffen“</vt:lpstr>
      <vt:lpstr>Idee: Polstellen „umschiffen“</vt:lpstr>
      <vt:lpstr>Idee: Uneigentliche Integrale</vt:lpstr>
      <vt:lpstr>Idee: Uneigentliche Integrale</vt:lpstr>
      <vt:lpstr>Beispielrechnung</vt:lpstr>
      <vt:lpstr>Beispielrechnung</vt:lpstr>
      <vt:lpstr>Anmerkung: Komplexe Funktionen 2D -&gt; 2D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Mathematik-I</dc:title>
  <dc:creator>mwema</dc:creator>
  <cp:lastModifiedBy>mwema</cp:lastModifiedBy>
  <cp:revision>92</cp:revision>
  <dcterms:created xsi:type="dcterms:W3CDTF">2020-05-11T09:40:46Z</dcterms:created>
  <dcterms:modified xsi:type="dcterms:W3CDTF">2020-05-25T08:03:15Z</dcterms:modified>
</cp:coreProperties>
</file>