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70" r:id="rId5"/>
    <p:sldId id="266" r:id="rId6"/>
    <p:sldId id="258" r:id="rId7"/>
    <p:sldId id="259" r:id="rId8"/>
    <p:sldId id="271" r:id="rId9"/>
    <p:sldId id="272" r:id="rId10"/>
    <p:sldId id="273" r:id="rId11"/>
    <p:sldId id="261" r:id="rId12"/>
    <p:sldId id="262" r:id="rId13"/>
    <p:sldId id="274" r:id="rId14"/>
    <p:sldId id="263" r:id="rId15"/>
    <p:sldId id="264" r:id="rId16"/>
    <p:sldId id="269"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662A2-74A8-4332-866C-108443A5CC78}"/>
              </a:ext>
            </a:extLst>
          </p:cNvPr>
          <p:cNvSpPr>
            <a:spLocks noGrp="1"/>
          </p:cNvSpPr>
          <p:nvPr>
            <p:ph type="ctrTitle"/>
          </p:nvPr>
        </p:nvSpPr>
        <p:spPr/>
        <p:txBody>
          <a:bodyPr/>
          <a:lstStyle/>
          <a:p>
            <a:r>
              <a:rPr lang="de-DE" dirty="0"/>
              <a:t>Mathematik I</a:t>
            </a:r>
          </a:p>
        </p:txBody>
      </p:sp>
      <p:sp>
        <p:nvSpPr>
          <p:cNvPr id="3" name="Untertitel 2">
            <a:extLst>
              <a:ext uri="{FF2B5EF4-FFF2-40B4-BE49-F238E27FC236}">
                <a16:creationId xmlns:a16="http://schemas.microsoft.com/office/drawing/2014/main" id="{DC337362-0C43-4DDF-A4D8-4C64CF1CC378}"/>
              </a:ext>
            </a:extLst>
          </p:cNvPr>
          <p:cNvSpPr>
            <a:spLocks noGrp="1"/>
          </p:cNvSpPr>
          <p:nvPr>
            <p:ph type="subTitle" idx="1"/>
          </p:nvPr>
        </p:nvSpPr>
        <p:spPr/>
        <p:txBody>
          <a:bodyPr/>
          <a:lstStyle/>
          <a:p>
            <a:r>
              <a:rPr lang="de-DE" dirty="0"/>
              <a:t>Exakte Differentialgleichungen</a:t>
            </a:r>
          </a:p>
        </p:txBody>
      </p:sp>
    </p:spTree>
    <p:extLst>
      <p:ext uri="{BB962C8B-B14F-4D97-AF65-F5344CB8AC3E}">
        <p14:creationId xmlns:p14="http://schemas.microsoft.com/office/powerpoint/2010/main" val="38124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3. Schritt: Lösungen implizit oder explizit angeben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fontScale="85000" lnSpcReduction="10000"/>
              </a:bodyPr>
              <a:lstStyle/>
              <a:p>
                <a:pPr marL="0" indent="0">
                  <a:buNone/>
                </a:pPr>
                <a:r>
                  <a:rPr lang="de-DE" dirty="0"/>
                  <a:t>Das totale Differential ist gegeben als:</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 </m:t>
                      </m:r>
                      <m:r>
                        <a:rPr lang="de-DE" i="1" smtClean="0">
                          <a:solidFill>
                            <a:schemeClr val="accent6">
                              <a:lumMod val="50000"/>
                            </a:schemeClr>
                          </a:solidFill>
                          <a:latin typeface="Cambria Math" panose="02040503050406030204" pitchFamily="18" charset="0"/>
                        </a:rPr>
                        <m:t>𝑥</m:t>
                      </m:r>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𝑦</m:t>
                          </m:r>
                        </m:e>
                        <m:sup>
                          <m:r>
                            <a:rPr lang="de-DE" i="1">
                              <a:solidFill>
                                <a:schemeClr val="accent6">
                                  <a:lumMod val="50000"/>
                                </a:schemeClr>
                              </a:solidFill>
                              <a:latin typeface="Cambria Math" panose="02040503050406030204" pitchFamily="18" charset="0"/>
                            </a:rPr>
                            <m:t>2</m:t>
                          </m:r>
                        </m:sup>
                      </m:sSup>
                      <m:r>
                        <a:rPr lang="de-DE" i="1">
                          <a:solidFill>
                            <a:schemeClr val="accent6">
                              <a:lumMod val="50000"/>
                            </a:schemeClr>
                          </a:solidFill>
                          <a:latin typeface="Cambria Math" panose="02040503050406030204" pitchFamily="18" charset="0"/>
                        </a:rPr>
                        <m:t>𝑑𝑥</m:t>
                      </m:r>
                      <m:r>
                        <a:rPr lang="de-DE" i="1">
                          <a:solidFill>
                            <a:schemeClr val="accent6">
                              <a:lumMod val="50000"/>
                            </a:schemeClr>
                          </a:solidFill>
                          <a:latin typeface="Cambria Math" panose="02040503050406030204" pitchFamily="18" charset="0"/>
                        </a:rPr>
                        <m:t>+</m:t>
                      </m:r>
                      <m:d>
                        <m:dPr>
                          <m:ctrlPr>
                            <a:rPr lang="de-DE" i="1" smtClean="0">
                              <a:solidFill>
                                <a:schemeClr val="accent6">
                                  <a:lumMod val="50000"/>
                                </a:schemeClr>
                              </a:solidFill>
                              <a:latin typeface="Cambria Math" panose="02040503050406030204" pitchFamily="18" charset="0"/>
                            </a:rPr>
                          </m:ctrlPr>
                        </m:dPr>
                        <m:e>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𝑥</m:t>
                              </m:r>
                            </m:e>
                            <m:sup>
                              <m:r>
                                <a:rPr lang="de-DE" i="1">
                                  <a:solidFill>
                                    <a:schemeClr val="accent6">
                                      <a:lumMod val="50000"/>
                                    </a:schemeClr>
                                  </a:solidFill>
                                  <a:latin typeface="Cambria Math" panose="02040503050406030204" pitchFamily="18" charset="0"/>
                                </a:rPr>
                                <m:t>2</m:t>
                              </m:r>
                            </m:sup>
                          </m:sSup>
                          <m:r>
                            <a:rPr lang="de-DE" i="1">
                              <a:solidFill>
                                <a:schemeClr val="accent6">
                                  <a:lumMod val="50000"/>
                                </a:schemeClr>
                              </a:solidFill>
                              <a:latin typeface="Cambria Math" panose="02040503050406030204" pitchFamily="18" charset="0"/>
                            </a:rPr>
                            <m:t>𝑦</m:t>
                          </m:r>
                          <m:r>
                            <a:rPr lang="de-DE" i="1">
                              <a:solidFill>
                                <a:schemeClr val="accent6">
                                  <a:lumMod val="50000"/>
                                </a:schemeClr>
                              </a:solidFill>
                              <a:latin typeface="Cambria Math" panose="02040503050406030204" pitchFamily="18" charset="0"/>
                            </a:rPr>
                            <m:t>+2</m:t>
                          </m:r>
                        </m:e>
                      </m:d>
                      <m:r>
                        <a:rPr lang="de-DE" i="1">
                          <a:solidFill>
                            <a:schemeClr val="accent6">
                              <a:lumMod val="50000"/>
                            </a:schemeClr>
                          </a:solidFill>
                          <a:latin typeface="Cambria Math" panose="02040503050406030204" pitchFamily="18" charset="0"/>
                        </a:rPr>
                        <m:t>𝑑𝑦</m:t>
                      </m:r>
                    </m:oMath>
                  </m:oMathPara>
                </a14:m>
                <a:endParaRPr lang="de-DE" dirty="0"/>
              </a:p>
              <a:p>
                <a:pPr marL="0" indent="0" algn="just">
                  <a:buNone/>
                </a:pPr>
                <a:br>
                  <a:rPr lang="de-DE" dirty="0"/>
                </a:br>
                <a:r>
                  <a:rPr lang="de-DE" dirty="0"/>
                  <a:t>Wir wissen nach dem zweiten Schritt, dass für die Potentialfunktion f gilt</a:t>
                </a:r>
                <a:r>
                  <a:rPr lang="de-DE" dirty="0">
                    <a:solidFill>
                      <a:schemeClr val="accent6">
                        <a:lumMod val="50000"/>
                      </a:schemeClr>
                    </a:solidFill>
                  </a:rPr>
                  <a:t>: </a:t>
                </a:r>
                <a14:m>
                  <m:oMath xmlns:m="http://schemas.openxmlformats.org/officeDocument/2006/math">
                    <m:r>
                      <a:rPr lang="de-DE" b="0" i="1" smtClean="0">
                        <a:solidFill>
                          <a:schemeClr val="accent6">
                            <a:lumMod val="50000"/>
                          </a:schemeClr>
                        </a:solidFill>
                        <a:latin typeface="Cambria Math" panose="02040503050406030204" pitchFamily="18" charset="0"/>
                      </a:rPr>
                      <m:t>𝑓</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𝑥</m:t>
                        </m:r>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f>
                      <m:fPr>
                        <m:ctrlPr>
                          <a:rPr lang="de-DE" i="1">
                            <a:solidFill>
                              <a:schemeClr val="accent6">
                                <a:lumMod val="50000"/>
                              </a:schemeClr>
                            </a:solidFill>
                            <a:latin typeface="Cambria Math" panose="02040503050406030204" pitchFamily="18" charset="0"/>
                          </a:rPr>
                        </m:ctrlPr>
                      </m:fPr>
                      <m:num>
                        <m:r>
                          <a:rPr lang="de-DE" i="1">
                            <a:solidFill>
                              <a:schemeClr val="accent6">
                                <a:lumMod val="50000"/>
                              </a:schemeClr>
                            </a:solidFill>
                            <a:latin typeface="Cambria Math" panose="02040503050406030204" pitchFamily="18" charset="0"/>
                          </a:rPr>
                          <m:t>1</m:t>
                        </m:r>
                      </m:num>
                      <m:den>
                        <m:r>
                          <a:rPr lang="de-DE" i="1">
                            <a:solidFill>
                              <a:schemeClr val="accent6">
                                <a:lumMod val="50000"/>
                              </a:schemeClr>
                            </a:solidFill>
                            <a:latin typeface="Cambria Math" panose="02040503050406030204" pitchFamily="18" charset="0"/>
                          </a:rPr>
                          <m:t>2</m:t>
                        </m:r>
                      </m:den>
                    </m:f>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𝑥</m:t>
                        </m:r>
                      </m:e>
                      <m:sup>
                        <m:r>
                          <a:rPr lang="de-DE" i="1">
                            <a:solidFill>
                              <a:schemeClr val="accent6">
                                <a:lumMod val="50000"/>
                              </a:schemeClr>
                            </a:solidFill>
                            <a:latin typeface="Cambria Math" panose="02040503050406030204" pitchFamily="18" charset="0"/>
                          </a:rPr>
                          <m:t>2</m:t>
                        </m:r>
                      </m:sup>
                    </m:sSup>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𝑦</m:t>
                        </m:r>
                      </m:e>
                      <m:sup>
                        <m:r>
                          <a:rPr lang="de-DE" i="1">
                            <a:solidFill>
                              <a:schemeClr val="accent6">
                                <a:lumMod val="50000"/>
                              </a:schemeClr>
                            </a:solidFill>
                            <a:latin typeface="Cambria Math" panose="02040503050406030204" pitchFamily="18" charset="0"/>
                          </a:rPr>
                          <m:t>2</m:t>
                        </m:r>
                      </m:sup>
                    </m:sSup>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𝑔</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wobei g(y) eine Funktion ist mit </a:t>
                </a:r>
                <a14:m>
                  <m:oMath xmlns:m="http://schemas.openxmlformats.org/officeDocument/2006/math">
                    <m:r>
                      <a:rPr lang="de-DE" b="0" i="1" smtClean="0">
                        <a:solidFill>
                          <a:srgbClr val="0070C0"/>
                        </a:solidFill>
                        <a:latin typeface="Cambria Math" panose="02040503050406030204" pitchFamily="18" charset="0"/>
                      </a:rPr>
                      <m:t>𝑔</m:t>
                    </m:r>
                    <m:r>
                      <a:rPr lang="de-DE" b="0" i="1" smtClean="0">
                        <a:solidFill>
                          <a:srgbClr val="0070C0"/>
                        </a:solidFill>
                        <a:latin typeface="Cambria Math" panose="02040503050406030204" pitchFamily="18" charset="0"/>
                      </a:rPr>
                      <m:t>′(</m:t>
                    </m:r>
                    <m:r>
                      <a:rPr lang="de-DE" b="0" i="1" smtClean="0">
                        <a:solidFill>
                          <a:srgbClr val="0070C0"/>
                        </a:solidFill>
                        <a:latin typeface="Cambria Math" panose="02040503050406030204" pitchFamily="18" charset="0"/>
                      </a:rPr>
                      <m:t>𝑦</m:t>
                    </m:r>
                    <m:r>
                      <a:rPr lang="de-DE" b="0" i="1" smtClean="0">
                        <a:solidFill>
                          <a:srgbClr val="0070C0"/>
                        </a:solidFill>
                        <a:latin typeface="Cambria Math" panose="02040503050406030204" pitchFamily="18" charset="0"/>
                      </a:rPr>
                      <m:t>)</m:t>
                    </m:r>
                    <m:r>
                      <a:rPr lang="de-DE" b="0" i="0" smtClean="0">
                        <a:solidFill>
                          <a:srgbClr val="0070C0"/>
                        </a:solidFill>
                        <a:latin typeface="Cambria Math" panose="02040503050406030204" pitchFamily="18" charset="0"/>
                      </a:rPr>
                      <m:t>=2</m:t>
                    </m:r>
                    <m:r>
                      <a:rPr lang="de-DE" b="0" i="0"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Letzteres ist aber einfach zu lösen: </a:t>
                </a:r>
                <a:br>
                  <a:rPr lang="de-DE" b="0" i="1" dirty="0">
                    <a:solidFill>
                      <a:schemeClr val="accent6">
                        <a:lumMod val="50000"/>
                      </a:schemeClr>
                    </a:solidFill>
                    <a:latin typeface="Cambria Math" panose="02040503050406030204" pitchFamily="18" charset="0"/>
                  </a:rPr>
                </a:br>
                <a14:m>
                  <m:oMath xmlns:m="http://schemas.openxmlformats.org/officeDocument/2006/math">
                    <m:r>
                      <a:rPr lang="de-DE" b="0" i="1" smtClean="0">
                        <a:solidFill>
                          <a:srgbClr val="002060"/>
                        </a:solidFill>
                        <a:latin typeface="Cambria Math" panose="02040503050406030204" pitchFamily="18" charset="0"/>
                      </a:rPr>
                      <m:t>𝑔</m:t>
                    </m:r>
                    <m:d>
                      <m:dPr>
                        <m:ctrlPr>
                          <a:rPr lang="de-DE" b="0" i="1" smtClean="0">
                            <a:solidFill>
                              <a:srgbClr val="002060"/>
                            </a:solidFill>
                            <a:latin typeface="Cambria Math" panose="02040503050406030204" pitchFamily="18" charset="0"/>
                          </a:rPr>
                        </m:ctrlPr>
                      </m:dPr>
                      <m:e>
                        <m:r>
                          <a:rPr lang="de-DE" b="0" i="1" smtClean="0">
                            <a:solidFill>
                              <a:srgbClr val="002060"/>
                            </a:solidFill>
                            <a:latin typeface="Cambria Math" panose="02040503050406030204" pitchFamily="18" charset="0"/>
                          </a:rPr>
                          <m:t>𝑦</m:t>
                        </m:r>
                      </m:e>
                    </m:d>
                    <m:r>
                      <a:rPr lang="de-DE" b="0" i="1" smtClean="0">
                        <a:solidFill>
                          <a:srgbClr val="002060"/>
                        </a:solidFill>
                        <a:latin typeface="Cambria Math" panose="02040503050406030204" pitchFamily="18" charset="0"/>
                      </a:rPr>
                      <m:t>=2</m:t>
                    </m:r>
                    <m:r>
                      <a:rPr lang="de-DE" b="0" i="1" smtClean="0">
                        <a:solidFill>
                          <a:srgbClr val="002060"/>
                        </a:solidFill>
                        <a:latin typeface="Cambria Math" panose="02040503050406030204" pitchFamily="18" charset="0"/>
                      </a:rPr>
                      <m:t>𝑦</m:t>
                    </m:r>
                    <m:r>
                      <a:rPr lang="de-DE" b="0" i="1" smtClean="0">
                        <a:solidFill>
                          <a:srgbClr val="002060"/>
                        </a:solidFill>
                        <a:latin typeface="Cambria Math" panose="02040503050406030204" pitchFamily="18" charset="0"/>
                      </a:rPr>
                      <m:t>+</m:t>
                    </m:r>
                    <m:r>
                      <a:rPr lang="de-DE" b="0" i="1" smtClean="0">
                        <a:solidFill>
                          <a:srgbClr val="002060"/>
                        </a:solidFill>
                        <a:latin typeface="Cambria Math" panose="02040503050406030204" pitchFamily="18" charset="0"/>
                      </a:rPr>
                      <m:t>𝑐</m:t>
                    </m:r>
                    <m:r>
                      <a:rPr lang="de-DE" b="0" i="1" smtClean="0">
                        <a:solidFill>
                          <a:srgbClr val="002060"/>
                        </a:solidFill>
                        <a:latin typeface="Cambria Math" panose="02040503050406030204" pitchFamily="18" charset="0"/>
                      </a:rPr>
                      <m:t>.</m:t>
                    </m:r>
                  </m:oMath>
                </a14:m>
                <a:r>
                  <a:rPr lang="de-DE" dirty="0">
                    <a:solidFill>
                      <a:schemeClr val="accent6">
                        <a:lumMod val="50000"/>
                      </a:schemeClr>
                    </a:solidFill>
                  </a:rPr>
                  <a:t> Daher gilt: </a:t>
                </a:r>
                <a14:m>
                  <m:oMath xmlns:m="http://schemas.openxmlformats.org/officeDocument/2006/math">
                    <m:r>
                      <a:rPr lang="de-DE" b="0" i="1" smtClean="0">
                        <a:solidFill>
                          <a:schemeClr val="accent6">
                            <a:lumMod val="50000"/>
                          </a:schemeClr>
                        </a:solidFill>
                        <a:latin typeface="Cambria Math" panose="02040503050406030204" pitchFamily="18" charset="0"/>
                      </a:rPr>
                      <m:t>𝑓</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𝑥</m:t>
                        </m:r>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a:t>
                </a:r>
                <a14:m>
                  <m:oMath xmlns:m="http://schemas.openxmlformats.org/officeDocument/2006/math">
                    <m:f>
                      <m:fPr>
                        <m:ctrlPr>
                          <a:rPr lang="de-DE" i="1" smtClean="0">
                            <a:solidFill>
                              <a:schemeClr val="accent6">
                                <a:lumMod val="50000"/>
                              </a:schemeClr>
                            </a:solidFill>
                            <a:latin typeface="Cambria Math" panose="02040503050406030204" pitchFamily="18" charset="0"/>
                          </a:rPr>
                        </m:ctrlPr>
                      </m:fPr>
                      <m:num>
                        <m:r>
                          <a:rPr lang="de-DE" i="1">
                            <a:solidFill>
                              <a:schemeClr val="accent6">
                                <a:lumMod val="50000"/>
                              </a:schemeClr>
                            </a:solidFill>
                            <a:latin typeface="Cambria Math" panose="02040503050406030204" pitchFamily="18" charset="0"/>
                          </a:rPr>
                          <m:t>1</m:t>
                        </m:r>
                      </m:num>
                      <m:den>
                        <m:r>
                          <a:rPr lang="de-DE" i="1">
                            <a:solidFill>
                              <a:schemeClr val="accent6">
                                <a:lumMod val="50000"/>
                              </a:schemeClr>
                            </a:solidFill>
                            <a:latin typeface="Cambria Math" panose="02040503050406030204" pitchFamily="18" charset="0"/>
                          </a:rPr>
                          <m:t>2</m:t>
                        </m:r>
                      </m:den>
                    </m:f>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𝑥</m:t>
                        </m:r>
                      </m:e>
                      <m:sup>
                        <m:r>
                          <a:rPr lang="de-DE" i="1">
                            <a:solidFill>
                              <a:schemeClr val="accent6">
                                <a:lumMod val="50000"/>
                              </a:schemeClr>
                            </a:solidFill>
                            <a:latin typeface="Cambria Math" panose="02040503050406030204" pitchFamily="18" charset="0"/>
                          </a:rPr>
                          <m:t>2</m:t>
                        </m:r>
                      </m:sup>
                    </m:sSup>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𝑦</m:t>
                        </m:r>
                      </m:e>
                      <m:sup>
                        <m:r>
                          <a:rPr lang="de-DE" i="1">
                            <a:solidFill>
                              <a:schemeClr val="accent6">
                                <a:lumMod val="50000"/>
                              </a:schemeClr>
                            </a:solidFill>
                            <a:latin typeface="Cambria Math" panose="02040503050406030204" pitchFamily="18" charset="0"/>
                          </a:rPr>
                          <m:t>2</m:t>
                        </m:r>
                      </m:sup>
                    </m:sSup>
                    <m:r>
                      <a:rPr lang="de-DE" i="1">
                        <a:solidFill>
                          <a:schemeClr val="accent6">
                            <a:lumMod val="50000"/>
                          </a:schemeClr>
                        </a:solidFill>
                        <a:latin typeface="Cambria Math" panose="02040503050406030204" pitchFamily="18" charset="0"/>
                      </a:rPr>
                      <m:t>+</m:t>
                    </m:r>
                    <m:r>
                      <a:rPr lang="de-DE" b="0" i="0" smtClean="0">
                        <a:solidFill>
                          <a:schemeClr val="accent6">
                            <a:lumMod val="50000"/>
                          </a:schemeClr>
                        </a:solidFill>
                        <a:latin typeface="Cambria Math" panose="02040503050406030204" pitchFamily="18" charset="0"/>
                      </a:rPr>
                      <m:t>2</m:t>
                    </m:r>
                    <m:r>
                      <m:rPr>
                        <m:sty m:val="p"/>
                      </m:rPr>
                      <a:rPr lang="de-DE" b="0" i="0" smtClean="0">
                        <a:solidFill>
                          <a:schemeClr val="accent6">
                            <a:lumMod val="50000"/>
                          </a:schemeClr>
                        </a:solidFill>
                        <a:latin typeface="Cambria Math" panose="02040503050406030204" pitchFamily="18" charset="0"/>
                      </a:rPr>
                      <m:t>y</m:t>
                    </m:r>
                    <m:r>
                      <a:rPr lang="de-DE" b="0" i="0" smtClean="0">
                        <a:solidFill>
                          <a:schemeClr val="accent6">
                            <a:lumMod val="50000"/>
                          </a:schemeClr>
                        </a:solidFill>
                        <a:latin typeface="Cambria Math" panose="02040503050406030204" pitchFamily="18" charset="0"/>
                      </a:rPr>
                      <m:t>+</m:t>
                    </m:r>
                    <m:r>
                      <m:rPr>
                        <m:sty m:val="p"/>
                      </m:rPr>
                      <a:rPr lang="de-DE" b="0" i="0" smtClean="0">
                        <a:solidFill>
                          <a:schemeClr val="accent6">
                            <a:lumMod val="50000"/>
                          </a:schemeClr>
                        </a:solidFill>
                        <a:latin typeface="Cambria Math" panose="02040503050406030204" pitchFamily="18" charset="0"/>
                      </a:rPr>
                      <m:t>c</m:t>
                    </m:r>
                    <m:r>
                      <a:rPr lang="de-DE" b="0" i="0"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Und die Lösung der Differentialgleichung ist die folgende implizit gegebene Funktion:</a:t>
                </a:r>
              </a:p>
              <a:p>
                <a:pPr marL="0" indent="0" algn="just">
                  <a:buNone/>
                </a:pPr>
                <a14:m>
                  <m:oMathPara xmlns:m="http://schemas.openxmlformats.org/officeDocument/2006/math">
                    <m:oMathParaPr>
                      <m:jc m:val="centerGroup"/>
                    </m:oMathParaPr>
                    <m:oMath xmlns:m="http://schemas.openxmlformats.org/officeDocument/2006/math">
                      <m:f>
                        <m:fPr>
                          <m:ctrlPr>
                            <a:rPr lang="de-DE" i="1">
                              <a:solidFill>
                                <a:schemeClr val="accent6">
                                  <a:lumMod val="50000"/>
                                </a:schemeClr>
                              </a:solidFill>
                              <a:latin typeface="Cambria Math" panose="02040503050406030204" pitchFamily="18" charset="0"/>
                            </a:rPr>
                          </m:ctrlPr>
                        </m:fPr>
                        <m:num>
                          <m:r>
                            <a:rPr lang="de-DE" i="1">
                              <a:solidFill>
                                <a:schemeClr val="accent6">
                                  <a:lumMod val="50000"/>
                                </a:schemeClr>
                              </a:solidFill>
                              <a:latin typeface="Cambria Math" panose="02040503050406030204" pitchFamily="18" charset="0"/>
                            </a:rPr>
                            <m:t>1</m:t>
                          </m:r>
                        </m:num>
                        <m:den>
                          <m:r>
                            <a:rPr lang="de-DE" i="1">
                              <a:solidFill>
                                <a:schemeClr val="accent6">
                                  <a:lumMod val="50000"/>
                                </a:schemeClr>
                              </a:solidFill>
                              <a:latin typeface="Cambria Math" panose="02040503050406030204" pitchFamily="18" charset="0"/>
                            </a:rPr>
                            <m:t>2</m:t>
                          </m:r>
                        </m:den>
                      </m:f>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𝑥</m:t>
                          </m:r>
                        </m:e>
                        <m:sup>
                          <m:r>
                            <a:rPr lang="de-DE" i="1">
                              <a:solidFill>
                                <a:schemeClr val="accent6">
                                  <a:lumMod val="50000"/>
                                </a:schemeClr>
                              </a:solidFill>
                              <a:latin typeface="Cambria Math" panose="02040503050406030204" pitchFamily="18" charset="0"/>
                            </a:rPr>
                            <m:t>2</m:t>
                          </m:r>
                        </m:sup>
                      </m:sSup>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𝑦</m:t>
                          </m:r>
                        </m:e>
                        <m:sup>
                          <m:r>
                            <a:rPr lang="de-DE" i="1">
                              <a:solidFill>
                                <a:schemeClr val="accent6">
                                  <a:lumMod val="50000"/>
                                </a:schemeClr>
                              </a:solidFill>
                              <a:latin typeface="Cambria Math" panose="02040503050406030204" pitchFamily="18" charset="0"/>
                            </a:rPr>
                            <m:t>2</m:t>
                          </m:r>
                        </m:sup>
                      </m:sSup>
                      <m:r>
                        <a:rPr lang="de-DE" i="1">
                          <a:solidFill>
                            <a:schemeClr val="accent6">
                              <a:lumMod val="50000"/>
                            </a:schemeClr>
                          </a:solidFill>
                          <a:latin typeface="Cambria Math" panose="02040503050406030204" pitchFamily="18" charset="0"/>
                        </a:rPr>
                        <m:t>+</m:t>
                      </m:r>
                      <m:r>
                        <a:rPr lang="de-DE">
                          <a:solidFill>
                            <a:schemeClr val="accent6">
                              <a:lumMod val="50000"/>
                            </a:schemeClr>
                          </a:solidFill>
                          <a:latin typeface="Cambria Math" panose="02040503050406030204" pitchFamily="18" charset="0"/>
                        </a:rPr>
                        <m:t>2</m:t>
                      </m:r>
                      <m:r>
                        <m:rPr>
                          <m:sty m:val="p"/>
                        </m:rPr>
                        <a:rPr lang="de-DE">
                          <a:solidFill>
                            <a:schemeClr val="accent6">
                              <a:lumMod val="50000"/>
                            </a:schemeClr>
                          </a:solidFill>
                          <a:latin typeface="Cambria Math" panose="02040503050406030204" pitchFamily="18" charset="0"/>
                        </a:rPr>
                        <m:t>y</m:t>
                      </m:r>
                      <m:r>
                        <a:rPr lang="de-DE">
                          <a:solidFill>
                            <a:schemeClr val="accent6">
                              <a:lumMod val="50000"/>
                            </a:schemeClr>
                          </a:solidFill>
                          <a:latin typeface="Cambria Math" panose="02040503050406030204" pitchFamily="18" charset="0"/>
                        </a:rPr>
                        <m:t>+</m:t>
                      </m:r>
                      <m:r>
                        <m:rPr>
                          <m:sty m:val="p"/>
                        </m:rPr>
                        <a:rPr lang="de-DE">
                          <a:solidFill>
                            <a:schemeClr val="accent6">
                              <a:lumMod val="50000"/>
                            </a:schemeClr>
                          </a:solidFill>
                          <a:latin typeface="Cambria Math" panose="02040503050406030204" pitchFamily="18" charset="0"/>
                        </a:rPr>
                        <m:t>c</m:t>
                      </m:r>
                      <m:r>
                        <a:rPr lang="de-DE" b="0" i="0" smtClean="0">
                          <a:solidFill>
                            <a:schemeClr val="accent6">
                              <a:lumMod val="50000"/>
                            </a:schemeClr>
                          </a:solidFill>
                          <a:latin typeface="Cambria Math" panose="02040503050406030204" pitchFamily="18" charset="0"/>
                        </a:rPr>
                        <m:t>=0.</m:t>
                      </m:r>
                    </m:oMath>
                  </m:oMathPara>
                </a14:m>
                <a:endParaRPr lang="de-DE" dirty="0">
                  <a:solidFill>
                    <a:schemeClr val="accent6">
                      <a:lumMod val="50000"/>
                    </a:schemeClr>
                  </a:solidFill>
                </a:endParaRPr>
              </a:p>
              <a:p>
                <a:pPr marL="0" indent="0" algn="just">
                  <a:buNone/>
                </a:pPr>
                <a:r>
                  <a:rPr lang="de-DE" dirty="0">
                    <a:solidFill>
                      <a:schemeClr val="accent6">
                        <a:lumMod val="50000"/>
                      </a:schemeClr>
                    </a:solidFill>
                  </a:rPr>
                  <a:t>Fertig. Will man aber eine explizite Lösung, dann kann man die Gleichung z.B. nach x auflösen und erhält als eine mögliche Funktion x(y):</a:t>
                </a:r>
              </a:p>
              <a:p>
                <a:pPr marL="0" indent="0" algn="just">
                  <a:buNone/>
                </a:pPr>
                <a14:m>
                  <m:oMathPara xmlns:m="http://schemas.openxmlformats.org/officeDocument/2006/math">
                    <m:oMathParaPr>
                      <m:jc m:val="centerGroup"/>
                    </m:oMathParaPr>
                    <m:oMath xmlns:m="http://schemas.openxmlformats.org/officeDocument/2006/math">
                      <m:r>
                        <a:rPr lang="de-DE" b="0" i="1" smtClean="0">
                          <a:solidFill>
                            <a:schemeClr val="accent6">
                              <a:lumMod val="50000"/>
                            </a:schemeClr>
                          </a:solidFill>
                          <a:latin typeface="Cambria Math" panose="02040503050406030204" pitchFamily="18" charset="0"/>
                        </a:rPr>
                        <m:t>𝑥</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=2</m:t>
                      </m:r>
                      <m:rad>
                        <m:radPr>
                          <m:degHide m:val="on"/>
                          <m:ctrlPr>
                            <a:rPr lang="de-DE" b="0" i="1" smtClean="0">
                              <a:solidFill>
                                <a:schemeClr val="accent6">
                                  <a:lumMod val="50000"/>
                                </a:schemeClr>
                              </a:solidFill>
                              <a:latin typeface="Cambria Math" panose="02040503050406030204" pitchFamily="18" charset="0"/>
                            </a:rPr>
                          </m:ctrlPr>
                        </m:radPr>
                        <m:deg/>
                        <m:e>
                          <m:r>
                            <a:rPr lang="de-DE" b="0" i="1" smtClean="0">
                              <a:solidFill>
                                <a:schemeClr val="accent6">
                                  <a:lumMod val="50000"/>
                                </a:schemeClr>
                              </a:solidFill>
                              <a:latin typeface="Cambria Math" panose="02040503050406030204" pitchFamily="18" charset="0"/>
                            </a:rPr>
                            <m:t>−</m:t>
                          </m:r>
                          <m:f>
                            <m:fPr>
                              <m:ctrlPr>
                                <a:rPr lang="de-DE" b="0" i="1" smtClean="0">
                                  <a:solidFill>
                                    <a:schemeClr val="accent6">
                                      <a:lumMod val="50000"/>
                                    </a:schemeClr>
                                  </a:solidFill>
                                  <a:latin typeface="Cambria Math" panose="02040503050406030204" pitchFamily="18" charset="0"/>
                                </a:rPr>
                              </m:ctrlPr>
                            </m:fPr>
                            <m:num>
                              <m:r>
                                <a:rPr lang="de-DE" b="0" i="1" smtClean="0">
                                  <a:solidFill>
                                    <a:schemeClr val="accent6">
                                      <a:lumMod val="50000"/>
                                    </a:schemeClr>
                                  </a:solidFill>
                                  <a:latin typeface="Cambria Math" panose="02040503050406030204" pitchFamily="18" charset="0"/>
                                </a:rPr>
                                <m:t>2</m:t>
                              </m:r>
                              <m:r>
                                <a:rPr lang="de-DE" b="0" i="1" smtClean="0">
                                  <a:solidFill>
                                    <a:schemeClr val="accent6">
                                      <a:lumMod val="50000"/>
                                    </a:schemeClr>
                                  </a:solidFill>
                                  <a:latin typeface="Cambria Math" panose="02040503050406030204" pitchFamily="18" charset="0"/>
                                </a:rPr>
                                <m:t>𝑦</m:t>
                              </m:r>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𝑐</m:t>
                              </m:r>
                            </m:num>
                            <m:den>
                              <m:r>
                                <a:rPr lang="de-DE" b="0" i="1" smtClean="0">
                                  <a:solidFill>
                                    <a:schemeClr val="accent6">
                                      <a:lumMod val="50000"/>
                                    </a:schemeClr>
                                  </a:solidFill>
                                  <a:latin typeface="Cambria Math" panose="02040503050406030204" pitchFamily="18" charset="0"/>
                                </a:rPr>
                                <m:t>𝑦</m:t>
                              </m:r>
                              <m:r>
                                <a:rPr lang="de-DE" b="0" i="1" smtClean="0">
                                  <a:solidFill>
                                    <a:schemeClr val="accent6">
                                      <a:lumMod val="50000"/>
                                    </a:schemeClr>
                                  </a:solidFill>
                                  <a:latin typeface="Cambria Math" panose="02040503050406030204" pitchFamily="18" charset="0"/>
                                </a:rPr>
                                <m:t>²</m:t>
                              </m:r>
                            </m:den>
                          </m:f>
                        </m:e>
                      </m:rad>
                      <m:r>
                        <a:rPr lang="de-DE" b="0" i="1" smtClean="0">
                          <a:solidFill>
                            <a:schemeClr val="accent6">
                              <a:lumMod val="50000"/>
                            </a:schemeClr>
                          </a:solidFill>
                          <a:latin typeface="Cambria Math" panose="02040503050406030204" pitchFamily="18" charset="0"/>
                        </a:rPr>
                        <m:t>.</m:t>
                      </m:r>
                    </m:oMath>
                  </m:oMathPara>
                </a14:m>
                <a:endParaRPr lang="de-DE" dirty="0">
                  <a:solidFill>
                    <a:schemeClr val="accent6">
                      <a:lumMod val="50000"/>
                    </a:schemeClr>
                  </a:solidFill>
                </a:endParaRPr>
              </a:p>
              <a:p>
                <a:pPr marL="0" indent="0">
                  <a:buNone/>
                </a:pPr>
                <a:endParaRPr lang="de-DE" dirty="0"/>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274" t="-806" r="-274"/>
                </a:stretch>
              </a:blipFill>
            </p:spPr>
            <p:txBody>
              <a:bodyPr/>
              <a:lstStyle/>
              <a:p>
                <a:r>
                  <a:rPr lang="de-DE">
                    <a:noFill/>
                  </a:rPr>
                  <a:t> </a:t>
                </a:r>
              </a:p>
            </p:txBody>
          </p:sp>
        </mc:Fallback>
      </mc:AlternateContent>
    </p:spTree>
    <p:extLst>
      <p:ext uri="{BB962C8B-B14F-4D97-AF65-F5344CB8AC3E}">
        <p14:creationId xmlns:p14="http://schemas.microsoft.com/office/powerpoint/2010/main" val="201548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Weiteres Beispiel: Potentialfunktion?</a:t>
            </a:r>
          </a:p>
        </p:txBody>
      </p:sp>
      <mc:AlternateContent xmlns:mc="http://schemas.openxmlformats.org/markup-compatibility/2006" xmlns:a14="http://schemas.microsoft.com/office/drawing/2010/main">
        <mc:Choice Requires="a14">
          <p:sp>
            <p:nvSpPr>
              <p:cNvPr id="4" name="Inhaltsplatzhalter 2">
                <a:extLst>
                  <a:ext uri="{FF2B5EF4-FFF2-40B4-BE49-F238E27FC236}">
                    <a16:creationId xmlns:a16="http://schemas.microsoft.com/office/drawing/2014/main" id="{32F17ED9-4BF0-4C69-B7B4-0998EC35E96D}"/>
                  </a:ext>
                </a:extLst>
              </p:cNvPr>
              <p:cNvSpPr>
                <a:spLocks noGrp="1"/>
              </p:cNvSpPr>
              <p:nvPr>
                <p:ph idx="1"/>
              </p:nvPr>
            </p:nvSpPr>
            <p:spPr>
              <a:xfrm>
                <a:off x="2589213" y="2105607"/>
                <a:ext cx="8915400" cy="3778250"/>
              </a:xfrm>
            </p:spPr>
            <p:txBody>
              <a:bodyPr>
                <a:normAutofit lnSpcReduction="10000"/>
              </a:bodyPr>
              <a:lstStyle/>
              <a:p>
                <a:pPr marL="0" indent="0">
                  <a:buNone/>
                </a:pPr>
                <a:r>
                  <a:rPr lang="de-DE" dirty="0"/>
                  <a:t>OK. Wenn das jetzt mit jener komplizierten Differentialgleichung ging, dann wird das wohl auch für die einfache Gleichung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𝑑𝑦</m:t>
                        </m:r>
                      </m:num>
                      <m:den>
                        <m:r>
                          <a:rPr lang="de-DE" i="1">
                            <a:latin typeface="Cambria Math" panose="02040503050406030204" pitchFamily="18" charset="0"/>
                          </a:rPr>
                          <m:t>𝑑𝑥</m:t>
                        </m:r>
                      </m:den>
                    </m:f>
                    <m:r>
                      <a:rPr lang="de-DE" i="1">
                        <a:latin typeface="Cambria Math" panose="02040503050406030204" pitchFamily="18" charset="0"/>
                      </a:rPr>
                      <m:t>=</m:t>
                    </m:r>
                    <m:r>
                      <a:rPr lang="de-DE" i="1">
                        <a:latin typeface="Cambria Math" panose="02040503050406030204" pitchFamily="18" charset="0"/>
                      </a:rPr>
                      <m:t>𝑦</m:t>
                    </m:r>
                  </m:oMath>
                </a14:m>
                <a:r>
                  <a:rPr lang="de-DE" dirty="0"/>
                  <a:t> funktionieren. Also wieder die Gleichung in ein „totales Differential“ umformen:  </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r>
                        <a:rPr lang="de-DE" b="0" i="1" smtClean="0">
                          <a:latin typeface="Cambria Math" panose="02040503050406030204" pitchFamily="18" charset="0"/>
                        </a:rPr>
                        <m:t>𝑦</m:t>
                      </m:r>
                      <m:r>
                        <a:rPr lang="de-DE" b="0" i="1" smtClean="0">
                          <a:latin typeface="Cambria Math" panose="02040503050406030204" pitchFamily="18" charset="0"/>
                        </a:rPr>
                        <m:t> </m:t>
                      </m:r>
                      <m:r>
                        <a:rPr lang="de-DE" i="1">
                          <a:latin typeface="Cambria Math" panose="02040503050406030204" pitchFamily="18" charset="0"/>
                        </a:rPr>
                        <m:t>𝑑𝑥</m:t>
                      </m:r>
                      <m:r>
                        <a:rPr lang="de-DE" b="0" i="1" smtClean="0">
                          <a:latin typeface="Cambria Math" panose="02040503050406030204" pitchFamily="18" charset="0"/>
                        </a:rPr>
                        <m:t>−</m:t>
                      </m:r>
                      <m:r>
                        <a:rPr lang="de-DE" i="1">
                          <a:latin typeface="Cambria Math" panose="02040503050406030204" pitchFamily="18" charset="0"/>
                        </a:rPr>
                        <m:t>𝑑𝑦</m:t>
                      </m:r>
                      <m:r>
                        <a:rPr lang="de-DE" b="0" i="1" smtClean="0">
                          <a:latin typeface="Cambria Math" panose="02040503050406030204" pitchFamily="18" charset="0"/>
                        </a:rPr>
                        <m:t>.</m:t>
                      </m:r>
                    </m:oMath>
                  </m:oMathPara>
                </a14:m>
                <a:endParaRPr lang="de-DE" dirty="0"/>
              </a:p>
              <a:p>
                <a:pPr marL="0" indent="0" algn="just">
                  <a:buNone/>
                </a:pPr>
                <a:br>
                  <a:rPr lang="de-DE" dirty="0"/>
                </a:br>
                <a:r>
                  <a:rPr lang="de-DE" dirty="0"/>
                  <a:t>OK. Schritt 1) Die Potentialfunktion f(</a:t>
                </a:r>
                <a:r>
                  <a:rPr lang="de-DE" dirty="0" err="1"/>
                  <a:t>x,y</a:t>
                </a:r>
                <a:r>
                  <a:rPr lang="de-DE" dirty="0"/>
                  <a:t>) nach x abgeleitet ergibt y, daher ist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r>
                      <a:rPr lang="de-DE" i="1" dirty="0" err="1" smtClean="0">
                        <a:latin typeface="Cambria Math" panose="02040503050406030204" pitchFamily="18" charset="0"/>
                      </a:rPr>
                      <m:t>𝑥</m:t>
                    </m:r>
                    <m:r>
                      <a:rPr lang="de-DE" i="1" dirty="0" err="1" smtClean="0">
                        <a:latin typeface="Cambria Math" panose="02040503050406030204" pitchFamily="18" charset="0"/>
                      </a:rPr>
                      <m:t>,</m:t>
                    </m:r>
                    <m:r>
                      <a:rPr lang="de-DE" i="1" dirty="0" err="1" smtClean="0">
                        <a:latin typeface="Cambria Math" panose="02040503050406030204" pitchFamily="18" charset="0"/>
                      </a:rPr>
                      <m:t>𝑦</m:t>
                    </m:r>
                    <m:r>
                      <a:rPr lang="de-DE" i="1" dirty="0" smtClean="0">
                        <a:latin typeface="Cambria Math" panose="02040503050406030204" pitchFamily="18" charset="0"/>
                      </a:rPr>
                      <m:t>)=</m:t>
                    </m:r>
                    <m:r>
                      <a:rPr lang="de-DE" i="1" dirty="0" err="1" smtClean="0">
                        <a:latin typeface="Cambria Math" panose="02040503050406030204" pitchFamily="18" charset="0"/>
                      </a:rPr>
                      <m:t>𝑥𝑦</m:t>
                    </m:r>
                    <m:r>
                      <a:rPr lang="de-DE" i="1" dirty="0" err="1" smtClean="0">
                        <a:latin typeface="Cambria Math" panose="02040503050406030204" pitchFamily="18" charset="0"/>
                      </a:rPr>
                      <m:t>+</m:t>
                    </m:r>
                    <m:r>
                      <a:rPr lang="de-DE" i="1" dirty="0" err="1" smtClean="0">
                        <a:latin typeface="Cambria Math" panose="02040503050406030204" pitchFamily="18" charset="0"/>
                      </a:rPr>
                      <m:t>𝑔</m:t>
                    </m:r>
                    <m:r>
                      <a:rPr lang="de-DE" i="1" dirty="0" smtClean="0">
                        <a:latin typeface="Cambria Math" panose="02040503050406030204" pitchFamily="18" charset="0"/>
                      </a:rPr>
                      <m:t>(</m:t>
                    </m:r>
                    <m:r>
                      <a:rPr lang="de-DE" i="1" dirty="0" smtClean="0">
                        <a:latin typeface="Cambria Math" panose="02040503050406030204" pitchFamily="18" charset="0"/>
                      </a:rPr>
                      <m:t>𝑦</m:t>
                    </m:r>
                    <m:r>
                      <a:rPr lang="de-DE" i="1" dirty="0" smtClean="0">
                        <a:latin typeface="Cambria Math" panose="02040503050406030204" pitchFamily="18" charset="0"/>
                      </a:rPr>
                      <m:t>)</m:t>
                    </m:r>
                  </m:oMath>
                </a14:m>
                <a:r>
                  <a:rPr lang="de-DE" dirty="0"/>
                  <a:t>. </a:t>
                </a:r>
              </a:p>
              <a:p>
                <a:pPr marL="0" indent="0" algn="just">
                  <a:buNone/>
                </a:pPr>
                <a:r>
                  <a:rPr lang="de-DE" dirty="0"/>
                  <a:t>OK. Schritt 2) Die Potentialfunktion nach y abgeleitet soll</a:t>
                </a:r>
                <a14:m>
                  <m:oMath xmlns:m="http://schemas.openxmlformats.org/officeDocument/2006/math">
                    <m:r>
                      <a:rPr lang="de-DE"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b="0" i="1" dirty="0" smtClean="0">
                            <a:latin typeface="Cambria Math" panose="02040503050406030204" pitchFamily="18" charset="0"/>
                          </a:rPr>
                          <m:t>𝑓</m:t>
                        </m:r>
                      </m:e>
                      <m:sub>
                        <m:r>
                          <a:rPr lang="de-DE" b="0" i="1" dirty="0" smtClean="0">
                            <a:latin typeface="Cambria Math" panose="02040503050406030204" pitchFamily="18" charset="0"/>
                          </a:rPr>
                          <m:t>𝑦</m:t>
                        </m:r>
                      </m:sub>
                    </m:sSub>
                    <m:r>
                      <a:rPr lang="de-DE" b="0" i="1" dirty="0" smtClean="0">
                        <a:latin typeface="Cambria Math" panose="02040503050406030204" pitchFamily="18" charset="0"/>
                      </a:rPr>
                      <m:t>=</m:t>
                    </m:r>
                    <m:r>
                      <a:rPr lang="de-DE" i="1" dirty="0" smtClean="0">
                        <a:solidFill>
                          <a:srgbClr val="00B050"/>
                        </a:solidFill>
                        <a:latin typeface="Cambria Math" panose="02040503050406030204" pitchFamily="18" charset="0"/>
                      </a:rPr>
                      <m:t>−1</m:t>
                    </m:r>
                    <m:r>
                      <a:rPr lang="de-DE" i="1" dirty="0" smtClean="0">
                        <a:latin typeface="Cambria Math" panose="02040503050406030204" pitchFamily="18" charset="0"/>
                      </a:rPr>
                      <m:t> </m:t>
                    </m:r>
                  </m:oMath>
                </a14:m>
                <a:r>
                  <a:rPr lang="de-DE" dirty="0"/>
                  <a:t>ergeben, liest man aus dem „totalen Differential“ ab. Und </a:t>
                </a:r>
                <a14:m>
                  <m:oMath xmlns:m="http://schemas.openxmlformats.org/officeDocument/2006/math">
                    <m:r>
                      <a:rPr lang="de-DE" i="1" dirty="0">
                        <a:latin typeface="Cambria Math" panose="02040503050406030204" pitchFamily="18" charset="0"/>
                      </a:rPr>
                      <m:t>𝑓</m:t>
                    </m:r>
                    <m:d>
                      <m:dPr>
                        <m:ctrlPr>
                          <a:rPr lang="de-DE" i="1" dirty="0">
                            <a:latin typeface="Cambria Math" panose="02040503050406030204" pitchFamily="18" charset="0"/>
                          </a:rPr>
                        </m:ctrlPr>
                      </m:dPr>
                      <m:e>
                        <m:r>
                          <a:rPr lang="de-DE" i="1" dirty="0" err="1">
                            <a:latin typeface="Cambria Math" panose="02040503050406030204" pitchFamily="18" charset="0"/>
                          </a:rPr>
                          <m:t>𝑥</m:t>
                        </m:r>
                        <m:r>
                          <a:rPr lang="de-DE" i="1" dirty="0" err="1">
                            <a:latin typeface="Cambria Math" panose="02040503050406030204" pitchFamily="18" charset="0"/>
                          </a:rPr>
                          <m:t>,</m:t>
                        </m:r>
                        <m:r>
                          <a:rPr lang="de-DE" i="1" dirty="0" err="1">
                            <a:latin typeface="Cambria Math" panose="02040503050406030204" pitchFamily="18" charset="0"/>
                          </a:rPr>
                          <m:t>𝑦</m:t>
                        </m:r>
                      </m:e>
                    </m:d>
                    <m:r>
                      <a:rPr lang="de-DE" i="1" dirty="0">
                        <a:latin typeface="Cambria Math" panose="02040503050406030204" pitchFamily="18" charset="0"/>
                      </a:rPr>
                      <m:t>=</m:t>
                    </m:r>
                    <m:r>
                      <a:rPr lang="de-DE" i="1" dirty="0" err="1">
                        <a:latin typeface="Cambria Math" panose="02040503050406030204" pitchFamily="18" charset="0"/>
                      </a:rPr>
                      <m:t>𝑥𝑦</m:t>
                    </m:r>
                    <m:r>
                      <a:rPr lang="de-DE" i="1" dirty="0" err="1">
                        <a:latin typeface="Cambria Math" panose="02040503050406030204" pitchFamily="18" charset="0"/>
                      </a:rPr>
                      <m:t>+</m:t>
                    </m:r>
                    <m:r>
                      <a:rPr lang="de-DE" i="1" dirty="0" err="1">
                        <a:latin typeface="Cambria Math" panose="02040503050406030204" pitchFamily="18" charset="0"/>
                      </a:rPr>
                      <m:t>𝑔</m:t>
                    </m:r>
                    <m:d>
                      <m:dPr>
                        <m:ctrlPr>
                          <a:rPr lang="de-DE" i="1" dirty="0" err="1">
                            <a:latin typeface="Cambria Math" panose="02040503050406030204" pitchFamily="18" charset="0"/>
                          </a:rPr>
                        </m:ctrlPr>
                      </m:dPr>
                      <m:e>
                        <m:r>
                          <a:rPr lang="de-DE" i="1" dirty="0">
                            <a:latin typeface="Cambria Math" panose="02040503050406030204" pitchFamily="18" charset="0"/>
                          </a:rPr>
                          <m:t>𝑦</m:t>
                        </m:r>
                      </m:e>
                    </m:d>
                  </m:oMath>
                </a14:m>
                <a:r>
                  <a:rPr lang="de-DE" dirty="0"/>
                  <a:t> nach y abgeleitet ergibt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r>
                      <a:rPr lang="de-DE" b="0" i="1" smtClean="0">
                        <a:solidFill>
                          <a:srgbClr val="C00000"/>
                        </a:solidFill>
                        <a:latin typeface="Cambria Math" panose="02040503050406030204" pitchFamily="18" charset="0"/>
                      </a:rPr>
                      <m:t>𝑥</m:t>
                    </m:r>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𝑔</m:t>
                    </m:r>
                    <m:r>
                      <a:rPr lang="de-DE" b="0" i="1" smtClean="0">
                        <a:solidFill>
                          <a:srgbClr val="C00000"/>
                        </a:solidFill>
                        <a:latin typeface="Cambria Math" panose="02040503050406030204" pitchFamily="18" charset="0"/>
                      </a:rPr>
                      <m:t>′</m:t>
                    </m:r>
                    <m:r>
                      <a:rPr lang="de-DE" b="0" i="0" smtClean="0">
                        <a:solidFill>
                          <a:srgbClr val="C00000"/>
                        </a:solidFill>
                        <a:latin typeface="Cambria Math" panose="02040503050406030204" pitchFamily="18" charset="0"/>
                      </a:rPr>
                      <m:t>(</m:t>
                    </m:r>
                    <m:r>
                      <m:rPr>
                        <m:sty m:val="p"/>
                      </m:rPr>
                      <a:rPr lang="de-DE" b="0" i="0" smtClean="0">
                        <a:solidFill>
                          <a:srgbClr val="C00000"/>
                        </a:solidFill>
                        <a:latin typeface="Cambria Math" panose="02040503050406030204" pitchFamily="18" charset="0"/>
                      </a:rPr>
                      <m:t>y</m:t>
                    </m:r>
                    <m:r>
                      <a:rPr lang="de-DE" b="0" i="0" smtClean="0">
                        <a:solidFill>
                          <a:srgbClr val="C00000"/>
                        </a:solidFill>
                        <a:latin typeface="Cambria Math" panose="02040503050406030204" pitchFamily="18" charset="0"/>
                      </a:rPr>
                      <m:t>)</m:t>
                    </m:r>
                  </m:oMath>
                </a14:m>
                <a:r>
                  <a:rPr lang="de-DE" dirty="0">
                    <a:solidFill>
                      <a:srgbClr val="C00000"/>
                    </a:solidFill>
                  </a:rPr>
                  <a:t>.</a:t>
                </a:r>
                <a:r>
                  <a:rPr lang="de-DE" dirty="0"/>
                  <a:t> Jetzt vergleichen </a:t>
                </a:r>
                <a14:m>
                  <m:oMath xmlns:m="http://schemas.openxmlformats.org/officeDocument/2006/math">
                    <m:r>
                      <a:rPr lang="de-DE" b="0" i="1" smtClean="0">
                        <a:solidFill>
                          <a:srgbClr val="00B050"/>
                        </a:solidFill>
                        <a:latin typeface="Cambria Math" panose="02040503050406030204" pitchFamily="18" charset="0"/>
                      </a:rPr>
                      <m:t>−1</m:t>
                    </m:r>
                    <m:r>
                      <a:rPr lang="de-DE" b="0" i="1" smtClean="0">
                        <a:latin typeface="Cambria Math" panose="02040503050406030204" pitchFamily="18" charset="0"/>
                      </a:rPr>
                      <m:t>=</m:t>
                    </m:r>
                    <m:r>
                      <a:rPr lang="de-DE" b="0" i="1" smtClean="0">
                        <a:solidFill>
                          <a:srgbClr val="C00000"/>
                        </a:solidFill>
                        <a:latin typeface="Cambria Math" panose="02040503050406030204" pitchFamily="18" charset="0"/>
                      </a:rPr>
                      <m:t>𝑥</m:t>
                    </m:r>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𝑔</m:t>
                    </m:r>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𝑦</m:t>
                    </m:r>
                    <m:r>
                      <a:rPr lang="de-DE" b="0" i="1" smtClean="0">
                        <a:solidFill>
                          <a:srgbClr val="C00000"/>
                        </a:solidFill>
                        <a:latin typeface="Cambria Math" panose="02040503050406030204" pitchFamily="18" charset="0"/>
                      </a:rPr>
                      <m:t>)</m:t>
                    </m:r>
                  </m:oMath>
                </a14:m>
                <a:r>
                  <a:rPr lang="de-DE" dirty="0"/>
                  <a:t>… </a:t>
                </a:r>
                <a:r>
                  <a:rPr lang="de-DE" dirty="0" err="1"/>
                  <a:t>Häh</a:t>
                </a:r>
                <a:r>
                  <a:rPr lang="de-DE" dirty="0"/>
                  <a:t>???</a:t>
                </a:r>
              </a:p>
              <a:p>
                <a:pPr marL="0" indent="0" algn="just">
                  <a:buNone/>
                </a:pPr>
                <a:r>
                  <a:rPr lang="de-DE" dirty="0"/>
                  <a:t>Tja… funktioniert tatsächlich nicht! Aber warum? </a:t>
                </a:r>
              </a:p>
            </p:txBody>
          </p:sp>
        </mc:Choice>
        <mc:Fallback xmlns="">
          <p:sp>
            <p:nvSpPr>
              <p:cNvPr id="4" name="Inhaltsplatzhalter 2">
                <a:extLst>
                  <a:ext uri="{FF2B5EF4-FFF2-40B4-BE49-F238E27FC236}">
                    <a16:creationId xmlns:a16="http://schemas.microsoft.com/office/drawing/2014/main" id="{32F17ED9-4BF0-4C69-B7B4-0998EC35E96D}"/>
                  </a:ext>
                </a:extLst>
              </p:cNvPr>
              <p:cNvSpPr>
                <a:spLocks noGrp="1" noRot="1" noChangeAspect="1" noMove="1" noResize="1" noEditPoints="1" noAdjustHandles="1" noChangeArrowheads="1" noChangeShapeType="1" noTextEdit="1"/>
              </p:cNvSpPr>
              <p:nvPr>
                <p:ph idx="1"/>
              </p:nvPr>
            </p:nvSpPr>
            <p:spPr>
              <a:xfrm>
                <a:off x="2589213" y="2105607"/>
                <a:ext cx="8915400" cy="3778250"/>
              </a:xfrm>
              <a:blipFill>
                <a:blip r:embed="rId4"/>
                <a:stretch>
                  <a:fillRect l="-616" t="-1613" r="-547"/>
                </a:stretch>
              </a:blipFill>
            </p:spPr>
            <p:txBody>
              <a:bodyPr/>
              <a:lstStyle/>
              <a:p>
                <a:r>
                  <a:rPr lang="de-DE">
                    <a:noFill/>
                  </a:rPr>
                  <a:t> </a:t>
                </a:r>
              </a:p>
            </p:txBody>
          </p:sp>
        </mc:Fallback>
      </mc:AlternateContent>
      <p:pic>
        <p:nvPicPr>
          <p:cNvPr id="3" name="nicht exakt">
            <a:hlinkClick r:id="" action="ppaction://media"/>
            <a:extLst>
              <a:ext uri="{FF2B5EF4-FFF2-40B4-BE49-F238E27FC236}">
                <a16:creationId xmlns:a16="http://schemas.microsoft.com/office/drawing/2014/main" id="{4BE4263F-E576-4354-A4CC-6228F7D349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2635" y="5640175"/>
            <a:ext cx="487363" cy="487363"/>
          </a:xfrm>
          <a:prstGeom prst="rect">
            <a:avLst/>
          </a:prstGeom>
        </p:spPr>
      </p:pic>
    </p:spTree>
    <p:extLst>
      <p:ext uri="{BB962C8B-B14F-4D97-AF65-F5344CB8AC3E}">
        <p14:creationId xmlns:p14="http://schemas.microsoft.com/office/powerpoint/2010/main" val="6040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Satz von Schwarz</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a:xfrm>
                <a:off x="2592925" y="2133600"/>
                <a:ext cx="8915400" cy="3777622"/>
              </a:xfrm>
            </p:spPr>
            <p:txBody>
              <a:bodyPr>
                <a:normAutofit lnSpcReduction="10000"/>
              </a:bodyPr>
              <a:lstStyle/>
              <a:p>
                <a:pPr marL="0" indent="0">
                  <a:buNone/>
                </a:pPr>
                <a:r>
                  <a:rPr lang="de-DE" dirty="0"/>
                  <a:t>Die Potentialfunktion –so nehmen wir das hier an- soll ein totales Differential haben (daher die Umformung)…  und die partiellen Ableitungen sind wieder differenzierbar und ergeben beim Ableiten stetige Funktionen….</a:t>
                </a:r>
              </a:p>
              <a:p>
                <a:pPr marL="0" indent="0">
                  <a:buNone/>
                </a:pPr>
                <a:r>
                  <a:rPr lang="de-DE" dirty="0"/>
                  <a:t>Klingelt es da bei Ihnen?</a:t>
                </a:r>
              </a:p>
              <a:p>
                <a:pPr marL="0" indent="0">
                  <a:buNone/>
                </a:pPr>
                <a:r>
                  <a:rPr lang="de-DE" dirty="0"/>
                  <a:t>Das sind doch die Dinge, die im Satz von Schwarz eine Rolle spielen. Diese ganzen Annahmen würden bedeutet, dass man die Reihenfolge der gemischten zweiten partiellen Ableitungen vertauschen darf… das sagt der Satz aus: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𝑥𝑦</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𝑦𝑥</m:t>
                        </m:r>
                      </m:sub>
                    </m:sSub>
                    <m:r>
                      <a:rPr lang="de-DE" b="0" i="1" smtClean="0">
                        <a:latin typeface="Cambria Math" panose="02040503050406030204" pitchFamily="18" charset="0"/>
                      </a:rPr>
                      <m:t>.</m:t>
                    </m:r>
                  </m:oMath>
                </a14:m>
                <a:r>
                  <a:rPr lang="de-DE" dirty="0"/>
                  <a:t> </a:t>
                </a:r>
              </a:p>
              <a:p>
                <a:pPr marL="0" indent="0">
                  <a:buNone/>
                </a:pPr>
                <a:r>
                  <a:rPr lang="de-DE" dirty="0"/>
                  <a:t>Aber wie ist das nun mit </a:t>
                </a:r>
                <a14:m>
                  <m:oMath xmlns:m="http://schemas.openxmlformats.org/officeDocument/2006/math">
                    <m:r>
                      <a:rPr lang="de-DE" i="1">
                        <a:latin typeface="Cambria Math" panose="02040503050406030204" pitchFamily="18" charset="0"/>
                      </a:rPr>
                      <m:t>0=</m:t>
                    </m:r>
                    <m:r>
                      <a:rPr lang="de-DE" i="1" smtClean="0">
                        <a:solidFill>
                          <a:srgbClr val="00B050"/>
                        </a:solidFill>
                        <a:latin typeface="Cambria Math" panose="02040503050406030204" pitchFamily="18" charset="0"/>
                      </a:rPr>
                      <m:t>𝑦</m:t>
                    </m:r>
                    <m:r>
                      <a:rPr lang="de-DE" i="1" smtClean="0">
                        <a:solidFill>
                          <a:srgbClr val="00B050"/>
                        </a:solidFill>
                        <a:latin typeface="Cambria Math" panose="02040503050406030204" pitchFamily="18" charset="0"/>
                      </a:rPr>
                      <m:t> </m:t>
                    </m:r>
                    <m:r>
                      <a:rPr lang="de-DE" i="1">
                        <a:solidFill>
                          <a:srgbClr val="00B050"/>
                        </a:solidFill>
                        <a:latin typeface="Cambria Math" panose="02040503050406030204" pitchFamily="18" charset="0"/>
                      </a:rPr>
                      <m:t>𝑑𝑥</m:t>
                    </m:r>
                    <m:r>
                      <a:rPr lang="de-DE" i="1" smtClean="0">
                        <a:solidFill>
                          <a:srgbClr val="002060"/>
                        </a:solidFill>
                        <a:latin typeface="Cambria Math" panose="02040503050406030204" pitchFamily="18" charset="0"/>
                      </a:rPr>
                      <m:t>−</m:t>
                    </m:r>
                    <m:r>
                      <a:rPr lang="de-DE" i="1">
                        <a:solidFill>
                          <a:srgbClr val="002060"/>
                        </a:solidFill>
                        <a:latin typeface="Cambria Math" panose="02040503050406030204" pitchFamily="18" charset="0"/>
                      </a:rPr>
                      <m:t>𝑑𝑦</m:t>
                    </m:r>
                    <m:r>
                      <a:rPr lang="de-DE" b="0" i="0" smtClean="0">
                        <a:latin typeface="Cambria Math" panose="02040503050406030204" pitchFamily="18" charset="0"/>
                      </a:rPr>
                      <m:t>?</m:t>
                    </m:r>
                  </m:oMath>
                </a14:m>
                <a:r>
                  <a:rPr lang="de-DE" dirty="0"/>
                  <a:t> Wir wissen aus dieser Formel, dass </a:t>
                </a:r>
                <a14:m>
                  <m:oMath xmlns:m="http://schemas.openxmlformats.org/officeDocument/2006/math">
                    <m:sSub>
                      <m:sSubPr>
                        <m:ctrlPr>
                          <a:rPr lang="de-DE" i="1" smtClean="0">
                            <a:solidFill>
                              <a:srgbClr val="00B050"/>
                            </a:solidFill>
                            <a:latin typeface="Cambria Math" panose="02040503050406030204" pitchFamily="18" charset="0"/>
                          </a:rPr>
                        </m:ctrlPr>
                      </m:sSubPr>
                      <m:e>
                        <m:r>
                          <a:rPr lang="de-DE" b="0" i="1" smtClean="0">
                            <a:solidFill>
                              <a:srgbClr val="00B050"/>
                            </a:solidFill>
                            <a:latin typeface="Cambria Math" panose="02040503050406030204" pitchFamily="18" charset="0"/>
                          </a:rPr>
                          <m:t>𝑓</m:t>
                        </m:r>
                      </m:e>
                      <m:sub>
                        <m:r>
                          <a:rPr lang="de-DE" b="0" i="1" smtClean="0">
                            <a:solidFill>
                              <a:srgbClr val="00B050"/>
                            </a:solidFill>
                            <a:latin typeface="Cambria Math" panose="02040503050406030204" pitchFamily="18" charset="0"/>
                          </a:rPr>
                          <m:t>𝑥</m:t>
                        </m:r>
                      </m:sub>
                    </m:sSub>
                    <m:r>
                      <a:rPr lang="de-DE" b="0" i="1" smtClean="0">
                        <a:solidFill>
                          <a:srgbClr val="00B050"/>
                        </a:solidFill>
                        <a:latin typeface="Cambria Math" panose="02040503050406030204" pitchFamily="18" charset="0"/>
                      </a:rPr>
                      <m:t>=</m:t>
                    </m:r>
                    <m:r>
                      <a:rPr lang="de-DE" b="0" i="1" smtClean="0">
                        <a:solidFill>
                          <a:srgbClr val="00B050"/>
                        </a:solidFill>
                        <a:latin typeface="Cambria Math" panose="02040503050406030204" pitchFamily="18" charset="0"/>
                      </a:rPr>
                      <m:t>𝑦</m:t>
                    </m:r>
                  </m:oMath>
                </a14:m>
                <a:r>
                  <a:rPr lang="de-DE" dirty="0">
                    <a:solidFill>
                      <a:srgbClr val="00B050"/>
                    </a:solidFill>
                  </a:rPr>
                  <a:t> </a:t>
                </a:r>
                <a:r>
                  <a:rPr lang="de-DE" dirty="0"/>
                  <a:t>und </a:t>
                </a:r>
                <a14:m>
                  <m:oMath xmlns:m="http://schemas.openxmlformats.org/officeDocument/2006/math">
                    <m:sSub>
                      <m:sSubPr>
                        <m:ctrlPr>
                          <a:rPr lang="de-DE" i="1" smtClean="0">
                            <a:solidFill>
                              <a:srgbClr val="002060"/>
                            </a:solidFill>
                            <a:latin typeface="Cambria Math" panose="02040503050406030204" pitchFamily="18" charset="0"/>
                          </a:rPr>
                        </m:ctrlPr>
                      </m:sSubPr>
                      <m:e>
                        <m:r>
                          <a:rPr lang="de-DE" i="1">
                            <a:solidFill>
                              <a:srgbClr val="002060"/>
                            </a:solidFill>
                            <a:latin typeface="Cambria Math" panose="02040503050406030204" pitchFamily="18" charset="0"/>
                          </a:rPr>
                          <m:t>𝑓</m:t>
                        </m:r>
                      </m:e>
                      <m:sub>
                        <m:r>
                          <a:rPr lang="de-DE" b="0" i="1" smtClean="0">
                            <a:solidFill>
                              <a:srgbClr val="002060"/>
                            </a:solidFill>
                            <a:latin typeface="Cambria Math" panose="02040503050406030204" pitchFamily="18" charset="0"/>
                          </a:rPr>
                          <m:t>𝑦</m:t>
                        </m:r>
                      </m:sub>
                    </m:sSub>
                    <m:r>
                      <a:rPr lang="de-DE" i="1">
                        <a:solidFill>
                          <a:srgbClr val="002060"/>
                        </a:solidFill>
                        <a:latin typeface="Cambria Math" panose="02040503050406030204" pitchFamily="18" charset="0"/>
                      </a:rPr>
                      <m:t>=</m:t>
                    </m:r>
                    <m:r>
                      <a:rPr lang="de-DE" b="0" i="1" smtClean="0">
                        <a:solidFill>
                          <a:srgbClr val="002060"/>
                        </a:solidFill>
                        <a:latin typeface="Cambria Math" panose="02040503050406030204" pitchFamily="18" charset="0"/>
                      </a:rPr>
                      <m:t>−1</m:t>
                    </m:r>
                    <m:r>
                      <a:rPr lang="de-DE" b="0" i="1" smtClean="0">
                        <a:latin typeface="Cambria Math" panose="02040503050406030204" pitchFamily="18" charset="0"/>
                      </a:rPr>
                      <m:t>. </m:t>
                    </m:r>
                  </m:oMath>
                </a14:m>
                <a:r>
                  <a:rPr lang="de-DE" dirty="0"/>
                  <a:t>Also können wir auch die zweiten gemischten partiellen Ableitungen bilden: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r>
                      <a:rPr lang="de-DE" i="1">
                        <a:latin typeface="Cambria Math" panose="02040503050406030204" pitchFamily="18" charset="0"/>
                      </a:rPr>
                      <m:t>=</m:t>
                    </m:r>
                    <m:r>
                      <a:rPr lang="de-DE" b="0" i="1" smtClean="0">
                        <a:latin typeface="Cambria Math" panose="02040503050406030204" pitchFamily="18" charset="0"/>
                      </a:rPr>
                      <m:t>1</m:t>
                    </m:r>
                  </m:oMath>
                </a14:m>
                <a:r>
                  <a:rPr lang="de-DE" dirty="0"/>
                  <a:t> (</a:t>
                </a:r>
                <a14:m>
                  <m:oMath xmlns:m="http://schemas.openxmlformats.org/officeDocument/2006/math">
                    <m:r>
                      <m:rPr>
                        <m:sty m:val="p"/>
                      </m:rPr>
                      <a:rPr lang="de-DE" b="0" i="0" smtClean="0">
                        <a:solidFill>
                          <a:schemeClr val="accent6">
                            <a:lumMod val="50000"/>
                          </a:schemeClr>
                        </a:solidFill>
                        <a:latin typeface="Cambria Math" panose="02040503050406030204" pitchFamily="18" charset="0"/>
                      </a:rPr>
                      <m:t>also</m:t>
                    </m:r>
                    <m:r>
                      <a:rPr lang="de-DE" b="0" i="0" smtClean="0">
                        <a:solidFill>
                          <a:schemeClr val="accent6">
                            <a:lumMod val="50000"/>
                          </a:schemeClr>
                        </a:solidFill>
                        <a:latin typeface="Cambria Math" panose="02040503050406030204" pitchFamily="18" charset="0"/>
                      </a:rPr>
                      <m:t> </m:t>
                    </m:r>
                    <m:sSub>
                      <m:sSubPr>
                        <m:ctrlPr>
                          <a:rPr lang="de-DE" i="1">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𝑥</m:t>
                        </m:r>
                      </m:sub>
                    </m:sSub>
                    <m:r>
                      <a:rPr lang="de-DE" i="1">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𝑦</m:t>
                    </m:r>
                  </m:oMath>
                </a14:m>
                <a:r>
                  <a:rPr lang="de-DE" dirty="0">
                    <a:solidFill>
                      <a:schemeClr val="accent6">
                        <a:lumMod val="50000"/>
                      </a:schemeClr>
                    </a:solidFill>
                  </a:rPr>
                  <a:t> nach y ableiten)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r>
                          <a:rPr lang="de-DE" b="0" i="1" smtClean="0">
                            <a:latin typeface="Cambria Math" panose="02040503050406030204" pitchFamily="18" charset="0"/>
                          </a:rPr>
                          <m:t>𝑥</m:t>
                        </m:r>
                      </m:sub>
                    </m:sSub>
                    <m:r>
                      <a:rPr lang="de-DE" i="1">
                        <a:latin typeface="Cambria Math" panose="02040503050406030204" pitchFamily="18" charset="0"/>
                      </a:rPr>
                      <m:t>=</m:t>
                    </m:r>
                    <m:r>
                      <a:rPr lang="de-DE" b="0" i="1" smtClean="0">
                        <a:latin typeface="Cambria Math" panose="02040503050406030204" pitchFamily="18" charset="0"/>
                      </a:rPr>
                      <m:t>0</m:t>
                    </m:r>
                  </m:oMath>
                </a14:m>
                <a:r>
                  <a:rPr lang="de-DE" dirty="0"/>
                  <a:t> (</a:t>
                </a:r>
                <a14:m>
                  <m:oMath xmlns:m="http://schemas.openxmlformats.org/officeDocument/2006/math">
                    <m:sSub>
                      <m:sSubPr>
                        <m:ctrlPr>
                          <a:rPr lang="de-DE" i="1" smtClean="0">
                            <a:solidFill>
                              <a:srgbClr val="002060"/>
                            </a:solidFill>
                            <a:latin typeface="Cambria Math" panose="02040503050406030204" pitchFamily="18" charset="0"/>
                          </a:rPr>
                        </m:ctrlPr>
                      </m:sSubPr>
                      <m:e>
                        <m:r>
                          <a:rPr lang="de-DE" b="0" i="1" smtClean="0">
                            <a:solidFill>
                              <a:srgbClr val="002060"/>
                            </a:solidFill>
                            <a:latin typeface="Cambria Math" panose="02040503050406030204" pitchFamily="18" charset="0"/>
                          </a:rPr>
                          <m:t>𝑓</m:t>
                        </m:r>
                      </m:e>
                      <m:sub>
                        <m:r>
                          <a:rPr lang="de-DE" b="0" i="1" smtClean="0">
                            <a:solidFill>
                              <a:srgbClr val="002060"/>
                            </a:solidFill>
                            <a:latin typeface="Cambria Math" panose="02040503050406030204" pitchFamily="18" charset="0"/>
                          </a:rPr>
                          <m:t>𝑦</m:t>
                        </m:r>
                      </m:sub>
                    </m:sSub>
                    <m:r>
                      <a:rPr lang="de-DE" i="1">
                        <a:solidFill>
                          <a:srgbClr val="002060"/>
                        </a:solidFill>
                        <a:latin typeface="Cambria Math" panose="02040503050406030204" pitchFamily="18" charset="0"/>
                      </a:rPr>
                      <m:t>=−1</m:t>
                    </m:r>
                  </m:oMath>
                </a14:m>
                <a:r>
                  <a:rPr lang="de-DE" dirty="0">
                    <a:solidFill>
                      <a:schemeClr val="accent6">
                        <a:lumMod val="50000"/>
                      </a:schemeClr>
                    </a:solidFill>
                  </a:rPr>
                  <a:t> nach x ableiten). Das ist aber nicht gleich!!!!!</a:t>
                </a:r>
                <a:r>
                  <a:rPr lang="de-DE" dirty="0">
                    <a:solidFill>
                      <a:srgbClr val="00B050"/>
                    </a:solidFill>
                  </a:rPr>
                  <a:t> </a:t>
                </a:r>
                <a:r>
                  <a:rPr lang="de-DE" dirty="0">
                    <a:solidFill>
                      <a:schemeClr val="accent6">
                        <a:lumMod val="50000"/>
                      </a:schemeClr>
                    </a:solidFill>
                  </a:rPr>
                  <a:t>Warum?</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xfrm>
                <a:off x="2592925" y="2133600"/>
                <a:ext cx="8915400" cy="3777622"/>
              </a:xfrm>
              <a:blipFill>
                <a:blip r:embed="rId2"/>
                <a:stretch>
                  <a:fillRect l="-547" t="-1613"/>
                </a:stretch>
              </a:blipFill>
            </p:spPr>
            <p:txBody>
              <a:bodyPr/>
              <a:lstStyle/>
              <a:p>
                <a:r>
                  <a:rPr lang="de-DE">
                    <a:noFill/>
                  </a:rPr>
                  <a:t> </a:t>
                </a:r>
              </a:p>
            </p:txBody>
          </p:sp>
        </mc:Fallback>
      </mc:AlternateContent>
    </p:spTree>
    <p:extLst>
      <p:ext uri="{BB962C8B-B14F-4D97-AF65-F5344CB8AC3E}">
        <p14:creationId xmlns:p14="http://schemas.microsoft.com/office/powerpoint/2010/main" val="79241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688B877-E774-4BB7-BEE1-6C7DB669223B}"/>
              </a:ext>
            </a:extLst>
          </p:cNvPr>
          <p:cNvSpPr/>
          <p:nvPr/>
        </p:nvSpPr>
        <p:spPr>
          <a:xfrm>
            <a:off x="2592925" y="4282761"/>
            <a:ext cx="8575818" cy="96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Satz von Schwarz: </a:t>
            </a:r>
            <a:br>
              <a:rPr lang="de-DE" i="1" dirty="0"/>
            </a:br>
            <a:r>
              <a:rPr lang="de-DE" i="1" dirty="0"/>
              <a:t>Exakte Differentialgleichungen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a:xfrm>
                <a:off x="2592925" y="2133600"/>
                <a:ext cx="8915400" cy="3777622"/>
              </a:xfrm>
            </p:spPr>
            <p:txBody>
              <a:bodyPr>
                <a:normAutofit/>
              </a:bodyPr>
              <a:lstStyle/>
              <a:p>
                <a:pPr marL="0" indent="0">
                  <a:buNone/>
                </a:pPr>
                <a:r>
                  <a:rPr lang="de-DE" dirty="0">
                    <a:solidFill>
                      <a:schemeClr val="accent6">
                        <a:lumMod val="50000"/>
                      </a:schemeClr>
                    </a:solidFill>
                  </a:rPr>
                  <a:t>Der Satz von Schwarz gilt immer. Demnach würde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𝑦𝑥</m:t>
                        </m:r>
                      </m:sub>
                    </m:sSub>
                  </m:oMath>
                </a14:m>
                <a:r>
                  <a:rPr lang="de-DE" dirty="0">
                    <a:solidFill>
                      <a:schemeClr val="accent6">
                        <a:lumMod val="50000"/>
                      </a:schemeClr>
                    </a:solidFill>
                  </a:rPr>
                  <a:t> gelten, wenn </a:t>
                </a:r>
                <a:br>
                  <a:rPr lang="de-DE" dirty="0">
                    <a:solidFill>
                      <a:schemeClr val="accent6">
                        <a:lumMod val="50000"/>
                      </a:schemeClr>
                    </a:solidFill>
                  </a:rPr>
                </a:br>
                <a14:m>
                  <m:oMath xmlns:m="http://schemas.openxmlformats.org/officeDocument/2006/math">
                    <m:r>
                      <m:rPr>
                        <m:sty m:val="p"/>
                      </m:rPr>
                      <a:rPr lang="de-DE" i="1" dirty="0">
                        <a:solidFill>
                          <a:schemeClr val="accent6">
                            <a:lumMod val="50000"/>
                          </a:schemeClr>
                        </a:solidFill>
                        <a:latin typeface="Cambria Math" panose="02040503050406030204" pitchFamily="18" charset="0"/>
                      </a:rPr>
                      <m:t>d</m:t>
                    </m:r>
                    <m:r>
                      <a:rPr lang="de-DE" b="0" i="1" dirty="0" smtClean="0">
                        <a:solidFill>
                          <a:schemeClr val="accent6">
                            <a:lumMod val="50000"/>
                          </a:schemeClr>
                        </a:solidFill>
                        <a:latin typeface="Cambria Math" panose="02040503050406030204" pitchFamily="18" charset="0"/>
                      </a:rPr>
                      <m:t>𝑓</m:t>
                    </m:r>
                    <m:r>
                      <a:rPr lang="de-DE" i="1" smtClean="0">
                        <a:solidFill>
                          <a:schemeClr val="accent6">
                            <a:lumMod val="50000"/>
                          </a:schemeClr>
                        </a:solidFill>
                        <a:latin typeface="Cambria Math" panose="02040503050406030204" pitchFamily="18" charset="0"/>
                      </a:rPr>
                      <m:t>=</m:t>
                    </m:r>
                    <m:r>
                      <a:rPr lang="de-DE" i="1" smtClean="0">
                        <a:solidFill>
                          <a:schemeClr val="accent6">
                            <a:lumMod val="50000"/>
                          </a:schemeClr>
                        </a:solidFill>
                        <a:latin typeface="Cambria Math" panose="02040503050406030204" pitchFamily="18" charset="0"/>
                      </a:rPr>
                      <m:t>𝑦</m:t>
                    </m:r>
                    <m:r>
                      <a:rPr lang="de-DE" i="1" smtClean="0">
                        <a:solidFill>
                          <a:schemeClr val="accent6">
                            <a:lumMod val="50000"/>
                          </a:schemeClr>
                        </a:solidFill>
                        <a:latin typeface="Cambria Math" panose="02040503050406030204" pitchFamily="18" charset="0"/>
                      </a:rPr>
                      <m:t> </m:t>
                    </m:r>
                    <m:r>
                      <a:rPr lang="de-DE" i="1">
                        <a:solidFill>
                          <a:schemeClr val="accent6">
                            <a:lumMod val="50000"/>
                          </a:schemeClr>
                        </a:solidFill>
                        <a:latin typeface="Cambria Math" panose="02040503050406030204" pitchFamily="18" charset="0"/>
                      </a:rPr>
                      <m:t>𝑑𝑥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𝑑𝑦</m:t>
                    </m:r>
                  </m:oMath>
                </a14:m>
                <a:r>
                  <a:rPr lang="de-DE" dirty="0">
                    <a:solidFill>
                      <a:schemeClr val="accent6">
                        <a:lumMod val="50000"/>
                      </a:schemeClr>
                    </a:solidFill>
                  </a:rPr>
                  <a:t> das totale Differential einer Funktion f(</a:t>
                </a:r>
                <a:r>
                  <a:rPr lang="de-DE" dirty="0" err="1">
                    <a:solidFill>
                      <a:schemeClr val="accent6">
                        <a:lumMod val="50000"/>
                      </a:schemeClr>
                    </a:solidFill>
                  </a:rPr>
                  <a:t>x,y</a:t>
                </a:r>
                <a:r>
                  <a:rPr lang="de-DE" dirty="0">
                    <a:solidFill>
                      <a:schemeClr val="accent6">
                        <a:lumMod val="50000"/>
                      </a:schemeClr>
                    </a:solidFill>
                  </a:rPr>
                  <a:t>) wäre. </a:t>
                </a:r>
              </a:p>
              <a:p>
                <a:pPr marL="0" indent="0">
                  <a:buNone/>
                </a:pPr>
                <a:r>
                  <a:rPr lang="de-DE" dirty="0">
                    <a:solidFill>
                      <a:schemeClr val="accent6">
                        <a:lumMod val="50000"/>
                      </a:schemeClr>
                    </a:solidFill>
                  </a:rPr>
                  <a:t>Da diese Gleichheit aber nicht erfüllt ist, ist </a:t>
                </a:r>
                <a14:m>
                  <m:oMath xmlns:m="http://schemas.openxmlformats.org/officeDocument/2006/math">
                    <m:r>
                      <m:rPr>
                        <m:sty m:val="p"/>
                      </m:rPr>
                      <a:rPr lang="de-DE" i="1" dirty="0">
                        <a:solidFill>
                          <a:schemeClr val="accent6">
                            <a:lumMod val="50000"/>
                          </a:schemeClr>
                        </a:solidFill>
                        <a:latin typeface="Cambria Math" panose="02040503050406030204" pitchFamily="18" charset="0"/>
                      </a:rPr>
                      <m:t>d</m:t>
                    </m:r>
                    <m:r>
                      <a:rPr lang="de-DE" i="1" dirty="0">
                        <a:solidFill>
                          <a:schemeClr val="accent6">
                            <a:lumMod val="50000"/>
                          </a:schemeClr>
                        </a:solidFill>
                        <a:latin typeface="Cambria Math" panose="02040503050406030204" pitchFamily="18" charset="0"/>
                      </a:rPr>
                      <m:t>𝑓</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𝑦</m:t>
                    </m:r>
                    <m:r>
                      <a:rPr lang="de-DE" i="1">
                        <a:solidFill>
                          <a:schemeClr val="accent6">
                            <a:lumMod val="50000"/>
                          </a:schemeClr>
                        </a:solidFill>
                        <a:latin typeface="Cambria Math" panose="02040503050406030204" pitchFamily="18" charset="0"/>
                      </a:rPr>
                      <m:t> </m:t>
                    </m:r>
                    <m:r>
                      <a:rPr lang="de-DE" i="1">
                        <a:solidFill>
                          <a:schemeClr val="accent6">
                            <a:lumMod val="50000"/>
                          </a:schemeClr>
                        </a:solidFill>
                        <a:latin typeface="Cambria Math" panose="02040503050406030204" pitchFamily="18" charset="0"/>
                      </a:rPr>
                      <m:t>𝑑𝑥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𝑑𝑦</m:t>
                    </m:r>
                  </m:oMath>
                </a14:m>
                <a:r>
                  <a:rPr lang="de-DE" dirty="0">
                    <a:solidFill>
                      <a:schemeClr val="accent6">
                        <a:lumMod val="50000"/>
                      </a:schemeClr>
                    </a:solidFill>
                  </a:rPr>
                  <a:t>  kein(!) totales Differential… Wer hätte das gedacht?</a:t>
                </a:r>
              </a:p>
              <a:p>
                <a:pPr marL="0" indent="0">
                  <a:buNone/>
                </a:pPr>
                <a:r>
                  <a:rPr lang="de-DE" dirty="0">
                    <a:solidFill>
                      <a:schemeClr val="accent6">
                        <a:lumMod val="50000"/>
                      </a:schemeClr>
                    </a:solidFill>
                  </a:rPr>
                  <a:t>Man sagt: „Die Differentialgleichung </a:t>
                </a:r>
                <a14:m>
                  <m:oMath xmlns:m="http://schemas.openxmlformats.org/officeDocument/2006/math">
                    <m:r>
                      <a:rPr lang="de-DE" i="1">
                        <a:latin typeface="Cambria Math" panose="02040503050406030204" pitchFamily="18" charset="0"/>
                      </a:rPr>
                      <m:t>0=</m:t>
                    </m:r>
                    <m:r>
                      <a:rPr lang="de-DE" i="1">
                        <a:latin typeface="Cambria Math" panose="02040503050406030204" pitchFamily="18" charset="0"/>
                      </a:rPr>
                      <m:t>𝑦</m:t>
                    </m:r>
                    <m:r>
                      <a:rPr lang="de-DE" i="1">
                        <a:latin typeface="Cambria Math" panose="02040503050406030204" pitchFamily="18" charset="0"/>
                      </a:rPr>
                      <m:t> </m:t>
                    </m:r>
                    <m:r>
                      <a:rPr lang="de-DE" i="1">
                        <a:latin typeface="Cambria Math" panose="02040503050406030204" pitchFamily="18" charset="0"/>
                      </a:rPr>
                      <m:t>𝑑𝑥</m:t>
                    </m:r>
                    <m:r>
                      <a:rPr lang="de-DE" i="1">
                        <a:latin typeface="Cambria Math" panose="02040503050406030204" pitchFamily="18" charset="0"/>
                      </a:rPr>
                      <m:t>−</m:t>
                    </m:r>
                    <m:r>
                      <a:rPr lang="de-DE" i="1">
                        <a:latin typeface="Cambria Math" panose="02040503050406030204" pitchFamily="18" charset="0"/>
                      </a:rPr>
                      <m:t>𝑑𝑦</m:t>
                    </m:r>
                  </m:oMath>
                </a14:m>
                <a:r>
                  <a:rPr lang="de-DE" dirty="0">
                    <a:solidFill>
                      <a:schemeClr val="accent6">
                        <a:lumMod val="50000"/>
                      </a:schemeClr>
                    </a:solidFill>
                  </a:rPr>
                  <a:t> ist </a:t>
                </a:r>
                <a:r>
                  <a:rPr lang="de-DE" b="1" dirty="0">
                    <a:solidFill>
                      <a:schemeClr val="accent6">
                        <a:lumMod val="50000"/>
                      </a:schemeClr>
                    </a:solidFill>
                  </a:rPr>
                  <a:t>nicht exakt</a:t>
                </a:r>
                <a:r>
                  <a:rPr lang="de-DE" dirty="0">
                    <a:solidFill>
                      <a:schemeClr val="accent6">
                        <a:lumMod val="50000"/>
                      </a:schemeClr>
                    </a:solidFill>
                  </a:rPr>
                  <a:t>.“ </a:t>
                </a:r>
              </a:p>
              <a:p>
                <a:pPr marL="0" indent="0">
                  <a:buNone/>
                </a:pPr>
                <a:endParaRPr lang="de-DE" dirty="0">
                  <a:solidFill>
                    <a:schemeClr val="accent6">
                      <a:lumMod val="50000"/>
                    </a:schemeClr>
                  </a:solidFill>
                </a:endParaRPr>
              </a:p>
              <a:p>
                <a:pPr marL="0" indent="0">
                  <a:buNone/>
                </a:pPr>
                <a:r>
                  <a:rPr lang="de-DE" dirty="0">
                    <a:solidFill>
                      <a:schemeClr val="accent6">
                        <a:lumMod val="50000"/>
                      </a:schemeClr>
                    </a:solidFill>
                  </a:rPr>
                  <a:t>Oder anders formuliert, die Differentialgleichung </a:t>
                </a:r>
                <a14:m>
                  <m:oMath xmlns:m="http://schemas.openxmlformats.org/officeDocument/2006/math">
                    <m:r>
                      <a:rPr lang="de-DE" i="1">
                        <a:latin typeface="Cambria Math" panose="02040503050406030204" pitchFamily="18" charset="0"/>
                      </a:rPr>
                      <m:t>0=</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𝑑𝑥</m:t>
                    </m:r>
                    <m:r>
                      <a:rPr lang="de-DE" b="0" i="1" smtClean="0">
                        <a:latin typeface="Cambria Math" panose="02040503050406030204" pitchFamily="18" charset="0"/>
                      </a:rPr>
                      <m:t>+</m:t>
                    </m:r>
                    <m:r>
                      <a:rPr lang="de-DE" b="0" i="1" smtClean="0">
                        <a:latin typeface="Cambria Math" panose="02040503050406030204" pitchFamily="18" charset="0"/>
                      </a:rPr>
                      <m:t>𝑄</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i="1">
                        <a:latin typeface="Cambria Math" panose="02040503050406030204" pitchFamily="18" charset="0"/>
                      </a:rPr>
                      <m:t>𝑑𝑦</m:t>
                    </m:r>
                  </m:oMath>
                </a14:m>
                <a:r>
                  <a:rPr lang="de-DE" dirty="0">
                    <a:solidFill>
                      <a:schemeClr val="accent6">
                        <a:lumMod val="50000"/>
                      </a:schemeClr>
                    </a:solidFill>
                  </a:rPr>
                  <a:t> ist genau dann </a:t>
                </a:r>
                <a:r>
                  <a:rPr lang="de-DE" b="1" dirty="0">
                    <a:solidFill>
                      <a:schemeClr val="accent6">
                        <a:lumMod val="50000"/>
                      </a:schemeClr>
                    </a:solidFill>
                  </a:rPr>
                  <a:t>exakt</a:t>
                </a:r>
                <a:r>
                  <a:rPr lang="de-DE" dirty="0">
                    <a:solidFill>
                      <a:schemeClr val="accent6">
                        <a:lumMod val="50000"/>
                      </a:schemeClr>
                    </a:solidFill>
                  </a:rPr>
                  <a:t>, wenn gilt: </a:t>
                </a:r>
                <a14:m>
                  <m:oMath xmlns:m="http://schemas.openxmlformats.org/officeDocument/2006/math">
                    <m:sSub>
                      <m:sSubPr>
                        <m:ctrlPr>
                          <a:rPr lang="de-DE" i="1" smtClean="0">
                            <a:solidFill>
                              <a:schemeClr val="accent6">
                                <a:lumMod val="50000"/>
                              </a:schemeClr>
                            </a:solidFill>
                            <a:latin typeface="Cambria Math" panose="02040503050406030204" pitchFamily="18" charset="0"/>
                          </a:rPr>
                        </m:ctrlPr>
                      </m:sSubPr>
                      <m:e>
                        <m:r>
                          <a:rPr lang="de-DE" b="0" i="1" smtClean="0">
                            <a:solidFill>
                              <a:schemeClr val="accent6">
                                <a:lumMod val="50000"/>
                              </a:schemeClr>
                            </a:solidFill>
                            <a:latin typeface="Cambria Math" panose="02040503050406030204" pitchFamily="18" charset="0"/>
                          </a:rPr>
                          <m:t>𝑃</m:t>
                        </m:r>
                      </m:e>
                      <m:sub>
                        <m:r>
                          <a:rPr lang="de-DE" b="0" i="1" smtClean="0">
                            <a:solidFill>
                              <a:schemeClr val="accent6">
                                <a:lumMod val="50000"/>
                              </a:schemeClr>
                            </a:solidFill>
                            <a:latin typeface="Cambria Math" panose="02040503050406030204" pitchFamily="18" charset="0"/>
                          </a:rPr>
                          <m:t>𝑦</m:t>
                        </m:r>
                      </m:sub>
                    </m:sSub>
                    <m:r>
                      <a:rPr lang="de-DE" b="0" i="1" smtClean="0">
                        <a:solidFill>
                          <a:schemeClr val="accent6">
                            <a:lumMod val="50000"/>
                          </a:schemeClr>
                        </a:solidFill>
                        <a:latin typeface="Cambria Math" panose="02040503050406030204" pitchFamily="18" charset="0"/>
                      </a:rPr>
                      <m:t>=</m:t>
                    </m:r>
                    <m:sSub>
                      <m:sSubPr>
                        <m:ctrlPr>
                          <a:rPr lang="de-DE" b="0" i="1" smtClean="0">
                            <a:solidFill>
                              <a:schemeClr val="accent6">
                                <a:lumMod val="50000"/>
                              </a:schemeClr>
                            </a:solidFill>
                            <a:latin typeface="Cambria Math" panose="02040503050406030204" pitchFamily="18" charset="0"/>
                          </a:rPr>
                        </m:ctrlPr>
                      </m:sSubPr>
                      <m:e>
                        <m:r>
                          <a:rPr lang="de-DE" b="0" i="1" smtClean="0">
                            <a:solidFill>
                              <a:schemeClr val="accent6">
                                <a:lumMod val="50000"/>
                              </a:schemeClr>
                            </a:solidFill>
                            <a:latin typeface="Cambria Math" panose="02040503050406030204" pitchFamily="18" charset="0"/>
                          </a:rPr>
                          <m:t>𝑄</m:t>
                        </m:r>
                      </m:e>
                      <m:sub>
                        <m:r>
                          <a:rPr lang="de-DE" b="0" i="1" smtClean="0">
                            <a:solidFill>
                              <a:schemeClr val="accent6">
                                <a:lumMod val="50000"/>
                              </a:schemeClr>
                            </a:solidFill>
                            <a:latin typeface="Cambria Math" panose="02040503050406030204" pitchFamily="18" charset="0"/>
                          </a:rPr>
                          <m:t>𝑥</m:t>
                        </m:r>
                      </m:sub>
                    </m:sSub>
                    <m:r>
                      <a:rPr lang="de-DE" b="0" i="1" smtClean="0">
                        <a:solidFill>
                          <a:schemeClr val="accent6">
                            <a:lumMod val="50000"/>
                          </a:schemeClr>
                        </a:solidFill>
                        <a:latin typeface="Cambria Math" panose="02040503050406030204" pitchFamily="18" charset="0"/>
                      </a:rPr>
                      <m:t> </m:t>
                    </m:r>
                  </m:oMath>
                </a14:m>
                <a:r>
                  <a:rPr lang="de-DE" b="0" dirty="0">
                    <a:solidFill>
                      <a:schemeClr val="accent6">
                        <a:lumMod val="50000"/>
                      </a:schemeClr>
                    </a:solidFill>
                  </a:rPr>
                  <a:t>für die entsprechenden partiellen Ableitungen von </a:t>
                </a:r>
                <a:r>
                  <a:rPr lang="de-DE" dirty="0">
                    <a:solidFill>
                      <a:schemeClr val="accent6">
                        <a:lumMod val="50000"/>
                      </a:schemeClr>
                    </a:solidFill>
                  </a:rPr>
                  <a:t>P</a:t>
                </a:r>
                <a:r>
                  <a:rPr lang="de-DE" b="0" dirty="0">
                    <a:solidFill>
                      <a:schemeClr val="accent6">
                        <a:lumMod val="50000"/>
                      </a:schemeClr>
                    </a:solidFill>
                  </a:rPr>
                  <a:t> und Q. </a:t>
                </a:r>
              </a:p>
              <a:p>
                <a:pPr marL="0" indent="0">
                  <a:buNone/>
                </a:pPr>
                <a:endParaRPr lang="de-DE" dirty="0">
                  <a:solidFill>
                    <a:schemeClr val="accent6">
                      <a:lumMod val="50000"/>
                    </a:schemeClr>
                  </a:solidFill>
                </a:endParaRP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xfrm>
                <a:off x="2592925" y="2133600"/>
                <a:ext cx="8915400" cy="3777622"/>
              </a:xfrm>
              <a:blipFill>
                <a:blip r:embed="rId4"/>
                <a:stretch>
                  <a:fillRect l="-547" t="-968"/>
                </a:stretch>
              </a:blipFill>
            </p:spPr>
            <p:txBody>
              <a:bodyPr/>
              <a:lstStyle/>
              <a:p>
                <a:r>
                  <a:rPr lang="de-DE">
                    <a:noFill/>
                  </a:rPr>
                  <a:t> </a:t>
                </a:r>
              </a:p>
            </p:txBody>
          </p:sp>
        </mc:Fallback>
      </mc:AlternateContent>
      <p:pic>
        <p:nvPicPr>
          <p:cNvPr id="4" name="bedingung exakt">
            <a:hlinkClick r:id="" action="ppaction://media"/>
            <a:extLst>
              <a:ext uri="{FF2B5EF4-FFF2-40B4-BE49-F238E27FC236}">
                <a16:creationId xmlns:a16="http://schemas.microsoft.com/office/drawing/2014/main" id="{F894001C-F20A-41B3-9984-1B82BCE44F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99075" y="5647794"/>
            <a:ext cx="487363" cy="487363"/>
          </a:xfrm>
          <a:prstGeom prst="rect">
            <a:avLst/>
          </a:prstGeom>
        </p:spPr>
      </p:pic>
    </p:spTree>
    <p:extLst>
      <p:ext uri="{BB962C8B-B14F-4D97-AF65-F5344CB8AC3E}">
        <p14:creationId xmlns:p14="http://schemas.microsoft.com/office/powerpoint/2010/main" val="2449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Eulerscher Multiplikator </a:t>
            </a:r>
            <a:br>
              <a:rPr lang="de-DE" i="1" dirty="0"/>
            </a:br>
            <a:r>
              <a:rPr lang="de-DE" i="1" dirty="0"/>
              <a:t>(Integrierender Faktor)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a:xfrm>
                <a:off x="2589212" y="2133600"/>
                <a:ext cx="8915400" cy="4100290"/>
              </a:xfrm>
            </p:spPr>
            <p:txBody>
              <a:bodyPr>
                <a:normAutofit/>
              </a:bodyPr>
              <a:lstStyle/>
              <a:p>
                <a:pPr marL="0" indent="0">
                  <a:buNone/>
                </a:pPr>
                <a:r>
                  <a:rPr lang="de-DE" dirty="0"/>
                  <a:t>Die Gleichung </a:t>
                </a:r>
                <a14:m>
                  <m:oMath xmlns:m="http://schemas.openxmlformats.org/officeDocument/2006/math">
                    <m:r>
                      <a:rPr lang="de-DE" i="1">
                        <a:latin typeface="Cambria Math" panose="02040503050406030204" pitchFamily="18" charset="0"/>
                      </a:rPr>
                      <m:t>0=</m:t>
                    </m:r>
                    <m:r>
                      <a:rPr lang="de-DE" i="1">
                        <a:latin typeface="Cambria Math" panose="02040503050406030204" pitchFamily="18" charset="0"/>
                      </a:rPr>
                      <m:t>𝑦</m:t>
                    </m:r>
                    <m:r>
                      <a:rPr lang="de-DE" i="1">
                        <a:latin typeface="Cambria Math" panose="02040503050406030204" pitchFamily="18" charset="0"/>
                      </a:rPr>
                      <m:t> </m:t>
                    </m:r>
                    <m:r>
                      <a:rPr lang="de-DE" i="1">
                        <a:latin typeface="Cambria Math" panose="02040503050406030204" pitchFamily="18" charset="0"/>
                      </a:rPr>
                      <m:t>𝑑𝑥</m:t>
                    </m:r>
                    <m:r>
                      <a:rPr lang="de-DE" i="1">
                        <a:latin typeface="Cambria Math" panose="02040503050406030204" pitchFamily="18" charset="0"/>
                      </a:rPr>
                      <m:t>−</m:t>
                    </m:r>
                    <m:r>
                      <a:rPr lang="de-DE" i="1">
                        <a:latin typeface="Cambria Math" panose="02040503050406030204" pitchFamily="18" charset="0"/>
                      </a:rPr>
                      <m:t>𝑑𝑦</m:t>
                    </m:r>
                  </m:oMath>
                </a14:m>
                <a:r>
                  <a:rPr lang="de-DE" dirty="0"/>
                  <a:t> ist zwar nicht exakt. Wenn man aber beide Seiten der Gleichung mit </a:t>
                </a:r>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𝑦</m:t>
                        </m:r>
                      </m:den>
                    </m:f>
                  </m:oMath>
                </a14:m>
                <a:r>
                  <a:rPr lang="de-DE" dirty="0"/>
                  <a:t> multipliziert, dann ergibt sich:</a:t>
                </a: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r>
                        <a:rPr lang="de-DE" b="0" i="1" smtClean="0">
                          <a:latin typeface="Cambria Math" panose="02040503050406030204" pitchFamily="18" charset="0"/>
                        </a:rPr>
                        <m:t>𝑑𝑥</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𝑦</m:t>
                          </m:r>
                        </m:den>
                      </m:f>
                      <m:r>
                        <a:rPr lang="de-DE" b="0" i="1" smtClean="0">
                          <a:latin typeface="Cambria Math" panose="02040503050406030204" pitchFamily="18" charset="0"/>
                        </a:rPr>
                        <m:t> </m:t>
                      </m:r>
                      <m:r>
                        <a:rPr lang="de-DE" b="0" i="1" smtClean="0">
                          <a:latin typeface="Cambria Math" panose="02040503050406030204" pitchFamily="18" charset="0"/>
                        </a:rPr>
                        <m:t>𝑑𝑦</m:t>
                      </m:r>
                      <m:r>
                        <a:rPr lang="de-DE" b="0" i="1" smtClean="0">
                          <a:latin typeface="Cambria Math" panose="02040503050406030204" pitchFamily="18" charset="0"/>
                        </a:rPr>
                        <m:t>.    (∗)</m:t>
                      </m:r>
                    </m:oMath>
                  </m:oMathPara>
                </a14:m>
                <a:endParaRPr lang="de-DE" b="0" dirty="0"/>
              </a:p>
              <a:p>
                <a:pPr marL="0" indent="0">
                  <a:buNone/>
                </a:pPr>
                <a:r>
                  <a:rPr lang="de-DE" dirty="0"/>
                  <a:t>In dieser Gleichung ist P</a:t>
                </a:r>
                <a14:m>
                  <m:oMath xmlns:m="http://schemas.openxmlformats.org/officeDocument/2006/math">
                    <m:r>
                      <a:rPr lang="de-DE" i="1" dirty="0" smtClean="0">
                        <a:latin typeface="Cambria Math" panose="02040503050406030204" pitchFamily="18" charset="0"/>
                      </a:rPr>
                      <m:t>(</m:t>
                    </m:r>
                    <m:r>
                      <a:rPr lang="de-DE" i="1" dirty="0" err="1" smtClean="0">
                        <a:latin typeface="Cambria Math" panose="02040503050406030204" pitchFamily="18" charset="0"/>
                      </a:rPr>
                      <m:t>𝑥</m:t>
                    </m:r>
                    <m:r>
                      <a:rPr lang="de-DE" i="1" dirty="0" err="1" smtClean="0">
                        <a:latin typeface="Cambria Math" panose="02040503050406030204" pitchFamily="18" charset="0"/>
                      </a:rPr>
                      <m:t>,</m:t>
                    </m:r>
                    <m:r>
                      <a:rPr lang="de-DE" i="1" dirty="0" err="1" smtClean="0">
                        <a:latin typeface="Cambria Math" panose="02040503050406030204" pitchFamily="18" charset="0"/>
                      </a:rPr>
                      <m:t>𝑦</m:t>
                    </m:r>
                    <m:r>
                      <a:rPr lang="de-DE" i="1" dirty="0" smtClean="0">
                        <a:latin typeface="Cambria Math" panose="02040503050406030204" pitchFamily="18" charset="0"/>
                      </a:rPr>
                      <m:t>)=1 </m:t>
                    </m:r>
                  </m:oMath>
                </a14:m>
                <a:r>
                  <a:rPr lang="de-DE" dirty="0"/>
                  <a:t>und </a:t>
                </a:r>
                <a14:m>
                  <m:oMath xmlns:m="http://schemas.openxmlformats.org/officeDocument/2006/math">
                    <m:r>
                      <a:rPr lang="de-DE" b="0" i="1" dirty="0" smtClean="0">
                        <a:latin typeface="Cambria Math" panose="02040503050406030204" pitchFamily="18" charset="0"/>
                      </a:rPr>
                      <m:t>𝑄</m:t>
                    </m:r>
                    <m:d>
                      <m:dPr>
                        <m:ctrlPr>
                          <a:rPr lang="de-DE" i="1" dirty="0" smtClean="0">
                            <a:latin typeface="Cambria Math" panose="02040503050406030204" pitchFamily="18" charset="0"/>
                          </a:rPr>
                        </m:ctrlPr>
                      </m:dPr>
                      <m:e>
                        <m:r>
                          <a:rPr lang="de-DE" i="1" dirty="0" err="1" smtClean="0">
                            <a:latin typeface="Cambria Math" panose="02040503050406030204" pitchFamily="18" charset="0"/>
                          </a:rPr>
                          <m:t>𝑥</m:t>
                        </m:r>
                        <m:r>
                          <a:rPr lang="de-DE" i="1" dirty="0" err="1" smtClean="0">
                            <a:latin typeface="Cambria Math" panose="02040503050406030204" pitchFamily="18" charset="0"/>
                          </a:rPr>
                          <m:t>,</m:t>
                        </m:r>
                        <m:r>
                          <a:rPr lang="de-DE" i="1" dirty="0" err="1" smtClean="0">
                            <a:latin typeface="Cambria Math" panose="02040503050406030204" pitchFamily="18" charset="0"/>
                          </a:rPr>
                          <m:t>𝑦</m:t>
                        </m:r>
                      </m:e>
                    </m:d>
                    <m:r>
                      <a:rPr lang="de-DE" i="1" dirty="0" smtClean="0">
                        <a:latin typeface="Cambria Math" panose="02040503050406030204" pitchFamily="18" charset="0"/>
                      </a:rPr>
                      <m:t>=</m:t>
                    </m:r>
                    <m:r>
                      <a:rPr lang="de-DE" b="0" i="1" dirty="0" smtClean="0">
                        <a:latin typeface="Cambria Math" panose="02040503050406030204" pitchFamily="18" charset="0"/>
                      </a:rPr>
                      <m:t>−</m:t>
                    </m:r>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1</m:t>
                        </m:r>
                      </m:num>
                      <m:den>
                        <m:r>
                          <a:rPr lang="de-DE" b="0" i="1" dirty="0" smtClean="0">
                            <a:latin typeface="Cambria Math" panose="02040503050406030204" pitchFamily="18" charset="0"/>
                          </a:rPr>
                          <m:t>𝑦</m:t>
                        </m:r>
                      </m:den>
                    </m:f>
                    <m:r>
                      <a:rPr lang="de-DE" b="0" i="1" dirty="0" smtClean="0">
                        <a:latin typeface="Cambria Math" panose="02040503050406030204" pitchFamily="18" charset="0"/>
                      </a:rPr>
                      <m:t>.</m:t>
                    </m:r>
                    <m:r>
                      <a:rPr lang="de-DE" i="1" dirty="0" smtClean="0">
                        <a:latin typeface="Cambria Math" panose="02040503050406030204" pitchFamily="18" charset="0"/>
                      </a:rPr>
                      <m:t> </m:t>
                    </m:r>
                    <m:r>
                      <a:rPr lang="de-DE" b="0" i="1" dirty="0" smtClean="0">
                        <a:latin typeface="Cambria Math" panose="02040503050406030204" pitchFamily="18" charset="0"/>
                      </a:rPr>
                      <m:t> </m:t>
                    </m:r>
                    <m:r>
                      <a:rPr lang="de-DE" b="0" i="0" dirty="0" smtClean="0">
                        <a:latin typeface="Cambria Math" panose="02040503050406030204" pitchFamily="18" charset="0"/>
                      </a:rPr>
                      <m:t> </m:t>
                    </m:r>
                  </m:oMath>
                </a14:m>
                <a:r>
                  <a:rPr lang="de-DE" dirty="0"/>
                  <a:t>Und tatsächlich gilt: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𝑦</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𝑄</m:t>
                        </m:r>
                      </m:e>
                      <m:sub>
                        <m:r>
                          <a:rPr lang="de-DE" b="0" i="1" smtClean="0">
                            <a:latin typeface="Cambria Math" panose="02040503050406030204" pitchFamily="18" charset="0"/>
                          </a:rPr>
                          <m:t>𝑥</m:t>
                        </m:r>
                      </m:sub>
                    </m:sSub>
                  </m:oMath>
                </a14:m>
                <a:r>
                  <a:rPr lang="de-DE" dirty="0"/>
                  <a:t>. Denn beides ergibt 0. Und wegen der Gleichheit ist diese Differentialgleichung (*) nun </a:t>
                </a:r>
                <a:r>
                  <a:rPr lang="de-DE" b="1" dirty="0"/>
                  <a:t>exakt</a:t>
                </a:r>
                <a:r>
                  <a:rPr lang="de-DE" dirty="0"/>
                  <a:t>.</a:t>
                </a:r>
                <a:r>
                  <a:rPr lang="de-DE" i="1" dirty="0">
                    <a:latin typeface="Cambria Math" panose="02040503050406030204" pitchFamily="18" charset="0"/>
                  </a:rPr>
                  <a:t> </a:t>
                </a:r>
                <a:endParaRPr lang="de-DE" dirty="0"/>
              </a:p>
              <a:p>
                <a:pPr marL="0" indent="0">
                  <a:buNone/>
                </a:pPr>
                <a:endParaRPr lang="de-DE" dirty="0"/>
              </a:p>
              <a:p>
                <a:pPr marL="0" indent="0">
                  <a:buNone/>
                </a:pPr>
                <a:r>
                  <a:rPr lang="de-DE" dirty="0"/>
                  <a:t>Der Faktor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𝑦</m:t>
                        </m:r>
                      </m:den>
                    </m:f>
                    <m:r>
                      <a:rPr lang="de-DE" b="0" i="0" smtClean="0">
                        <a:latin typeface="Cambria Math" panose="02040503050406030204" pitchFamily="18" charset="0"/>
                      </a:rPr>
                      <m:t>, </m:t>
                    </m:r>
                  </m:oMath>
                </a14:m>
                <a:r>
                  <a:rPr lang="de-DE" dirty="0"/>
                  <a:t>mit dem man aus der nicht-exakten Differentialgleichung eine exakte Differentialgleichung gemacht hat, heißt </a:t>
                </a:r>
                <a:r>
                  <a:rPr lang="de-DE" b="1" dirty="0"/>
                  <a:t>integrierender Faktor</a:t>
                </a:r>
                <a:r>
                  <a:rPr lang="de-DE" dirty="0"/>
                  <a:t>. Ein Trick, den sich Leonard Euler überlegt hat. </a:t>
                </a:r>
                <a:r>
                  <a:rPr lang="de-DE" u="sng" dirty="0">
                    <a:solidFill>
                      <a:schemeClr val="accent1"/>
                    </a:solidFill>
                  </a:rPr>
                  <a:t>Streng genommen…</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xfrm>
                <a:off x="2589212" y="2133600"/>
                <a:ext cx="8915400" cy="4100290"/>
              </a:xfrm>
              <a:blipFill>
                <a:blip r:embed="rId2"/>
                <a:stretch>
                  <a:fillRect l="-616" t="-743" r="-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70269AA8-5F0B-4B64-963E-7676ED0055FB}"/>
                  </a:ext>
                </a:extLst>
              </p:cNvPr>
              <p:cNvSpPr txBox="1"/>
              <p:nvPr/>
            </p:nvSpPr>
            <p:spPr>
              <a:xfrm>
                <a:off x="2691832" y="4609984"/>
                <a:ext cx="8710159" cy="1623906"/>
              </a:xfrm>
              <a:prstGeom prst="rect">
                <a:avLst/>
              </a:prstGeom>
              <a:solidFill>
                <a:schemeClr val="accent1"/>
              </a:solidFill>
            </p:spPr>
            <p:txBody>
              <a:bodyPr wrap="square" rtlCol="0">
                <a:spAutoFit/>
              </a:bodyPr>
              <a:lstStyle/>
              <a:p>
                <a:r>
                  <a:rPr lang="de-DE" dirty="0"/>
                  <a:t>Wenn man die Gleichung auf beiden Seiten mit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𝑦</m:t>
                        </m:r>
                      </m:den>
                    </m:f>
                  </m:oMath>
                </a14:m>
                <a:r>
                  <a:rPr lang="de-DE" dirty="0"/>
                  <a:t> multiplizieren möchte, dann müsste man streng genommen zunächst prüfen, ob y=0 auch eine Lösung der ursprünglichen Differentialgleichung y‘=y wäre. Ist es! Dann sagt man, dass man zum Ausrechnen der </a:t>
                </a:r>
                <a:r>
                  <a:rPr lang="de-DE" i="1" dirty="0"/>
                  <a:t>weiteren</a:t>
                </a:r>
                <a:r>
                  <a:rPr lang="de-DE" dirty="0"/>
                  <a:t> Lösungen nun </a:t>
                </a:r>
                <a14:m>
                  <m:oMath xmlns:m="http://schemas.openxmlformats.org/officeDocument/2006/math">
                    <m:r>
                      <a:rPr lang="de-DE" b="0" i="1" smtClean="0">
                        <a:latin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≠0</m:t>
                    </m:r>
                  </m:oMath>
                </a14:m>
                <a:r>
                  <a:rPr lang="de-DE" dirty="0"/>
                  <a:t> annehmen möchte, und darf dann durch </a:t>
                </a:r>
                <a14:m>
                  <m:oMath xmlns:m="http://schemas.openxmlformats.org/officeDocument/2006/math">
                    <m:r>
                      <a:rPr lang="de-DE" i="1" dirty="0" smtClean="0">
                        <a:latin typeface="Cambria Math" panose="02040503050406030204" pitchFamily="18" charset="0"/>
                      </a:rPr>
                      <m:t>𝑦</m:t>
                    </m:r>
                  </m:oMath>
                </a14:m>
                <a:r>
                  <a:rPr lang="de-DE" dirty="0"/>
                  <a:t> teilen…                                         </a:t>
                </a:r>
                <a:r>
                  <a:rPr lang="de-DE" u="sng" dirty="0"/>
                  <a:t>X</a:t>
                </a:r>
              </a:p>
            </p:txBody>
          </p:sp>
        </mc:Choice>
        <mc:Fallback xmlns="">
          <p:sp>
            <p:nvSpPr>
              <p:cNvPr id="4" name="Textfeld 3">
                <a:extLst>
                  <a:ext uri="{FF2B5EF4-FFF2-40B4-BE49-F238E27FC236}">
                    <a16:creationId xmlns:a16="http://schemas.microsoft.com/office/drawing/2014/main" id="{70269AA8-5F0B-4B64-963E-7676ED0055FB}"/>
                  </a:ext>
                </a:extLst>
              </p:cNvPr>
              <p:cNvSpPr txBox="1">
                <a:spLocks noRot="1" noChangeAspect="1" noMove="1" noResize="1" noEditPoints="1" noAdjustHandles="1" noChangeArrowheads="1" noChangeShapeType="1" noTextEdit="1"/>
              </p:cNvSpPr>
              <p:nvPr/>
            </p:nvSpPr>
            <p:spPr>
              <a:xfrm>
                <a:off x="2691832" y="4609984"/>
                <a:ext cx="8710159" cy="1623906"/>
              </a:xfrm>
              <a:prstGeom prst="rect">
                <a:avLst/>
              </a:prstGeom>
              <a:blipFill>
                <a:blip r:embed="rId3"/>
                <a:stretch>
                  <a:fillRect l="-630" b="-4494"/>
                </a:stretch>
              </a:blipFill>
            </p:spPr>
            <p:txBody>
              <a:bodyPr/>
              <a:lstStyle/>
              <a:p>
                <a:r>
                  <a:rPr lang="de-DE">
                    <a:noFill/>
                  </a:rPr>
                  <a:t> </a:t>
                </a:r>
              </a:p>
            </p:txBody>
          </p:sp>
        </mc:Fallback>
      </mc:AlternateContent>
    </p:spTree>
    <p:extLst>
      <p:ext uri="{BB962C8B-B14F-4D97-AF65-F5344CB8AC3E}">
        <p14:creationId xmlns:p14="http://schemas.microsoft.com/office/powerpoint/2010/main" val="531320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Lösung … Fortsetzung</a:t>
            </a:r>
          </a:p>
        </p:txBody>
      </p:sp>
      <mc:AlternateContent xmlns:mc="http://schemas.openxmlformats.org/markup-compatibility/2006">
        <mc:Choice xmlns:a14="http://schemas.microsoft.com/office/drawing/2010/main" Requires="a14">
          <p:sp>
            <p:nvSpPr>
              <p:cNvPr id="5" name="Inhaltsplatzhalter 2">
                <a:extLst>
                  <a:ext uri="{FF2B5EF4-FFF2-40B4-BE49-F238E27FC236}">
                    <a16:creationId xmlns:a16="http://schemas.microsoft.com/office/drawing/2014/main" id="{D2B3F1EB-AD7E-4452-9581-2D07BF02F1A4}"/>
                  </a:ext>
                </a:extLst>
              </p:cNvPr>
              <p:cNvSpPr>
                <a:spLocks noGrp="1"/>
              </p:cNvSpPr>
              <p:nvPr>
                <p:ph idx="1"/>
              </p:nvPr>
            </p:nvSpPr>
            <p:spPr>
              <a:xfrm>
                <a:off x="2589213" y="2133600"/>
                <a:ext cx="8915400" cy="3778250"/>
              </a:xfrm>
            </p:spPr>
            <p:txBody>
              <a:bodyPr>
                <a:normAutofit fontScale="92500" lnSpcReduction="20000"/>
              </a:bodyPr>
              <a:lstStyle/>
              <a:p>
                <a:pPr marL="0" indent="0">
                  <a:buNone/>
                </a:pPr>
                <a:r>
                  <a:rPr lang="de-DE" dirty="0"/>
                  <a:t>OK.  Jetzt also die Lösung von:  </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r>
                        <a:rPr lang="de-DE" i="1">
                          <a:latin typeface="Cambria Math" panose="02040503050406030204" pitchFamily="18" charset="0"/>
                        </a:rPr>
                        <m:t>𝑑𝑥</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𝑦</m:t>
                          </m:r>
                        </m:den>
                      </m:f>
                      <m:r>
                        <a:rPr lang="de-DE" i="1">
                          <a:latin typeface="Cambria Math" panose="02040503050406030204" pitchFamily="18" charset="0"/>
                        </a:rPr>
                        <m:t>𝑑𝑦</m:t>
                      </m:r>
                      <m:r>
                        <a:rPr lang="de-DE" b="0" i="1" smtClean="0">
                          <a:latin typeface="Cambria Math" panose="02040503050406030204" pitchFamily="18" charset="0"/>
                        </a:rPr>
                        <m:t>.</m:t>
                      </m:r>
                    </m:oMath>
                  </m:oMathPara>
                </a14:m>
                <a:endParaRPr lang="de-DE" dirty="0"/>
              </a:p>
              <a:p>
                <a:pPr marL="0" indent="0" algn="just">
                  <a:buNone/>
                </a:pPr>
                <a:r>
                  <a:rPr lang="de-DE" dirty="0"/>
                  <a:t>Schritt 1) Die Potentialfunktion f(</a:t>
                </a:r>
                <a:r>
                  <a:rPr lang="de-DE" dirty="0" err="1"/>
                  <a:t>x,y</a:t>
                </a:r>
                <a:r>
                  <a:rPr lang="de-DE" dirty="0"/>
                  <a:t>) nach x abgeleitet ergibt 1, liest man aus dem totalen Differential ab. Daher ist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r>
                      <a:rPr lang="de-DE" i="1" dirty="0" err="1" smtClean="0">
                        <a:latin typeface="Cambria Math" panose="02040503050406030204" pitchFamily="18" charset="0"/>
                      </a:rPr>
                      <m:t>𝑥</m:t>
                    </m:r>
                    <m:r>
                      <a:rPr lang="de-DE" i="1" dirty="0" err="1" smtClean="0">
                        <a:latin typeface="Cambria Math" panose="02040503050406030204" pitchFamily="18" charset="0"/>
                      </a:rPr>
                      <m:t>,</m:t>
                    </m:r>
                    <m:r>
                      <a:rPr lang="de-DE" i="1" dirty="0" err="1" smtClean="0">
                        <a:latin typeface="Cambria Math" panose="02040503050406030204" pitchFamily="18" charset="0"/>
                      </a:rPr>
                      <m:t>𝑦</m:t>
                    </m:r>
                    <m:r>
                      <a:rPr lang="de-DE" i="1" dirty="0" smtClean="0">
                        <a:latin typeface="Cambria Math" panose="02040503050406030204" pitchFamily="18" charset="0"/>
                      </a:rPr>
                      <m:t>)=</m:t>
                    </m:r>
                    <m:r>
                      <a:rPr lang="de-DE" i="1" dirty="0" err="1" smtClean="0">
                        <a:latin typeface="Cambria Math" panose="02040503050406030204" pitchFamily="18" charset="0"/>
                      </a:rPr>
                      <m:t>𝑥</m:t>
                    </m:r>
                    <m:r>
                      <a:rPr lang="de-DE" i="1" dirty="0" err="1" smtClean="0">
                        <a:latin typeface="Cambria Math" panose="02040503050406030204" pitchFamily="18" charset="0"/>
                      </a:rPr>
                      <m:t>+</m:t>
                    </m:r>
                    <m:r>
                      <a:rPr lang="de-DE" i="1" dirty="0" err="1" smtClean="0">
                        <a:latin typeface="Cambria Math" panose="02040503050406030204" pitchFamily="18" charset="0"/>
                      </a:rPr>
                      <m:t>𝑔</m:t>
                    </m:r>
                    <m:r>
                      <a:rPr lang="de-DE" i="1" dirty="0" smtClean="0">
                        <a:latin typeface="Cambria Math" panose="02040503050406030204" pitchFamily="18" charset="0"/>
                      </a:rPr>
                      <m:t>(</m:t>
                    </m:r>
                    <m:r>
                      <a:rPr lang="de-DE" i="1" dirty="0" smtClean="0">
                        <a:latin typeface="Cambria Math" panose="02040503050406030204" pitchFamily="18" charset="0"/>
                      </a:rPr>
                      <m:t>𝑦</m:t>
                    </m:r>
                    <m:r>
                      <a:rPr lang="de-DE" i="1" dirty="0" smtClean="0">
                        <a:latin typeface="Cambria Math" panose="02040503050406030204" pitchFamily="18" charset="0"/>
                      </a:rPr>
                      <m:t>)</m:t>
                    </m:r>
                  </m:oMath>
                </a14:m>
                <a:r>
                  <a:rPr lang="de-DE" dirty="0"/>
                  <a:t>. </a:t>
                </a:r>
              </a:p>
              <a:p>
                <a:pPr marL="0" indent="0" algn="just">
                  <a:buNone/>
                </a:pPr>
                <a:r>
                  <a:rPr lang="de-DE" dirty="0"/>
                  <a:t>Schritt 2) Die Potentialfunktion nach y abgeleitet soll</a:t>
                </a:r>
                <a14:m>
                  <m:oMath xmlns:m="http://schemas.openxmlformats.org/officeDocument/2006/math">
                    <m:r>
                      <a:rPr lang="de-DE"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b="0" i="1" dirty="0" smtClean="0">
                            <a:latin typeface="Cambria Math" panose="02040503050406030204" pitchFamily="18" charset="0"/>
                          </a:rPr>
                          <m:t>𝑓</m:t>
                        </m:r>
                      </m:e>
                      <m:sub>
                        <m:r>
                          <a:rPr lang="de-DE" b="0" i="1" dirty="0" smtClean="0">
                            <a:latin typeface="Cambria Math" panose="02040503050406030204" pitchFamily="18" charset="0"/>
                          </a:rPr>
                          <m:t>𝑦</m:t>
                        </m:r>
                      </m:sub>
                    </m:sSub>
                    <m:r>
                      <a:rPr lang="de-DE" b="0" i="1" dirty="0" smtClean="0">
                        <a:latin typeface="Cambria Math" panose="02040503050406030204" pitchFamily="18" charset="0"/>
                      </a:rPr>
                      <m:t>=</m:t>
                    </m:r>
                    <m:r>
                      <a:rPr lang="de-DE" i="1" dirty="0" smtClean="0">
                        <a:solidFill>
                          <a:srgbClr val="00B050"/>
                        </a:solidFill>
                        <a:latin typeface="Cambria Math" panose="02040503050406030204" pitchFamily="18" charset="0"/>
                      </a:rPr>
                      <m:t>−</m:t>
                    </m:r>
                    <m:f>
                      <m:fPr>
                        <m:ctrlPr>
                          <a:rPr lang="de-DE" i="1" dirty="0" smtClean="0">
                            <a:solidFill>
                              <a:srgbClr val="00B050"/>
                            </a:solidFill>
                            <a:latin typeface="Cambria Math" panose="02040503050406030204" pitchFamily="18" charset="0"/>
                          </a:rPr>
                        </m:ctrlPr>
                      </m:fPr>
                      <m:num>
                        <m:r>
                          <a:rPr lang="de-DE" b="0" i="1" dirty="0" smtClean="0">
                            <a:solidFill>
                              <a:srgbClr val="00B050"/>
                            </a:solidFill>
                            <a:latin typeface="Cambria Math" panose="02040503050406030204" pitchFamily="18" charset="0"/>
                          </a:rPr>
                          <m:t>1</m:t>
                        </m:r>
                      </m:num>
                      <m:den>
                        <m:r>
                          <a:rPr lang="de-DE" b="0" i="1" dirty="0" smtClean="0">
                            <a:solidFill>
                              <a:srgbClr val="00B050"/>
                            </a:solidFill>
                            <a:latin typeface="Cambria Math" panose="02040503050406030204" pitchFamily="18" charset="0"/>
                          </a:rPr>
                          <m:t>𝑦</m:t>
                        </m:r>
                      </m:den>
                    </m:f>
                    <m:r>
                      <a:rPr lang="de-DE" i="1" dirty="0" smtClean="0">
                        <a:latin typeface="Cambria Math" panose="02040503050406030204" pitchFamily="18" charset="0"/>
                      </a:rPr>
                      <m:t> </m:t>
                    </m:r>
                  </m:oMath>
                </a14:m>
                <a:r>
                  <a:rPr lang="de-DE" dirty="0"/>
                  <a:t>ergeben, liest man aus dem totalen Differential ab. Und </a:t>
                </a:r>
                <a14:m>
                  <m:oMath xmlns:m="http://schemas.openxmlformats.org/officeDocument/2006/math">
                    <m:r>
                      <a:rPr lang="de-DE" i="1" dirty="0">
                        <a:latin typeface="Cambria Math" panose="02040503050406030204" pitchFamily="18" charset="0"/>
                      </a:rPr>
                      <m:t>𝑓</m:t>
                    </m:r>
                    <m:d>
                      <m:dPr>
                        <m:ctrlPr>
                          <a:rPr lang="de-DE" i="1" dirty="0">
                            <a:latin typeface="Cambria Math" panose="02040503050406030204" pitchFamily="18" charset="0"/>
                          </a:rPr>
                        </m:ctrlPr>
                      </m:dPr>
                      <m:e>
                        <m:r>
                          <a:rPr lang="de-DE" i="1" dirty="0" err="1">
                            <a:latin typeface="Cambria Math" panose="02040503050406030204" pitchFamily="18" charset="0"/>
                          </a:rPr>
                          <m:t>𝑥</m:t>
                        </m:r>
                        <m:r>
                          <a:rPr lang="de-DE" i="1" dirty="0" err="1">
                            <a:latin typeface="Cambria Math" panose="02040503050406030204" pitchFamily="18" charset="0"/>
                          </a:rPr>
                          <m:t>,</m:t>
                        </m:r>
                        <m:r>
                          <a:rPr lang="de-DE" i="1" dirty="0" err="1">
                            <a:latin typeface="Cambria Math" panose="02040503050406030204" pitchFamily="18" charset="0"/>
                          </a:rPr>
                          <m:t>𝑦</m:t>
                        </m:r>
                      </m:e>
                    </m:d>
                    <m:r>
                      <a:rPr lang="de-DE" i="1" dirty="0">
                        <a:latin typeface="Cambria Math" panose="02040503050406030204" pitchFamily="18" charset="0"/>
                      </a:rPr>
                      <m:t>=</m:t>
                    </m:r>
                    <m:r>
                      <a:rPr lang="de-DE" b="0" i="1" dirty="0" smtClean="0">
                        <a:latin typeface="Cambria Math" panose="02040503050406030204" pitchFamily="18" charset="0"/>
                      </a:rPr>
                      <m:t>𝑥</m:t>
                    </m:r>
                    <m:r>
                      <a:rPr lang="de-DE" i="1" dirty="0" err="1">
                        <a:latin typeface="Cambria Math" panose="02040503050406030204" pitchFamily="18" charset="0"/>
                      </a:rPr>
                      <m:t>+</m:t>
                    </m:r>
                    <m:r>
                      <a:rPr lang="de-DE" i="1" dirty="0" err="1">
                        <a:latin typeface="Cambria Math" panose="02040503050406030204" pitchFamily="18" charset="0"/>
                      </a:rPr>
                      <m:t>𝑔</m:t>
                    </m:r>
                    <m:d>
                      <m:dPr>
                        <m:ctrlPr>
                          <a:rPr lang="de-DE" i="1" dirty="0" err="1">
                            <a:latin typeface="Cambria Math" panose="02040503050406030204" pitchFamily="18" charset="0"/>
                          </a:rPr>
                        </m:ctrlPr>
                      </m:dPr>
                      <m:e>
                        <m:r>
                          <a:rPr lang="de-DE" i="1" dirty="0">
                            <a:latin typeface="Cambria Math" panose="02040503050406030204" pitchFamily="18" charset="0"/>
                          </a:rPr>
                          <m:t>𝑦</m:t>
                        </m:r>
                      </m:e>
                    </m:d>
                  </m:oMath>
                </a14:m>
                <a:r>
                  <a:rPr lang="de-DE" dirty="0"/>
                  <a:t> aus Schritt 1) nach y abgeleitet ergibt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r>
                      <a:rPr lang="de-DE" b="0" i="1" smtClean="0">
                        <a:solidFill>
                          <a:srgbClr val="C00000"/>
                        </a:solidFill>
                        <a:latin typeface="Cambria Math" panose="02040503050406030204" pitchFamily="18" charset="0"/>
                      </a:rPr>
                      <m:t>𝑔</m:t>
                    </m:r>
                    <m:r>
                      <a:rPr lang="de-DE" b="0" i="1" smtClean="0">
                        <a:solidFill>
                          <a:srgbClr val="C00000"/>
                        </a:solidFill>
                        <a:latin typeface="Cambria Math" panose="02040503050406030204" pitchFamily="18" charset="0"/>
                      </a:rPr>
                      <m:t>′</m:t>
                    </m:r>
                    <m:r>
                      <a:rPr lang="de-DE" b="0" i="0" smtClean="0">
                        <a:solidFill>
                          <a:srgbClr val="C00000"/>
                        </a:solidFill>
                        <a:latin typeface="Cambria Math" panose="02040503050406030204" pitchFamily="18" charset="0"/>
                      </a:rPr>
                      <m:t>(</m:t>
                    </m:r>
                    <m:r>
                      <m:rPr>
                        <m:sty m:val="p"/>
                      </m:rPr>
                      <a:rPr lang="de-DE" b="0" i="0" smtClean="0">
                        <a:solidFill>
                          <a:srgbClr val="C00000"/>
                        </a:solidFill>
                        <a:latin typeface="Cambria Math" panose="02040503050406030204" pitchFamily="18" charset="0"/>
                      </a:rPr>
                      <m:t>y</m:t>
                    </m:r>
                    <m:r>
                      <a:rPr lang="de-DE" b="0" i="0" smtClean="0">
                        <a:solidFill>
                          <a:srgbClr val="C00000"/>
                        </a:solidFill>
                        <a:latin typeface="Cambria Math" panose="02040503050406030204" pitchFamily="18" charset="0"/>
                      </a:rPr>
                      <m:t>)</m:t>
                    </m:r>
                  </m:oMath>
                </a14:m>
                <a:r>
                  <a:rPr lang="de-DE" dirty="0">
                    <a:solidFill>
                      <a:srgbClr val="C00000"/>
                    </a:solidFill>
                  </a:rPr>
                  <a:t>.</a:t>
                </a:r>
                <a:r>
                  <a:rPr lang="de-DE" dirty="0"/>
                  <a:t> Jetzt vergleichen: </a:t>
                </a:r>
                <a14:m>
                  <m:oMath xmlns:m="http://schemas.openxmlformats.org/officeDocument/2006/math">
                    <m:r>
                      <a:rPr lang="de-DE" b="0" i="1" smtClean="0">
                        <a:solidFill>
                          <a:srgbClr val="00B050"/>
                        </a:solidFill>
                        <a:latin typeface="Cambria Math" panose="02040503050406030204" pitchFamily="18" charset="0"/>
                      </a:rPr>
                      <m:t>−</m:t>
                    </m:r>
                    <m:f>
                      <m:fPr>
                        <m:ctrlPr>
                          <a:rPr lang="de-DE" b="0" i="1" smtClean="0">
                            <a:solidFill>
                              <a:srgbClr val="00B050"/>
                            </a:solidFill>
                            <a:latin typeface="Cambria Math" panose="02040503050406030204" pitchFamily="18" charset="0"/>
                          </a:rPr>
                        </m:ctrlPr>
                      </m:fPr>
                      <m:num>
                        <m:r>
                          <a:rPr lang="de-DE" b="0" i="1" smtClean="0">
                            <a:solidFill>
                              <a:srgbClr val="00B050"/>
                            </a:solidFill>
                            <a:latin typeface="Cambria Math" panose="02040503050406030204" pitchFamily="18" charset="0"/>
                          </a:rPr>
                          <m:t>1</m:t>
                        </m:r>
                      </m:num>
                      <m:den>
                        <m:r>
                          <a:rPr lang="de-DE" b="0" i="1" smtClean="0">
                            <a:solidFill>
                              <a:srgbClr val="00B050"/>
                            </a:solidFill>
                            <a:latin typeface="Cambria Math" panose="02040503050406030204" pitchFamily="18" charset="0"/>
                          </a:rPr>
                          <m:t>𝑦</m:t>
                        </m:r>
                      </m:den>
                    </m:f>
                    <m:r>
                      <a:rPr lang="de-DE" b="0" i="1" smtClean="0">
                        <a:latin typeface="Cambria Math" panose="02040503050406030204" pitchFamily="18" charset="0"/>
                      </a:rPr>
                      <m:t>=</m:t>
                    </m:r>
                    <m:sSup>
                      <m:sSupPr>
                        <m:ctrlPr>
                          <a:rPr lang="de-DE" b="0" i="1" smtClean="0">
                            <a:solidFill>
                              <a:srgbClr val="C00000"/>
                            </a:solidFill>
                            <a:latin typeface="Cambria Math" panose="02040503050406030204" pitchFamily="18" charset="0"/>
                          </a:rPr>
                        </m:ctrlPr>
                      </m:sSupPr>
                      <m:e>
                        <m:r>
                          <a:rPr lang="de-DE" b="0" i="1" smtClean="0">
                            <a:solidFill>
                              <a:srgbClr val="C00000"/>
                            </a:solidFill>
                            <a:latin typeface="Cambria Math" panose="02040503050406030204" pitchFamily="18" charset="0"/>
                          </a:rPr>
                          <m:t>𝑔</m:t>
                        </m:r>
                      </m:e>
                      <m:sup>
                        <m:r>
                          <a:rPr lang="de-DE" b="0" i="1" smtClean="0">
                            <a:solidFill>
                              <a:srgbClr val="C00000"/>
                            </a:solidFill>
                            <a:latin typeface="Cambria Math" panose="02040503050406030204" pitchFamily="18" charset="0"/>
                          </a:rPr>
                          <m:t>′</m:t>
                        </m:r>
                      </m:sup>
                    </m:sSup>
                    <m:d>
                      <m:dPr>
                        <m:ctrlPr>
                          <a:rPr lang="de-DE" b="0" i="1" smtClean="0">
                            <a:solidFill>
                              <a:srgbClr val="C00000"/>
                            </a:solidFill>
                            <a:latin typeface="Cambria Math" panose="02040503050406030204" pitchFamily="18" charset="0"/>
                          </a:rPr>
                        </m:ctrlPr>
                      </m:dPr>
                      <m:e>
                        <m:r>
                          <a:rPr lang="de-DE" b="0" i="1" smtClean="0">
                            <a:solidFill>
                              <a:srgbClr val="C00000"/>
                            </a:solidFill>
                            <a:latin typeface="Cambria Math" panose="02040503050406030204" pitchFamily="18" charset="0"/>
                          </a:rPr>
                          <m:t>𝑦</m:t>
                        </m:r>
                      </m:e>
                    </m:d>
                    <m:r>
                      <a:rPr lang="de-DE" b="0" i="1" smtClean="0">
                        <a:solidFill>
                          <a:srgbClr val="C00000"/>
                        </a:solidFill>
                        <a:latin typeface="Cambria Math" panose="02040503050406030204" pitchFamily="18" charset="0"/>
                      </a:rPr>
                      <m:t>. </m:t>
                    </m:r>
                  </m:oMath>
                </a14:m>
                <a:endParaRPr lang="de-DE" dirty="0"/>
              </a:p>
              <a:p>
                <a:pPr marL="0" indent="0" algn="just">
                  <a:buNone/>
                </a:pPr>
                <a:r>
                  <a:rPr lang="de-DE" dirty="0"/>
                  <a:t>Schritt 3) Jetzt geht es: </a:t>
                </a:r>
                <a14:m>
                  <m:oMath xmlns:m="http://schemas.openxmlformats.org/officeDocument/2006/math">
                    <m:r>
                      <a:rPr lang="de-DE" i="1">
                        <a:latin typeface="Cambria Math" panose="02040503050406030204" pitchFamily="18" charset="0"/>
                      </a:rPr>
                      <m:t>𝑔</m:t>
                    </m:r>
                    <m:d>
                      <m:dPr>
                        <m:ctrlPr>
                          <a:rPr lang="de-DE" i="1">
                            <a:latin typeface="Cambria Math" panose="02040503050406030204" pitchFamily="18" charset="0"/>
                          </a:rPr>
                        </m:ctrlPr>
                      </m:dPr>
                      <m:e>
                        <m:r>
                          <a:rPr lang="de-DE" i="1">
                            <a:latin typeface="Cambria Math" panose="02040503050406030204" pitchFamily="18" charset="0"/>
                          </a:rPr>
                          <m:t>𝑦</m:t>
                        </m:r>
                      </m:e>
                    </m:d>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ln</m:t>
                        </m:r>
                      </m:fName>
                      <m:e>
                        <m:d>
                          <m:dPr>
                            <m:ctrlPr>
                              <a:rPr lang="de-DE" i="1">
                                <a:latin typeface="Cambria Math" panose="02040503050406030204" pitchFamily="18" charset="0"/>
                              </a:rPr>
                            </m:ctrlPr>
                          </m:dPr>
                          <m:e>
                            <m:r>
                              <a:rPr lang="de-DE" i="1">
                                <a:latin typeface="Cambria Math" panose="02040503050406030204" pitchFamily="18" charset="0"/>
                              </a:rPr>
                              <m:t>𝑦</m:t>
                            </m:r>
                          </m:e>
                        </m:d>
                      </m:e>
                    </m:func>
                    <m:r>
                      <a:rPr lang="de-DE" i="1">
                        <a:latin typeface="Cambria Math" panose="02040503050406030204" pitchFamily="18" charset="0"/>
                      </a:rPr>
                      <m:t>+</m:t>
                    </m:r>
                    <m:r>
                      <a:rPr lang="de-DE" i="1">
                        <a:latin typeface="Cambria Math" panose="02040503050406030204" pitchFamily="18" charset="0"/>
                      </a:rPr>
                      <m:t>𝑐</m:t>
                    </m:r>
                  </m:oMath>
                </a14:m>
                <a:r>
                  <a:rPr lang="de-DE" dirty="0"/>
                  <a:t> mit dem komplexen Logarithmus. </a:t>
                </a:r>
              </a:p>
              <a:p>
                <a:pPr marL="0" indent="0" algn="just">
                  <a:buNone/>
                </a:pPr>
                <a:r>
                  <a:rPr lang="de-DE" dirty="0"/>
                  <a:t>Die Lösung der Differentialgleichung lautet implizit: </a:t>
                </a:r>
                <a14:m>
                  <m:oMath xmlns:m="http://schemas.openxmlformats.org/officeDocument/2006/math">
                    <m:r>
                      <a:rPr lang="de-DE" b="0" i="1" smtClean="0">
                        <a:latin typeface="Cambria Math" panose="02040503050406030204" pitchFamily="18" charset="0"/>
                      </a:rPr>
                      <m:t>0=</m:t>
                    </m:r>
                    <m:r>
                      <a:rPr lang="de-DE" b="0" i="1" smtClean="0">
                        <a:latin typeface="Cambria Math" panose="02040503050406030204" pitchFamily="18" charset="0"/>
                      </a:rPr>
                      <m:t>𝑥</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𝑦</m:t>
                            </m:r>
                          </m:e>
                        </m:d>
                      </m:e>
                    </m:func>
                    <m:r>
                      <a:rPr lang="de-DE" b="0" i="1" smtClean="0">
                        <a:latin typeface="Cambria Math" panose="02040503050406030204" pitchFamily="18" charset="0"/>
                      </a:rPr>
                      <m:t>+</m:t>
                    </m:r>
                    <m:r>
                      <a:rPr lang="de-DE" b="0" i="1" smtClean="0">
                        <a:latin typeface="Cambria Math" panose="02040503050406030204" pitchFamily="18" charset="0"/>
                      </a:rPr>
                      <m:t>𝑐</m:t>
                    </m:r>
                    <m:r>
                      <a:rPr lang="de-DE" b="0" i="1" smtClean="0">
                        <a:latin typeface="Cambria Math" panose="02040503050406030204" pitchFamily="18" charset="0"/>
                      </a:rPr>
                      <m:t>.</m:t>
                    </m:r>
                  </m:oMath>
                </a14:m>
                <a:endParaRPr lang="de-DE" dirty="0"/>
              </a:p>
              <a:p>
                <a:pPr marL="0" indent="0" algn="just">
                  <a:buNone/>
                </a:pPr>
                <a:r>
                  <a:rPr lang="de-DE" dirty="0"/>
                  <a:t>Explizit nach y aufgelöst: </a:t>
                </a:r>
                <a14:m>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𝑐</m:t>
                        </m:r>
                      </m:sup>
                    </m:sSup>
                  </m:oMath>
                </a14:m>
                <a:r>
                  <a:rPr lang="de-DE" dirty="0"/>
                  <a:t> oder </a:t>
                </a:r>
                <a14:m>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𝑒</m:t>
                        </m:r>
                      </m:e>
                      <m:sup>
                        <m:r>
                          <a:rPr lang="de-DE" b="0" i="1" smtClean="0">
                            <a:latin typeface="Cambria Math" panose="02040503050406030204" pitchFamily="18" charset="0"/>
                          </a:rPr>
                          <m:t>𝑥</m:t>
                        </m:r>
                      </m:sup>
                    </m:sSup>
                    <m:r>
                      <a:rPr lang="de-DE" b="0" i="1" smtClean="0">
                        <a:latin typeface="Cambria Math" panose="02040503050406030204" pitchFamily="18" charset="0"/>
                      </a:rPr>
                      <m:t>,</m:t>
                    </m:r>
                  </m:oMath>
                </a14:m>
                <a:r>
                  <a:rPr lang="de-DE" dirty="0"/>
                  <a:t> wenn man </a:t>
                </a:r>
                <a14:m>
                  <m:oMath xmlns:m="http://schemas.openxmlformats.org/officeDocument/2006/math">
                    <m:r>
                      <a:rPr lang="de-DE" i="1">
                        <a:latin typeface="Cambria Math" panose="02040503050406030204" pitchFamily="18" charset="0"/>
                      </a:rPr>
                      <m:t>𝑏</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𝑐</m:t>
                        </m:r>
                      </m:sup>
                    </m:sSup>
                    <m:r>
                      <a:rPr lang="de-DE" b="0" i="1" smtClean="0">
                        <a:latin typeface="Cambria Math" panose="02040503050406030204" pitchFamily="18" charset="0"/>
                      </a:rPr>
                      <m:t> </m:t>
                    </m:r>
                  </m:oMath>
                </a14:m>
                <a:r>
                  <a:rPr lang="de-DE" dirty="0"/>
                  <a:t>wählt. </a:t>
                </a:r>
              </a:p>
            </p:txBody>
          </p:sp>
        </mc:Choice>
        <mc:Fallback>
          <p:sp>
            <p:nvSpPr>
              <p:cNvPr id="5" name="Inhaltsplatzhalter 2">
                <a:extLst>
                  <a:ext uri="{FF2B5EF4-FFF2-40B4-BE49-F238E27FC236}">
                    <a16:creationId xmlns:a16="http://schemas.microsoft.com/office/drawing/2014/main" id="{D2B3F1EB-AD7E-4452-9581-2D07BF02F1A4}"/>
                  </a:ext>
                </a:extLst>
              </p:cNvPr>
              <p:cNvSpPr>
                <a:spLocks noGrp="1" noRot="1" noChangeAspect="1" noMove="1" noResize="1" noEditPoints="1" noAdjustHandles="1" noChangeArrowheads="1" noChangeShapeType="1" noTextEdit="1"/>
              </p:cNvSpPr>
              <p:nvPr>
                <p:ph idx="1"/>
              </p:nvPr>
            </p:nvSpPr>
            <p:spPr>
              <a:xfrm>
                <a:off x="2589213" y="2133600"/>
                <a:ext cx="8915400" cy="3778250"/>
              </a:xfrm>
              <a:blipFill>
                <a:blip r:embed="rId2"/>
                <a:stretch>
                  <a:fillRect l="-479" t="-1774" r="-410"/>
                </a:stretch>
              </a:blipFill>
            </p:spPr>
            <p:txBody>
              <a:bodyPr/>
              <a:lstStyle/>
              <a:p>
                <a:r>
                  <a:rPr lang="de-DE">
                    <a:noFill/>
                  </a:rPr>
                  <a:t> </a:t>
                </a:r>
              </a:p>
            </p:txBody>
          </p:sp>
        </mc:Fallback>
      </mc:AlternateContent>
    </p:spTree>
    <p:extLst>
      <p:ext uri="{BB962C8B-B14F-4D97-AF65-F5344CB8AC3E}">
        <p14:creationId xmlns:p14="http://schemas.microsoft.com/office/powerpoint/2010/main" val="60864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„Trennung der Variablen“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lstStyle/>
              <a:p>
                <a:r>
                  <a:rPr lang="de-DE" dirty="0"/>
                  <a:t>Bemerkung: In den Lehrbüchern bekommen exakte Differentialgleichungen der Form </a:t>
                </a:r>
                <a14:m>
                  <m:oMath xmlns:m="http://schemas.openxmlformats.org/officeDocument/2006/math">
                    <m:r>
                      <a:rPr lang="de-DE" b="0" i="1" smtClean="0">
                        <a:latin typeface="Cambria Math" panose="02040503050406030204" pitchFamily="18" charset="0"/>
                      </a:rPr>
                      <m:t>𝑝</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𝑑𝑥</m:t>
                    </m:r>
                    <m:r>
                      <a:rPr lang="de-DE" b="0" i="1" smtClean="0">
                        <a:latin typeface="Cambria Math" panose="02040503050406030204" pitchFamily="18" charset="0"/>
                      </a:rPr>
                      <m:t>+</m:t>
                    </m:r>
                    <m:r>
                      <a:rPr lang="de-DE" b="0" i="1" smtClean="0">
                        <a:latin typeface="Cambria Math" panose="02040503050406030204" pitchFamily="18" charset="0"/>
                      </a:rPr>
                      <m:t>𝑞</m:t>
                    </m:r>
                    <m:d>
                      <m:dPr>
                        <m:ctrlPr>
                          <a:rPr lang="de-DE" b="0" i="1" smtClean="0">
                            <a:latin typeface="Cambria Math" panose="02040503050406030204" pitchFamily="18" charset="0"/>
                          </a:rPr>
                        </m:ctrlPr>
                      </m:dPr>
                      <m:e>
                        <m:r>
                          <a:rPr lang="de-DE" b="0" i="1" smtClean="0">
                            <a:latin typeface="Cambria Math" panose="02040503050406030204" pitchFamily="18" charset="0"/>
                          </a:rPr>
                          <m:t>𝑦</m:t>
                        </m:r>
                      </m:e>
                    </m:d>
                    <m:r>
                      <a:rPr lang="de-DE" b="0" i="1" smtClean="0">
                        <a:latin typeface="Cambria Math" panose="02040503050406030204" pitchFamily="18" charset="0"/>
                      </a:rPr>
                      <m:t>𝑑𝑦</m:t>
                    </m:r>
                    <m:r>
                      <a:rPr lang="de-DE" b="0" i="1" smtClean="0">
                        <a:latin typeface="Cambria Math" panose="02040503050406030204" pitchFamily="18" charset="0"/>
                      </a:rPr>
                      <m:t>=0,</m:t>
                    </m:r>
                  </m:oMath>
                </a14:m>
                <a:r>
                  <a:rPr lang="de-DE" dirty="0"/>
                  <a:t> wobei also p nicht von y und q nicht von x abhängt (so wie im vorangehenden Beispiel) eine eigene Bezeichnung. Man nennt diese Differentialgleichung auch „getrennt“ und das gerade eben beschriebene Lösungsverfahren „Trennung der Variablen“.  … Aber das ist eigentlich kein neues oder anders Verfahren. Es sind nach wie vor exakte Differentialgleichungen.</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479" t="-806" r="-1094"/>
                </a:stretch>
              </a:blipFill>
            </p:spPr>
            <p:txBody>
              <a:bodyPr/>
              <a:lstStyle/>
              <a:p>
                <a:r>
                  <a:rPr lang="de-DE">
                    <a:noFill/>
                  </a:rPr>
                  <a:t> </a:t>
                </a:r>
              </a:p>
            </p:txBody>
          </p:sp>
        </mc:Fallback>
      </mc:AlternateContent>
    </p:spTree>
    <p:extLst>
      <p:ext uri="{BB962C8B-B14F-4D97-AF65-F5344CB8AC3E}">
        <p14:creationId xmlns:p14="http://schemas.microsoft.com/office/powerpoint/2010/main" val="54282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Lineare Differentialgleichungen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fontScale="92500" lnSpcReduction="10000"/>
              </a:bodyPr>
              <a:lstStyle/>
              <a:p>
                <a:r>
                  <a:rPr lang="de-DE" dirty="0"/>
                  <a:t>Nur als Bemerkung, nicht für die Klausur: In den Lehrbüchern werden gewöhnliche lineare Differentialgleichungen erster Ordnung auch separat behandelt und eine Lösungsformel für diese Gleichungen hergeleitet.</a:t>
                </a:r>
              </a:p>
              <a:p>
                <a:pPr marL="0" indent="0">
                  <a:buNone/>
                </a:pPr>
                <a:r>
                  <a:rPr lang="de-DE" dirty="0"/>
                  <a:t>Die Gleichung </a:t>
                </a:r>
                <a:endParaRPr lang="de-D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𝑦</m:t>
                          </m:r>
                        </m:e>
                        <m:sup>
                          <m:r>
                            <a:rPr lang="de-DE" b="0" i="1" smtClean="0">
                              <a:latin typeface="Cambria Math" panose="02040503050406030204" pitchFamily="18" charset="0"/>
                            </a:rPr>
                            <m:t>′</m:t>
                          </m:r>
                        </m:sup>
                      </m:sSup>
                      <m:r>
                        <a:rPr lang="de-DE" b="0" i="1" smtClean="0">
                          <a:latin typeface="Cambria Math" panose="02040503050406030204" pitchFamily="18" charset="0"/>
                        </a:rPr>
                        <m:t>+</m:t>
                      </m:r>
                      <m:r>
                        <a:rPr lang="de-DE" b="0" i="1" smtClean="0">
                          <a:latin typeface="Cambria Math" panose="02040503050406030204" pitchFamily="18" charset="0"/>
                        </a:rPr>
                        <m:t>𝑝</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 </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𝑞</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0" smtClean="0">
                          <a:latin typeface="Cambria Math" panose="02040503050406030204" pitchFamily="18" charset="0"/>
                        </a:rPr>
                        <m:t>      (∗)</m:t>
                      </m:r>
                    </m:oMath>
                  </m:oMathPara>
                </a14:m>
                <a:endParaRPr lang="de-DE" b="0" dirty="0"/>
              </a:p>
              <a:p>
                <a:pPr marL="0" indent="0">
                  <a:buNone/>
                </a:pPr>
                <a:r>
                  <a:rPr lang="de-DE" dirty="0"/>
                  <a:t>hat demnach die Lösung:</a:t>
                </a: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den>
                      </m:f>
                      <m:nary>
                        <m:naryPr>
                          <m:limLoc m:val="undOvr"/>
                          <m:subHide m:val="on"/>
                          <m:supHide m:val="on"/>
                          <m:ctrlPr>
                            <a:rPr lang="de-DE" b="0" i="1" smtClean="0">
                              <a:latin typeface="Cambria Math" panose="02040503050406030204" pitchFamily="18" charset="0"/>
                            </a:rPr>
                          </m:ctrlPr>
                        </m:naryPr>
                        <m:sub/>
                        <m:sup/>
                        <m:e>
                          <m:d>
                            <m:dPr>
                              <m:ctrlPr>
                                <a:rPr lang="de-DE" b="0" i="1" smtClean="0">
                                  <a:latin typeface="Cambria Math" panose="02040503050406030204" pitchFamily="18" charset="0"/>
                                </a:rPr>
                              </m:ctrlPr>
                            </m:dPr>
                            <m:e>
                              <m:r>
                                <a:rPr lang="de-DE" b="0" i="1" smtClean="0">
                                  <a:latin typeface="Cambria Math" panose="02040503050406030204" pitchFamily="18" charset="0"/>
                                </a:rPr>
                                <m:t>𝑔</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 </m:t>
                              </m:r>
                              <m:r>
                                <a:rPr lang="de-DE" b="0" i="1" smtClean="0">
                                  <a:latin typeface="Cambria Math" panose="02040503050406030204" pitchFamily="18" charset="0"/>
                                </a:rPr>
                                <m:t>𝑞</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e>
                          </m:d>
                        </m:e>
                      </m:nary>
                      <m:r>
                        <a:rPr lang="de-DE" b="0" i="1" smtClean="0">
                          <a:latin typeface="Cambria Math" panose="02040503050406030204" pitchFamily="18" charset="0"/>
                        </a:rPr>
                        <m:t>𝑑𝑥</m:t>
                      </m:r>
                      <m:r>
                        <a:rPr lang="de-DE" b="0" i="1" smtClean="0">
                          <a:latin typeface="Cambria Math" panose="02040503050406030204" pitchFamily="18" charset="0"/>
                        </a:rPr>
                        <m:t>.</m:t>
                      </m:r>
                    </m:oMath>
                  </m:oMathPara>
                </a14:m>
                <a:endParaRPr lang="de-DE" dirty="0"/>
              </a:p>
              <a:p>
                <a:pPr marL="0" indent="0">
                  <a:buNone/>
                </a:pPr>
                <a:r>
                  <a:rPr lang="de-DE" dirty="0"/>
                  <a:t>So geht‘s: Die Funktion </a:t>
                </a:r>
                <a14:m>
                  <m:oMath xmlns:m="http://schemas.openxmlformats.org/officeDocument/2006/math">
                    <m:r>
                      <a:rPr lang="de-DE" i="1" dirty="0" smtClean="0">
                        <a:latin typeface="Cambria Math" panose="02040503050406030204" pitchFamily="18" charset="0"/>
                      </a:rPr>
                      <m:t>𝑔</m:t>
                    </m:r>
                    <m:d>
                      <m:dPr>
                        <m:ctrlPr>
                          <a:rPr lang="de-DE" i="1" dirty="0" smtClean="0">
                            <a:latin typeface="Cambria Math" panose="02040503050406030204" pitchFamily="18" charset="0"/>
                          </a:rPr>
                        </m:ctrlPr>
                      </m:dPr>
                      <m:e>
                        <m:r>
                          <a:rPr lang="de-DE" i="1" dirty="0" smtClean="0">
                            <a:latin typeface="Cambria Math" panose="02040503050406030204" pitchFamily="18" charset="0"/>
                          </a:rPr>
                          <m:t>𝑥</m:t>
                        </m:r>
                      </m:e>
                    </m:d>
                    <m:r>
                      <a:rPr lang="de-DE" b="0" i="1" dirty="0" smtClean="0">
                        <a:latin typeface="Cambria Math" panose="02040503050406030204" pitchFamily="18" charset="0"/>
                      </a:rPr>
                      <m:t>=</m:t>
                    </m:r>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𝑒</m:t>
                        </m:r>
                      </m:e>
                      <m:sup>
                        <m:nary>
                          <m:naryPr>
                            <m:limLoc m:val="undOvr"/>
                            <m:subHide m:val="on"/>
                            <m:supHide m:val="on"/>
                            <m:ctrlPr>
                              <a:rPr lang="de-DE" b="0" i="1" dirty="0" smtClean="0">
                                <a:latin typeface="Cambria Math" panose="02040503050406030204" pitchFamily="18" charset="0"/>
                              </a:rPr>
                            </m:ctrlPr>
                          </m:naryPr>
                          <m:sub/>
                          <m:sup/>
                          <m:e>
                            <m:r>
                              <a:rPr lang="de-DE" b="0" i="1" dirty="0" smtClean="0">
                                <a:latin typeface="Cambria Math" panose="02040503050406030204" pitchFamily="18" charset="0"/>
                              </a:rPr>
                              <m:t>𝑝</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𝑥</m:t>
                                </m:r>
                              </m:e>
                            </m:d>
                            <m:r>
                              <a:rPr lang="de-DE" b="0" i="1" dirty="0" smtClean="0">
                                <a:latin typeface="Cambria Math" panose="02040503050406030204" pitchFamily="18" charset="0"/>
                              </a:rPr>
                              <m:t> </m:t>
                            </m:r>
                            <m:r>
                              <a:rPr lang="de-DE" b="0" i="1" dirty="0" smtClean="0">
                                <a:latin typeface="Cambria Math" panose="02040503050406030204" pitchFamily="18" charset="0"/>
                              </a:rPr>
                              <m:t>𝑑𝑥</m:t>
                            </m:r>
                          </m:e>
                        </m:nary>
                      </m:sup>
                    </m:sSup>
                  </m:oMath>
                </a14:m>
                <a:r>
                  <a:rPr lang="de-DE" dirty="0"/>
                  <a:t> ist der integrierende Faktor der nicht-exakten Differentialgleichung, die sich aus (*) ergibt: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𝑝</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𝑞</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e>
                    </m:d>
                    <m:r>
                      <a:rPr lang="de-DE" b="0" i="1" smtClean="0">
                        <a:latin typeface="Cambria Math" panose="02040503050406030204" pitchFamily="18" charset="0"/>
                      </a:rPr>
                      <m:t>𝑑𝑥</m:t>
                    </m:r>
                    <m:r>
                      <a:rPr lang="de-DE" b="0" i="1" smtClean="0">
                        <a:latin typeface="Cambria Math" panose="02040503050406030204" pitchFamily="18" charset="0"/>
                      </a:rPr>
                      <m:t>+</m:t>
                    </m:r>
                    <m:r>
                      <a:rPr lang="de-DE" b="0" i="1" smtClean="0">
                        <a:latin typeface="Cambria Math" panose="02040503050406030204" pitchFamily="18" charset="0"/>
                      </a:rPr>
                      <m:t>𝑑𝑦</m:t>
                    </m:r>
                    <m:r>
                      <a:rPr lang="de-DE" b="0" i="1" smtClean="0">
                        <a:latin typeface="Cambria Math" panose="02040503050406030204" pitchFamily="18" charset="0"/>
                      </a:rPr>
                      <m:t>=0</m:t>
                    </m:r>
                  </m:oMath>
                </a14:m>
                <a:r>
                  <a:rPr lang="de-DE" dirty="0"/>
                  <a:t>.</a:t>
                </a:r>
              </a:p>
              <a:p>
                <a:pPr marL="0" indent="0">
                  <a:buNone/>
                </a:pPr>
                <a:r>
                  <a:rPr lang="de-DE" dirty="0"/>
                  <a:t>Eigentlich kommt man auf die Lösungsformel mit den zuvor beschriebenen 3 Schritten angewendet auf </a:t>
                </a:r>
                <a14:m>
                  <m:oMath xmlns:m="http://schemas.openxmlformats.org/officeDocument/2006/math">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𝑝</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e>
                    </m:d>
                    <m:r>
                      <a:rPr lang="de-DE" i="1">
                        <a:latin typeface="Cambria Math" panose="02040503050406030204" pitchFamily="18" charset="0"/>
                      </a:rPr>
                      <m:t>𝑑𝑥</m:t>
                    </m:r>
                    <m:r>
                      <a:rPr lang="de-DE" i="1">
                        <a:latin typeface="Cambria Math" panose="02040503050406030204" pitchFamily="18" charset="0"/>
                      </a:rPr>
                      <m:t>+</m:t>
                    </m:r>
                    <m:r>
                      <a:rPr lang="de-DE" b="0" i="1" smtClean="0">
                        <a:latin typeface="Cambria Math" panose="02040503050406030204" pitchFamily="18" charset="0"/>
                      </a:rPr>
                      <m:t>𝑔</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i="1">
                        <a:latin typeface="Cambria Math" panose="02040503050406030204" pitchFamily="18" charset="0"/>
                      </a:rPr>
                      <m:t>𝑑𝑦</m:t>
                    </m:r>
                    <m:r>
                      <a:rPr lang="de-DE" i="1">
                        <a:latin typeface="Cambria Math" panose="02040503050406030204" pitchFamily="18" charset="0"/>
                      </a:rPr>
                      <m:t>=0</m:t>
                    </m:r>
                  </m:oMath>
                </a14:m>
                <a:r>
                  <a:rPr lang="de-DE" dirty="0"/>
                  <a:t>. </a:t>
                </a:r>
              </a:p>
              <a:p>
                <a:pPr marL="0" indent="0">
                  <a:buNone/>
                </a:pPr>
                <a:endParaRPr lang="de-DE" dirty="0"/>
              </a:p>
              <a:p>
                <a:pPr marL="0" indent="0">
                  <a:buNone/>
                </a:pPr>
                <a:endParaRPr lang="de-DE" dirty="0"/>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479" t="-1129" r="-684"/>
                </a:stretch>
              </a:blipFill>
            </p:spPr>
            <p:txBody>
              <a:bodyPr/>
              <a:lstStyle/>
              <a:p>
                <a:r>
                  <a:rPr lang="de-DE">
                    <a:noFill/>
                  </a:rPr>
                  <a:t> </a:t>
                </a:r>
              </a:p>
            </p:txBody>
          </p:sp>
        </mc:Fallback>
      </mc:AlternateContent>
    </p:spTree>
    <p:extLst>
      <p:ext uri="{BB962C8B-B14F-4D97-AF65-F5344CB8AC3E}">
        <p14:creationId xmlns:p14="http://schemas.microsoft.com/office/powerpoint/2010/main" val="360250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Wiederholung: Ableitung und Stammfunktion</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lnSpcReduction="10000"/>
              </a:bodyPr>
              <a:lstStyle/>
              <a:p>
                <a:pPr marL="0" indent="0" algn="just">
                  <a:buNone/>
                </a:pPr>
                <a:r>
                  <a:rPr lang="de-DE" dirty="0"/>
                  <a:t>Sie haben bisher kennengelernt, dass das Integrieren einer Funktion das Gegenteil von dem Differenzieren ist. Wenn Sie also wissen wollen, was z.B. die Stammfunktion von sin(2x) ist, dann suchen Sie Funktionen y(x), für die gilt:</a:t>
                </a:r>
              </a:p>
              <a:p>
                <a:pPr marL="0" indent="0" algn="just">
                  <a:buNone/>
                </a:pPr>
                <a:endParaRPr lang="de-DE" dirty="0"/>
              </a:p>
              <a:p>
                <a:pPr marL="0" indent="0" algn="just">
                  <a:buNone/>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sin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2</m:t>
                              </m:r>
                              <m:r>
                                <a:rPr lang="de-DE" b="0" i="1" smtClean="0">
                                  <a:latin typeface="Cambria Math" panose="02040503050406030204" pitchFamily="18" charset="0"/>
                                </a:rPr>
                                <m:t>𝑥</m:t>
                              </m:r>
                            </m:e>
                          </m:d>
                        </m:e>
                      </m:func>
                      <m:r>
                        <a:rPr lang="de-DE" b="0" i="1" smtClean="0">
                          <a:latin typeface="Cambria Math" panose="02040503050406030204" pitchFamily="18" charset="0"/>
                        </a:rPr>
                        <m:t>.</m:t>
                      </m:r>
                    </m:oMath>
                  </m:oMathPara>
                </a14:m>
                <a:endParaRPr lang="de-DE" dirty="0"/>
              </a:p>
              <a:p>
                <a:pPr marL="0" indent="0" algn="just">
                  <a:buNone/>
                </a:pPr>
                <a:endParaRPr lang="de-DE" dirty="0"/>
              </a:p>
              <a:p>
                <a:pPr marL="0" indent="0" algn="just">
                  <a:buNone/>
                </a:pPr>
                <a:r>
                  <a:rPr lang="de-DE" dirty="0"/>
                  <a:t>Das ist eine Gleichung, in der Differentiale – nämlich dx und </a:t>
                </a:r>
                <a:r>
                  <a:rPr lang="de-DE" dirty="0" err="1"/>
                  <a:t>dy</a:t>
                </a:r>
                <a:r>
                  <a:rPr lang="de-DE" dirty="0"/>
                  <a:t> – auftauchen. Eine solche Gleichung heißt </a:t>
                </a:r>
                <a:r>
                  <a:rPr lang="de-DE" b="1" dirty="0"/>
                  <a:t>„Differentialgleichung“ (DGL)</a:t>
                </a:r>
                <a:r>
                  <a:rPr lang="de-DE" dirty="0"/>
                  <a:t>. Lösungen dieser Art Gleichungen sind nicht Zahlen, sondern Funktionen. Die Lösungen der obigen Gleichung lauten:  </a:t>
                </a:r>
                <a14:m>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2</m:t>
                        </m:r>
                      </m:den>
                    </m:f>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cos</m:t>
                        </m:r>
                      </m:fName>
                      <m:e>
                        <m:d>
                          <m:dPr>
                            <m:ctrlPr>
                              <a:rPr lang="de-DE" b="0" i="1" smtClean="0">
                                <a:latin typeface="Cambria Math" panose="02040503050406030204" pitchFamily="18" charset="0"/>
                              </a:rPr>
                            </m:ctrlPr>
                          </m:dPr>
                          <m:e>
                            <m:r>
                              <a:rPr lang="de-DE" b="0" i="1" smtClean="0">
                                <a:latin typeface="Cambria Math" panose="02040503050406030204" pitchFamily="18" charset="0"/>
                              </a:rPr>
                              <m:t>2</m:t>
                            </m:r>
                            <m:r>
                              <a:rPr lang="de-DE" b="0" i="1" smtClean="0">
                                <a:latin typeface="Cambria Math" panose="02040503050406030204" pitchFamily="18" charset="0"/>
                              </a:rPr>
                              <m:t>𝑥</m:t>
                            </m:r>
                          </m:e>
                        </m:d>
                      </m:e>
                    </m:func>
                    <m:r>
                      <a:rPr lang="de-DE" b="0" i="1" smtClean="0">
                        <a:latin typeface="Cambria Math" panose="02040503050406030204" pitchFamily="18" charset="0"/>
                      </a:rPr>
                      <m:t>+</m:t>
                    </m:r>
                    <m:r>
                      <a:rPr lang="de-DE" b="0" i="1" smtClean="0">
                        <a:latin typeface="Cambria Math" panose="02040503050406030204" pitchFamily="18" charset="0"/>
                      </a:rPr>
                      <m:t>𝑐</m:t>
                    </m:r>
                    <m:r>
                      <a:rPr lang="de-DE" b="0" i="1" smtClean="0">
                        <a:latin typeface="Cambria Math" panose="02040503050406030204" pitchFamily="18" charset="0"/>
                      </a:rPr>
                      <m:t>.</m:t>
                    </m:r>
                  </m:oMath>
                </a14:m>
                <a:r>
                  <a:rPr lang="de-DE" dirty="0"/>
                  <a:t> Denn leitet man dieses </a:t>
                </a:r>
                <a14:m>
                  <m:oMath xmlns:m="http://schemas.openxmlformats.org/officeDocument/2006/math">
                    <m:r>
                      <a:rPr lang="de-DE" i="1" dirty="0" smtClean="0">
                        <a:latin typeface="Cambria Math" panose="02040503050406030204" pitchFamily="18" charset="0"/>
                      </a:rPr>
                      <m:t>𝑦</m:t>
                    </m:r>
                    <m:r>
                      <a:rPr lang="de-DE" i="1" dirty="0" smtClean="0">
                        <a:latin typeface="Cambria Math" panose="02040503050406030204" pitchFamily="18" charset="0"/>
                      </a:rPr>
                      <m:t>(</m:t>
                    </m:r>
                    <m:r>
                      <a:rPr lang="de-DE" i="1" dirty="0" smtClean="0">
                        <a:latin typeface="Cambria Math" panose="02040503050406030204" pitchFamily="18" charset="0"/>
                      </a:rPr>
                      <m:t>𝑥</m:t>
                    </m:r>
                    <m:r>
                      <a:rPr lang="de-DE" i="1" dirty="0" smtClean="0">
                        <a:latin typeface="Cambria Math" panose="02040503050406030204" pitchFamily="18" charset="0"/>
                      </a:rPr>
                      <m:t>)</m:t>
                    </m:r>
                  </m:oMath>
                </a14:m>
                <a:r>
                  <a:rPr lang="de-DE" dirty="0"/>
                  <a:t> ab, dann kommt </a:t>
                </a:r>
                <a14:m>
                  <m:oMath xmlns:m="http://schemas.openxmlformats.org/officeDocument/2006/math">
                    <m:func>
                      <m:funcPr>
                        <m:ctrlPr>
                          <a:rPr lang="de-DE" i="1">
                            <a:latin typeface="Cambria Math" panose="02040503050406030204" pitchFamily="18" charset="0"/>
                          </a:rPr>
                        </m:ctrlPr>
                      </m:funcPr>
                      <m:fName>
                        <m:sSup>
                          <m:sSupPr>
                            <m:ctrlPr>
                              <a:rPr lang="de-DE" b="0" i="1" smtClean="0">
                                <a:latin typeface="Cambria Math" panose="02040503050406030204" pitchFamily="18" charset="0"/>
                              </a:rPr>
                            </m:ctrlPr>
                          </m:sSupPr>
                          <m:e>
                            <m:r>
                              <m:rPr>
                                <m:sty m:val="p"/>
                              </m:rPr>
                              <a:rPr lang="de-DE" b="0" i="0" smtClean="0">
                                <a:latin typeface="Cambria Math" panose="02040503050406030204" pitchFamily="18" charset="0"/>
                              </a:rPr>
                              <m:t>y</m:t>
                            </m:r>
                          </m:e>
                          <m:sup>
                            <m:r>
                              <a:rPr lang="de-DE" b="0" i="0" smtClean="0">
                                <a:latin typeface="Cambria Math" panose="02040503050406030204" pitchFamily="18" charset="0"/>
                              </a:rPr>
                              <m:t>′</m:t>
                            </m:r>
                          </m:sup>
                        </m:sSup>
                        <m:r>
                          <a:rPr lang="de-DE" b="0" i="0" smtClean="0">
                            <a:latin typeface="Cambria Math" panose="02040503050406030204" pitchFamily="18" charset="0"/>
                          </a:rPr>
                          <m:t>=</m:t>
                        </m:r>
                        <m:r>
                          <m:rPr>
                            <m:sty m:val="p"/>
                          </m:rPr>
                          <a:rPr lang="de-DE">
                            <a:latin typeface="Cambria Math" panose="02040503050406030204" pitchFamily="18" charset="0"/>
                          </a:rPr>
                          <m:t>sin</m:t>
                        </m:r>
                      </m:fName>
                      <m:e>
                        <m:d>
                          <m:dPr>
                            <m:ctrlPr>
                              <a:rPr lang="de-DE" i="1">
                                <a:latin typeface="Cambria Math" panose="02040503050406030204" pitchFamily="18" charset="0"/>
                              </a:rPr>
                            </m:ctrlPr>
                          </m:dPr>
                          <m:e>
                            <m:r>
                              <a:rPr lang="de-DE" i="1">
                                <a:latin typeface="Cambria Math" panose="02040503050406030204" pitchFamily="18" charset="0"/>
                              </a:rPr>
                              <m:t>2</m:t>
                            </m:r>
                            <m:r>
                              <a:rPr lang="de-DE" i="1">
                                <a:latin typeface="Cambria Math" panose="02040503050406030204" pitchFamily="18" charset="0"/>
                              </a:rPr>
                              <m:t>𝑥</m:t>
                            </m:r>
                          </m:e>
                        </m:d>
                      </m:e>
                    </m:func>
                  </m:oMath>
                </a14:m>
                <a:r>
                  <a:rPr lang="de-DE" dirty="0"/>
                  <a:t> raus (Probe machen).</a:t>
                </a:r>
              </a:p>
            </p:txBody>
          </p:sp>
        </mc:Choice>
        <mc:Fallback>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616" t="-1613" r="-547"/>
                </a:stretch>
              </a:blipFill>
            </p:spPr>
            <p:txBody>
              <a:bodyPr/>
              <a:lstStyle/>
              <a:p>
                <a:r>
                  <a:rPr lang="de-DE">
                    <a:noFill/>
                  </a:rPr>
                  <a:t> </a:t>
                </a:r>
              </a:p>
            </p:txBody>
          </p:sp>
        </mc:Fallback>
      </mc:AlternateContent>
    </p:spTree>
    <p:extLst>
      <p:ext uri="{BB962C8B-B14F-4D97-AF65-F5344CB8AC3E}">
        <p14:creationId xmlns:p14="http://schemas.microsoft.com/office/powerpoint/2010/main" val="225319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Implizite Ableitung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a:bodyPr>
              <a:lstStyle/>
              <a:p>
                <a:pPr marL="0" indent="0" algn="just">
                  <a:buNone/>
                </a:pPr>
                <a:r>
                  <a:rPr lang="de-DE" dirty="0"/>
                  <a:t>Spannend wird es jetzt allerdings, wenn man nicht einfach eine Stammfunktion sucht. Nehmen wir eine Differentialgleichung, die wir z.B. bei den impliziten Ableitungen gesehen haben:</a:t>
                </a:r>
              </a:p>
              <a:p>
                <a:pPr marL="0" indent="0" algn="just">
                  <a:buNone/>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𝑥</m:t>
                          </m:r>
                        </m:num>
                        <m:den>
                          <m:r>
                            <a:rPr lang="de-DE" b="0" i="1" smtClean="0">
                              <a:latin typeface="Cambria Math" panose="02040503050406030204" pitchFamily="18" charset="0"/>
                            </a:rPr>
                            <m:t>𝑦</m:t>
                          </m:r>
                        </m:den>
                      </m:f>
                      <m:r>
                        <a:rPr lang="de-DE" b="0" i="1" smtClean="0">
                          <a:latin typeface="Cambria Math" panose="02040503050406030204" pitchFamily="18" charset="0"/>
                        </a:rPr>
                        <m:t>.</m:t>
                      </m:r>
                    </m:oMath>
                  </m:oMathPara>
                </a14:m>
                <a:endParaRPr lang="de-DE" dirty="0"/>
              </a:p>
              <a:p>
                <a:pPr marL="0" indent="0" algn="just">
                  <a:buNone/>
                </a:pPr>
                <a:r>
                  <a:rPr lang="de-DE" dirty="0"/>
                  <a:t>Gesucht sind wieder alle Funktionen </a:t>
                </a:r>
                <a14:m>
                  <m:oMath xmlns:m="http://schemas.openxmlformats.org/officeDocument/2006/math">
                    <m:r>
                      <a:rPr lang="de-DE" i="1" dirty="0" smtClean="0">
                        <a:latin typeface="Cambria Math" panose="02040503050406030204" pitchFamily="18" charset="0"/>
                      </a:rPr>
                      <m:t>𝑦</m:t>
                    </m:r>
                    <m:d>
                      <m:dPr>
                        <m:ctrlPr>
                          <a:rPr lang="de-DE" i="1" dirty="0" smtClean="0">
                            <a:latin typeface="Cambria Math" panose="02040503050406030204" pitchFamily="18" charset="0"/>
                          </a:rPr>
                        </m:ctrlPr>
                      </m:dPr>
                      <m:e>
                        <m:r>
                          <a:rPr lang="de-DE" i="1" dirty="0" smtClean="0">
                            <a:latin typeface="Cambria Math" panose="02040503050406030204" pitchFamily="18" charset="0"/>
                          </a:rPr>
                          <m:t>𝑥</m:t>
                        </m:r>
                      </m:e>
                    </m:d>
                    <m:r>
                      <a:rPr lang="de-DE" b="0" i="1" dirty="0" smtClean="0">
                        <a:latin typeface="Cambria Math" panose="02040503050406030204" pitchFamily="18" charset="0"/>
                      </a:rPr>
                      <m:t>, </m:t>
                    </m:r>
                  </m:oMath>
                </a14:m>
                <a:r>
                  <a:rPr lang="de-DE" dirty="0"/>
                  <a:t>für die diese Gleichung gilt. Schwierig, weil bei der Ableitung die gesuchte Funktion selber auch wieder auf der „rechten Seite“ auftaucht. </a:t>
                </a:r>
                <a:r>
                  <a:rPr lang="de-DE" dirty="0">
                    <a:solidFill>
                      <a:schemeClr val="bg1">
                        <a:lumMod val="50000"/>
                      </a:schemeClr>
                    </a:solidFill>
                  </a:rPr>
                  <a:t>Wir kennen ja schon die Lösungsfunktionen für die diese Gleichung aus einer vorangehenden Vorlesung über partielle Differentiale. Es sind die impliziten Funktionen </a:t>
                </a:r>
                <a14:m>
                  <m:oMath xmlns:m="http://schemas.openxmlformats.org/officeDocument/2006/math">
                    <m:sSup>
                      <m:sSupPr>
                        <m:ctrlPr>
                          <a:rPr lang="de-DE" b="0" i="1" smtClean="0">
                            <a:solidFill>
                              <a:schemeClr val="bg1">
                                <a:lumMod val="50000"/>
                              </a:schemeClr>
                            </a:solidFill>
                            <a:latin typeface="Cambria Math" panose="02040503050406030204" pitchFamily="18" charset="0"/>
                          </a:rPr>
                        </m:ctrlPr>
                      </m:sSupPr>
                      <m:e>
                        <m:r>
                          <a:rPr lang="de-DE" b="0" i="1" smtClean="0">
                            <a:solidFill>
                              <a:schemeClr val="bg1">
                                <a:lumMod val="50000"/>
                              </a:schemeClr>
                            </a:solidFill>
                            <a:latin typeface="Cambria Math" panose="02040503050406030204" pitchFamily="18" charset="0"/>
                          </a:rPr>
                          <m:t>𝑥</m:t>
                        </m:r>
                      </m:e>
                      <m:sup>
                        <m:r>
                          <a:rPr lang="de-DE" b="0" i="1" smtClean="0">
                            <a:solidFill>
                              <a:schemeClr val="bg1">
                                <a:lumMod val="50000"/>
                              </a:schemeClr>
                            </a:solidFill>
                            <a:latin typeface="Cambria Math" panose="02040503050406030204" pitchFamily="18" charset="0"/>
                          </a:rPr>
                          <m:t>2</m:t>
                        </m:r>
                      </m:sup>
                    </m:sSup>
                    <m:r>
                      <a:rPr lang="de-DE" b="0" i="1" smtClean="0">
                        <a:solidFill>
                          <a:schemeClr val="bg1">
                            <a:lumMod val="50000"/>
                          </a:schemeClr>
                        </a:solidFill>
                        <a:latin typeface="Cambria Math" panose="02040503050406030204" pitchFamily="18" charset="0"/>
                      </a:rPr>
                      <m:t>+</m:t>
                    </m:r>
                    <m:sSup>
                      <m:sSupPr>
                        <m:ctrlPr>
                          <a:rPr lang="de-DE" b="0" i="1" smtClean="0">
                            <a:solidFill>
                              <a:schemeClr val="bg1">
                                <a:lumMod val="50000"/>
                              </a:schemeClr>
                            </a:solidFill>
                            <a:latin typeface="Cambria Math" panose="02040503050406030204" pitchFamily="18" charset="0"/>
                          </a:rPr>
                        </m:ctrlPr>
                      </m:sSupPr>
                      <m:e>
                        <m:r>
                          <a:rPr lang="de-DE" b="0" i="1" smtClean="0">
                            <a:solidFill>
                              <a:schemeClr val="bg1">
                                <a:lumMod val="50000"/>
                              </a:schemeClr>
                            </a:solidFill>
                            <a:latin typeface="Cambria Math" panose="02040503050406030204" pitchFamily="18" charset="0"/>
                          </a:rPr>
                          <m:t>𝑦</m:t>
                        </m:r>
                      </m:e>
                      <m:sup>
                        <m:r>
                          <a:rPr lang="de-DE" b="0" i="1" smtClean="0">
                            <a:solidFill>
                              <a:schemeClr val="bg1">
                                <a:lumMod val="50000"/>
                              </a:schemeClr>
                            </a:solidFill>
                            <a:latin typeface="Cambria Math" panose="02040503050406030204" pitchFamily="18" charset="0"/>
                          </a:rPr>
                          <m:t>2</m:t>
                        </m:r>
                      </m:sup>
                    </m:sSup>
                    <m:r>
                      <a:rPr lang="de-DE" b="0" i="1" smtClean="0">
                        <a:solidFill>
                          <a:schemeClr val="bg1">
                            <a:lumMod val="50000"/>
                          </a:schemeClr>
                        </a:solidFill>
                        <a:latin typeface="Cambria Math" panose="02040503050406030204" pitchFamily="18" charset="0"/>
                      </a:rPr>
                      <m:t>=</m:t>
                    </m:r>
                    <m:sSup>
                      <m:sSupPr>
                        <m:ctrlPr>
                          <a:rPr lang="de-DE" b="0" i="1" smtClean="0">
                            <a:solidFill>
                              <a:schemeClr val="bg1">
                                <a:lumMod val="50000"/>
                              </a:schemeClr>
                            </a:solidFill>
                            <a:latin typeface="Cambria Math" panose="02040503050406030204" pitchFamily="18" charset="0"/>
                          </a:rPr>
                        </m:ctrlPr>
                      </m:sSupPr>
                      <m:e>
                        <m:r>
                          <a:rPr lang="de-DE" b="0" i="1" smtClean="0">
                            <a:solidFill>
                              <a:schemeClr val="bg1">
                                <a:lumMod val="50000"/>
                              </a:schemeClr>
                            </a:solidFill>
                            <a:latin typeface="Cambria Math" panose="02040503050406030204" pitchFamily="18" charset="0"/>
                          </a:rPr>
                          <m:t>𝑟</m:t>
                        </m:r>
                      </m:e>
                      <m:sup>
                        <m:r>
                          <a:rPr lang="de-DE" b="0" i="1" smtClean="0">
                            <a:solidFill>
                              <a:schemeClr val="bg1">
                                <a:lumMod val="50000"/>
                              </a:schemeClr>
                            </a:solidFill>
                            <a:latin typeface="Cambria Math" panose="02040503050406030204" pitchFamily="18" charset="0"/>
                          </a:rPr>
                          <m:t>2</m:t>
                        </m:r>
                      </m:sup>
                    </m:sSup>
                    <m:r>
                      <a:rPr lang="de-DE" b="0" i="1" smtClean="0">
                        <a:solidFill>
                          <a:schemeClr val="bg1">
                            <a:lumMod val="50000"/>
                          </a:schemeClr>
                        </a:solidFill>
                        <a:latin typeface="Cambria Math" panose="02040503050406030204" pitchFamily="18" charset="0"/>
                      </a:rPr>
                      <m:t>,</m:t>
                    </m:r>
                  </m:oMath>
                </a14:m>
                <a:r>
                  <a:rPr lang="de-DE" dirty="0">
                    <a:solidFill>
                      <a:schemeClr val="bg1">
                        <a:lumMod val="50000"/>
                      </a:schemeClr>
                    </a:solidFill>
                  </a:rPr>
                  <a:t> wobei r konstant ist. Oder explizit nach y aufgelöst: </a:t>
                </a:r>
                <a14:m>
                  <m:oMath xmlns:m="http://schemas.openxmlformats.org/officeDocument/2006/math">
                    <m:r>
                      <a:rPr lang="de-DE" b="0" i="1" smtClean="0">
                        <a:solidFill>
                          <a:schemeClr val="bg1">
                            <a:lumMod val="50000"/>
                          </a:schemeClr>
                        </a:solidFill>
                        <a:latin typeface="Cambria Math" panose="02040503050406030204" pitchFamily="18" charset="0"/>
                      </a:rPr>
                      <m:t>𝑦</m:t>
                    </m:r>
                    <m:d>
                      <m:dPr>
                        <m:ctrlPr>
                          <a:rPr lang="de-DE" b="0" i="1" smtClean="0">
                            <a:solidFill>
                              <a:schemeClr val="bg1">
                                <a:lumMod val="50000"/>
                              </a:schemeClr>
                            </a:solidFill>
                            <a:latin typeface="Cambria Math" panose="02040503050406030204" pitchFamily="18" charset="0"/>
                          </a:rPr>
                        </m:ctrlPr>
                      </m:dPr>
                      <m:e>
                        <m:r>
                          <a:rPr lang="de-DE" b="0" i="1" smtClean="0">
                            <a:solidFill>
                              <a:schemeClr val="bg1">
                                <a:lumMod val="50000"/>
                              </a:schemeClr>
                            </a:solidFill>
                            <a:latin typeface="Cambria Math" panose="02040503050406030204" pitchFamily="18" charset="0"/>
                          </a:rPr>
                          <m:t>𝑥</m:t>
                        </m:r>
                      </m:e>
                    </m:d>
                    <m:r>
                      <a:rPr lang="de-DE" b="0" i="1" smtClean="0">
                        <a:solidFill>
                          <a:schemeClr val="bg1">
                            <a:lumMod val="50000"/>
                          </a:schemeClr>
                        </a:solidFill>
                        <a:latin typeface="Cambria Math" panose="02040503050406030204" pitchFamily="18" charset="0"/>
                      </a:rPr>
                      <m:t>=</m:t>
                    </m:r>
                    <m:rad>
                      <m:radPr>
                        <m:degHide m:val="on"/>
                        <m:ctrlPr>
                          <a:rPr lang="de-DE" b="0" i="1" smtClean="0">
                            <a:solidFill>
                              <a:schemeClr val="bg1">
                                <a:lumMod val="50000"/>
                              </a:schemeClr>
                            </a:solidFill>
                            <a:latin typeface="Cambria Math" panose="02040503050406030204" pitchFamily="18" charset="0"/>
                          </a:rPr>
                        </m:ctrlPr>
                      </m:radPr>
                      <m:deg/>
                      <m:e>
                        <m:sSup>
                          <m:sSupPr>
                            <m:ctrlPr>
                              <a:rPr lang="de-DE" b="0" i="1" smtClean="0">
                                <a:solidFill>
                                  <a:schemeClr val="bg1">
                                    <a:lumMod val="50000"/>
                                  </a:schemeClr>
                                </a:solidFill>
                                <a:latin typeface="Cambria Math" panose="02040503050406030204" pitchFamily="18" charset="0"/>
                              </a:rPr>
                            </m:ctrlPr>
                          </m:sSupPr>
                          <m:e>
                            <m:r>
                              <a:rPr lang="de-DE" b="0" i="1" smtClean="0">
                                <a:solidFill>
                                  <a:schemeClr val="bg1">
                                    <a:lumMod val="50000"/>
                                  </a:schemeClr>
                                </a:solidFill>
                                <a:latin typeface="Cambria Math" panose="02040503050406030204" pitchFamily="18" charset="0"/>
                              </a:rPr>
                              <m:t>𝑟</m:t>
                            </m:r>
                          </m:e>
                          <m:sup>
                            <m:r>
                              <a:rPr lang="de-DE" b="0" i="1" smtClean="0">
                                <a:solidFill>
                                  <a:schemeClr val="bg1">
                                    <a:lumMod val="50000"/>
                                  </a:schemeClr>
                                </a:solidFill>
                                <a:latin typeface="Cambria Math" panose="02040503050406030204" pitchFamily="18" charset="0"/>
                              </a:rPr>
                              <m:t>2</m:t>
                            </m:r>
                          </m:sup>
                        </m:sSup>
                        <m:r>
                          <a:rPr lang="de-DE" b="0" i="1" smtClean="0">
                            <a:solidFill>
                              <a:schemeClr val="bg1">
                                <a:lumMod val="50000"/>
                              </a:schemeClr>
                            </a:solidFill>
                            <a:latin typeface="Cambria Math" panose="02040503050406030204" pitchFamily="18" charset="0"/>
                          </a:rPr>
                          <m:t>−</m:t>
                        </m:r>
                        <m:r>
                          <a:rPr lang="de-DE" b="0" i="1" smtClean="0">
                            <a:solidFill>
                              <a:schemeClr val="bg1">
                                <a:lumMod val="50000"/>
                              </a:schemeClr>
                            </a:solidFill>
                            <a:latin typeface="Cambria Math" panose="02040503050406030204" pitchFamily="18" charset="0"/>
                          </a:rPr>
                          <m:t>𝑥</m:t>
                        </m:r>
                        <m:r>
                          <a:rPr lang="de-DE" b="0" i="1" smtClean="0">
                            <a:solidFill>
                              <a:schemeClr val="bg1">
                                <a:lumMod val="50000"/>
                              </a:schemeClr>
                            </a:solidFill>
                            <a:latin typeface="Cambria Math" panose="02040503050406030204" pitchFamily="18" charset="0"/>
                          </a:rPr>
                          <m:t>²</m:t>
                        </m:r>
                      </m:e>
                    </m:rad>
                    <m:r>
                      <a:rPr lang="de-DE" b="0" i="1" smtClean="0">
                        <a:solidFill>
                          <a:schemeClr val="bg1">
                            <a:lumMod val="50000"/>
                          </a:schemeClr>
                        </a:solidFill>
                        <a:latin typeface="Cambria Math" panose="02040503050406030204" pitchFamily="18" charset="0"/>
                      </a:rPr>
                      <m:t>,</m:t>
                    </m:r>
                  </m:oMath>
                </a14:m>
                <a:r>
                  <a:rPr lang="de-DE" dirty="0">
                    <a:solidFill>
                      <a:schemeClr val="accent6">
                        <a:lumMod val="50000"/>
                      </a:schemeClr>
                    </a:solidFill>
                  </a:rPr>
                  <a:t> </a:t>
                </a:r>
                <a:r>
                  <a:rPr lang="de-DE" dirty="0">
                    <a:solidFill>
                      <a:schemeClr val="bg1">
                        <a:lumMod val="50000"/>
                      </a:schemeClr>
                    </a:solidFill>
                  </a:rPr>
                  <a:t>wobei das aber nur „ein Ausschnitt der Lösung“ ist. </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616" t="-806" r="-547"/>
                </a:stretch>
              </a:blipFill>
            </p:spPr>
            <p:txBody>
              <a:bodyPr/>
              <a:lstStyle/>
              <a:p>
                <a:r>
                  <a:rPr lang="de-DE">
                    <a:noFill/>
                  </a:rPr>
                  <a:t> </a:t>
                </a:r>
              </a:p>
            </p:txBody>
          </p:sp>
        </mc:Fallback>
      </mc:AlternateContent>
    </p:spTree>
    <p:extLst>
      <p:ext uri="{BB962C8B-B14F-4D97-AF65-F5344CB8AC3E}">
        <p14:creationId xmlns:p14="http://schemas.microsoft.com/office/powerpoint/2010/main" val="112790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Bekannte Lösungen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a:bodyPr>
              <a:lstStyle/>
              <a:p>
                <a:pPr marL="0" indent="0" algn="just">
                  <a:buNone/>
                </a:pPr>
                <a:r>
                  <a:rPr lang="de-DE" dirty="0"/>
                  <a:t>Einige Differentialgleichungen (bei denen y auch auf der „rechten Seite“ steht) werden Sie vermutlich schon durch „Erfahrung“ lösen können. </a:t>
                </a:r>
              </a:p>
              <a:p>
                <a:pPr marL="0" indent="0" algn="just">
                  <a:buNone/>
                </a:pPr>
                <a:r>
                  <a:rPr lang="de-DE" dirty="0"/>
                  <a:t>Welche Funktion y(x) erfüllt:</a:t>
                </a:r>
              </a:p>
              <a:p>
                <a:pPr marL="0" indent="0" algn="just">
                  <a:buNone/>
                </a:pPr>
                <a:endParaRPr lang="de-DE" dirty="0"/>
              </a:p>
              <a:p>
                <a:pPr marL="0" indent="0" algn="just">
                  <a:buNone/>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m:oMathPara>
                </a14:m>
                <a:endParaRPr lang="de-DE" dirty="0"/>
              </a:p>
              <a:p>
                <a:pPr marL="0" indent="0">
                  <a:buNone/>
                </a:pPr>
                <a:r>
                  <a:rPr lang="de-DE" dirty="0"/>
                  <a:t>Welche Funktion y(x) erfüllt:</a:t>
                </a:r>
              </a:p>
              <a:p>
                <a:pPr marL="0" indent="0">
                  <a:buNone/>
                </a:pPr>
                <a14:m>
                  <m:oMathPara xmlns:m="http://schemas.openxmlformats.org/officeDocument/2006/math">
                    <m:oMathParaPr>
                      <m:jc m:val="centerGroup"/>
                    </m:oMathParaPr>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𝑑</m:t>
                          </m:r>
                          <m:r>
                            <a:rPr lang="de-DE" b="0" i="1" smtClean="0">
                              <a:latin typeface="Cambria Math" panose="02040503050406030204" pitchFamily="18" charset="0"/>
                            </a:rPr>
                            <m:t>²</m:t>
                          </m:r>
                          <m:r>
                            <a:rPr lang="de-DE" i="1">
                              <a:latin typeface="Cambria Math" panose="02040503050406030204" pitchFamily="18" charset="0"/>
                            </a:rPr>
                            <m:t>𝑦</m:t>
                          </m:r>
                        </m:num>
                        <m:den>
                          <m:r>
                            <a:rPr lang="de-DE" i="1">
                              <a:latin typeface="Cambria Math" panose="02040503050406030204" pitchFamily="18" charset="0"/>
                            </a:rPr>
                            <m:t>𝑑𝑥</m:t>
                          </m:r>
                          <m:r>
                            <a:rPr lang="de-DE" b="0" i="1" smtClean="0">
                              <a:latin typeface="Cambria Math" panose="02040503050406030204" pitchFamily="18" charset="0"/>
                            </a:rPr>
                            <m:t>²</m:t>
                          </m:r>
                        </m:den>
                      </m:f>
                      <m:r>
                        <a:rPr lang="de-DE" i="1">
                          <a:latin typeface="Cambria Math" panose="02040503050406030204" pitchFamily="18" charset="0"/>
                        </a:rPr>
                        <m:t>=</m:t>
                      </m:r>
                      <m:r>
                        <a:rPr lang="de-DE" b="0" i="1" smtClean="0">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 ?</m:t>
                      </m:r>
                    </m:oMath>
                  </m:oMathPara>
                </a14:m>
                <a:endParaRPr lang="de-DE" dirty="0"/>
              </a:p>
              <a:p>
                <a:pPr marL="0" indent="0">
                  <a:buNone/>
                </a:pPr>
                <a:endParaRPr lang="de-DE" dirty="0"/>
              </a:p>
              <a:p>
                <a:pPr marL="0" indent="0">
                  <a:buNone/>
                </a:pPr>
                <a:r>
                  <a:rPr lang="de-DE" dirty="0"/>
                  <a:t> </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616" t="-806" r="-54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8097AA1-B736-44B2-86F4-84EB83025B8F}"/>
              </a:ext>
            </a:extLst>
          </p:cNvPr>
          <p:cNvSpPr txBox="1"/>
          <p:nvPr/>
        </p:nvSpPr>
        <p:spPr>
          <a:xfrm>
            <a:off x="9199983" y="3653079"/>
            <a:ext cx="970137" cy="369332"/>
          </a:xfrm>
          <a:prstGeom prst="rect">
            <a:avLst/>
          </a:prstGeom>
          <a:noFill/>
        </p:spPr>
        <p:txBody>
          <a:bodyPr wrap="none" rtlCol="0">
            <a:spAutoFit/>
          </a:bodyPr>
          <a:lstStyle/>
          <a:p>
            <a:r>
              <a:rPr lang="de-DE" u="sng" dirty="0">
                <a:solidFill>
                  <a:schemeClr val="accent1"/>
                </a:solidFill>
              </a:rPr>
              <a:t>Lösung</a:t>
            </a:r>
          </a:p>
        </p:txBody>
      </p:sp>
      <p:sp>
        <p:nvSpPr>
          <p:cNvPr id="5" name="Textfeld 4">
            <a:extLst>
              <a:ext uri="{FF2B5EF4-FFF2-40B4-BE49-F238E27FC236}">
                <a16:creationId xmlns:a16="http://schemas.microsoft.com/office/drawing/2014/main" id="{CDAA5326-389E-4B62-BE44-DB54A9586B0E}"/>
              </a:ext>
            </a:extLst>
          </p:cNvPr>
          <p:cNvSpPr txBox="1"/>
          <p:nvPr/>
        </p:nvSpPr>
        <p:spPr>
          <a:xfrm>
            <a:off x="9212423" y="4533267"/>
            <a:ext cx="970137" cy="369332"/>
          </a:xfrm>
          <a:prstGeom prst="rect">
            <a:avLst/>
          </a:prstGeom>
          <a:noFill/>
        </p:spPr>
        <p:txBody>
          <a:bodyPr wrap="none" rtlCol="0">
            <a:spAutoFit/>
          </a:bodyPr>
          <a:lstStyle/>
          <a:p>
            <a:r>
              <a:rPr lang="de-DE" u="sng" dirty="0">
                <a:solidFill>
                  <a:schemeClr val="accent1"/>
                </a:solidFill>
              </a:rPr>
              <a:t>Lösung</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02283B49-7413-4256-AD91-B9F2E897393C}"/>
                  </a:ext>
                </a:extLst>
              </p:cNvPr>
              <p:cNvSpPr txBox="1"/>
              <p:nvPr/>
            </p:nvSpPr>
            <p:spPr>
              <a:xfrm>
                <a:off x="2677886" y="4156896"/>
                <a:ext cx="6167535" cy="1754326"/>
              </a:xfrm>
              <a:prstGeom prst="rect">
                <a:avLst/>
              </a:prstGeom>
              <a:solidFill>
                <a:schemeClr val="accent1"/>
              </a:solidFill>
            </p:spPr>
            <p:txBody>
              <a:bodyPr wrap="square" rtlCol="0">
                <a:spAutoFit/>
              </a:bodyPr>
              <a:lstStyle/>
              <a:p>
                <a:pPr algn="just"/>
                <a:r>
                  <a:rPr lang="de-DE" dirty="0"/>
                  <a:t>Eine Funktion y(x) ist also gesucht, die abgeleitet wieder y(x) ergibt. Das gilt doch z.B. für die Exponentialfunktion </a:t>
                </a:r>
                <a14:m>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𝑥</m:t>
                        </m:r>
                      </m:sup>
                    </m:sSup>
                  </m:oMath>
                </a14:m>
                <a:r>
                  <a:rPr lang="de-DE" dirty="0"/>
                  <a:t>. Die Ableitung von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𝑥</m:t>
                        </m:r>
                      </m:sup>
                    </m:sSup>
                  </m:oMath>
                </a14:m>
                <a:r>
                  <a:rPr lang="de-DE" dirty="0"/>
                  <a:t> ist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𝑥</m:t>
                        </m:r>
                      </m:sup>
                    </m:sSup>
                  </m:oMath>
                </a14:m>
                <a:r>
                  <a:rPr lang="de-DE" dirty="0"/>
                  <a:t>. Genau genommen ist die Lösung dieser Differentialgleichung: </a:t>
                </a:r>
                <a14:m>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𝑥</m:t>
                        </m:r>
                      </m:sup>
                    </m:sSup>
                    <m:r>
                      <a:rPr lang="de-DE" b="0" i="1" smtClean="0">
                        <a:latin typeface="Cambria Math" panose="02040503050406030204" pitchFamily="18" charset="0"/>
                        <a:ea typeface="Cambria Math" panose="02040503050406030204" pitchFamily="18" charset="0"/>
                      </a:rPr>
                      <m:t>.</m:t>
                    </m:r>
                  </m:oMath>
                </a14:m>
                <a:r>
                  <a:rPr lang="de-DE" dirty="0"/>
                  <a:t>b darf irgendeine konstante Zahl sein.                                                        </a:t>
                </a:r>
                <a:r>
                  <a:rPr lang="de-DE" u="sng" dirty="0"/>
                  <a:t>X</a:t>
                </a:r>
              </a:p>
            </p:txBody>
          </p:sp>
        </mc:Choice>
        <mc:Fallback>
          <p:sp>
            <p:nvSpPr>
              <p:cNvPr id="6" name="Textfeld 5">
                <a:extLst>
                  <a:ext uri="{FF2B5EF4-FFF2-40B4-BE49-F238E27FC236}">
                    <a16:creationId xmlns:a16="http://schemas.microsoft.com/office/drawing/2014/main" id="{02283B49-7413-4256-AD91-B9F2E897393C}"/>
                  </a:ext>
                </a:extLst>
              </p:cNvPr>
              <p:cNvSpPr txBox="1">
                <a:spLocks noRot="1" noChangeAspect="1" noMove="1" noResize="1" noEditPoints="1" noAdjustHandles="1" noChangeArrowheads="1" noChangeShapeType="1" noTextEdit="1"/>
              </p:cNvSpPr>
              <p:nvPr/>
            </p:nvSpPr>
            <p:spPr>
              <a:xfrm>
                <a:off x="2677886" y="4156896"/>
                <a:ext cx="6167535" cy="1754326"/>
              </a:xfrm>
              <a:prstGeom prst="rect">
                <a:avLst/>
              </a:prstGeom>
              <a:blipFill>
                <a:blip r:embed="rId3"/>
                <a:stretch>
                  <a:fillRect l="-791" t="-2083" r="-889" b="-45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1B29110B-7554-4F12-A811-3699634D48D4}"/>
                  </a:ext>
                </a:extLst>
              </p:cNvPr>
              <p:cNvSpPr txBox="1"/>
              <p:nvPr/>
            </p:nvSpPr>
            <p:spPr>
              <a:xfrm>
                <a:off x="2556588" y="1991086"/>
                <a:ext cx="6288833" cy="2031325"/>
              </a:xfrm>
              <a:prstGeom prst="rect">
                <a:avLst/>
              </a:prstGeom>
              <a:solidFill>
                <a:schemeClr val="accent1"/>
              </a:solidFill>
            </p:spPr>
            <p:txBody>
              <a:bodyPr wrap="square" rtlCol="0">
                <a:spAutoFit/>
              </a:bodyPr>
              <a:lstStyle/>
              <a:p>
                <a:r>
                  <a:rPr lang="de-DE" dirty="0"/>
                  <a:t>Für den Sinus und den Kosinus gilt, dass zweimaliges Ableiten das Vorzeichen der Funktion umdreht. Die Lösung der Differentialgleichung ist: </a:t>
                </a:r>
                <a:endParaRPr lang="de-DE"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𝑐</m:t>
                      </m:r>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sin</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e>
                      </m:fun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m:t>
                      </m:r>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cos</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e>
                      </m:func>
                      <m:r>
                        <a:rPr lang="de-DE" b="0" i="1" smtClean="0">
                          <a:latin typeface="Cambria Math" panose="02040503050406030204" pitchFamily="18" charset="0"/>
                          <a:ea typeface="Cambria Math" panose="02040503050406030204" pitchFamily="18" charset="0"/>
                        </a:rPr>
                        <m:t>,</m:t>
                      </m:r>
                    </m:oMath>
                  </m:oMathPara>
                </a14:m>
                <a:endParaRPr lang="de-DE" dirty="0"/>
              </a:p>
              <a:p>
                <a:r>
                  <a:rPr lang="de-DE" dirty="0"/>
                  <a:t>c und d sind wieder beliebige konstante Zahlen. Dass es </a:t>
                </a:r>
                <a:r>
                  <a:rPr lang="de-DE" b="1" dirty="0"/>
                  <a:t>zwei </a:t>
                </a:r>
                <a:r>
                  <a:rPr lang="de-DE" dirty="0"/>
                  <a:t>frei wählbare „Parameter“ gibt, liegt an der Ordnung der Differentialgleichung. Dazu jetzt mehr.  </a:t>
                </a:r>
                <a:r>
                  <a:rPr lang="de-DE" u="sng" dirty="0"/>
                  <a:t>X</a:t>
                </a:r>
              </a:p>
            </p:txBody>
          </p:sp>
        </mc:Choice>
        <mc:Fallback xmlns="">
          <p:sp>
            <p:nvSpPr>
              <p:cNvPr id="7" name="Textfeld 6">
                <a:extLst>
                  <a:ext uri="{FF2B5EF4-FFF2-40B4-BE49-F238E27FC236}">
                    <a16:creationId xmlns:a16="http://schemas.microsoft.com/office/drawing/2014/main" id="{1B29110B-7554-4F12-A811-3699634D48D4}"/>
                  </a:ext>
                </a:extLst>
              </p:cNvPr>
              <p:cNvSpPr txBox="1">
                <a:spLocks noRot="1" noChangeAspect="1" noMove="1" noResize="1" noEditPoints="1" noAdjustHandles="1" noChangeArrowheads="1" noChangeShapeType="1" noTextEdit="1"/>
              </p:cNvSpPr>
              <p:nvPr/>
            </p:nvSpPr>
            <p:spPr>
              <a:xfrm>
                <a:off x="2556588" y="1991086"/>
                <a:ext cx="6288833" cy="2031325"/>
              </a:xfrm>
              <a:prstGeom prst="rect">
                <a:avLst/>
              </a:prstGeom>
              <a:blipFill>
                <a:blip r:embed="rId4"/>
                <a:stretch>
                  <a:fillRect l="-775" t="-1802" b="-3904"/>
                </a:stretch>
              </a:blipFill>
            </p:spPr>
            <p:txBody>
              <a:bodyPr/>
              <a:lstStyle/>
              <a:p>
                <a:r>
                  <a:rPr lang="de-DE">
                    <a:noFill/>
                  </a:rPr>
                  <a:t> </a:t>
                </a:r>
              </a:p>
            </p:txBody>
          </p:sp>
        </mc:Fallback>
      </mc:AlternateContent>
    </p:spTree>
    <p:extLst>
      <p:ext uri="{BB962C8B-B14F-4D97-AF65-F5344CB8AC3E}">
        <p14:creationId xmlns:p14="http://schemas.microsoft.com/office/powerpoint/2010/main" val="539888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„Gewöhnlich“ vs. „Partiell“ / Ordnung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lstStyle/>
              <a:p>
                <a:pPr marL="0" indent="0" algn="just">
                  <a:buNone/>
                </a:pPr>
                <a:r>
                  <a:rPr lang="de-DE" dirty="0"/>
                  <a:t>Differentialgleichungen, in denen Differentiale der Form dx, </a:t>
                </a:r>
                <a:r>
                  <a:rPr lang="de-DE" dirty="0" err="1"/>
                  <a:t>dy</a:t>
                </a:r>
                <a:r>
                  <a:rPr lang="de-DE" dirty="0"/>
                  <a:t> auftauchen, heißen „</a:t>
                </a:r>
                <a:r>
                  <a:rPr lang="de-DE" b="1" dirty="0"/>
                  <a:t>gewöhnliche Differentialgleichungen</a:t>
                </a:r>
                <a:r>
                  <a:rPr lang="de-DE" dirty="0"/>
                  <a:t>“. Differentialgleichungen, in denen (zudem) Differentiale der Form </a:t>
                </a:r>
                <a14:m>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oMath>
                </a14:m>
                <a:r>
                  <a:rPr lang="de-DE" dirty="0"/>
                  <a:t> auftauchen, heißen „</a:t>
                </a:r>
                <a:r>
                  <a:rPr lang="de-DE" b="1" dirty="0"/>
                  <a:t>partielle Differentialgleichungen</a:t>
                </a:r>
                <a:r>
                  <a:rPr lang="de-DE" dirty="0"/>
                  <a:t>“. </a:t>
                </a:r>
              </a:p>
              <a:p>
                <a:pPr marL="0" indent="0" algn="just">
                  <a:buNone/>
                </a:pPr>
                <a:r>
                  <a:rPr lang="de-DE" dirty="0"/>
                  <a:t>Die höchste Ableitung, die vorkommt, bestimmt die „</a:t>
                </a:r>
                <a:r>
                  <a:rPr lang="de-DE" b="1" dirty="0"/>
                  <a:t>Ordnung</a:t>
                </a:r>
                <a:r>
                  <a:rPr lang="de-DE" dirty="0"/>
                  <a:t>“ der Differentialgleichung: </a:t>
                </a:r>
                <a14:m>
                  <m:oMath xmlns:m="http://schemas.openxmlformats.org/officeDocument/2006/math">
                    <m:f>
                      <m:fPr>
                        <m:ctrlPr>
                          <a:rPr lang="de-DE" i="1" smtClean="0">
                            <a:latin typeface="Cambria Math" panose="02040503050406030204" pitchFamily="18" charset="0"/>
                          </a:rPr>
                        </m:ctrlPr>
                      </m:fPr>
                      <m:num>
                        <m:sSup>
                          <m:sSupPr>
                            <m:ctrlPr>
                              <a:rPr lang="de-DE" b="0" i="1" smtClean="0">
                                <a:latin typeface="Cambria Math" panose="02040503050406030204" pitchFamily="18" charset="0"/>
                              </a:rPr>
                            </m:ctrlPr>
                          </m:sSupPr>
                          <m:e>
                            <m:r>
                              <a:rPr lang="de-DE" b="0" i="1" smtClean="0">
                                <a:latin typeface="Cambria Math" panose="02040503050406030204" pitchFamily="18" charset="0"/>
                              </a:rPr>
                              <m:t>𝑑</m:t>
                            </m:r>
                          </m:e>
                          <m:sup>
                            <m:r>
                              <a:rPr lang="de-DE" b="0" i="1" smtClean="0">
                                <a:latin typeface="Cambria Math" panose="02040503050406030204" pitchFamily="18" charset="0"/>
                              </a:rPr>
                              <m:t>2</m:t>
                            </m:r>
                          </m:sup>
                        </m:sSup>
                        <m:r>
                          <a:rPr lang="de-DE" b="0" i="1" smtClean="0">
                            <a:latin typeface="Cambria Math" panose="02040503050406030204" pitchFamily="18" charset="0"/>
                          </a:rPr>
                          <m:t>𝑦</m:t>
                        </m:r>
                      </m:num>
                      <m:den>
                        <m:r>
                          <a:rPr lang="de-DE" b="0" i="1" smtClean="0">
                            <a:latin typeface="Cambria Math" panose="02040503050406030204" pitchFamily="18" charset="0"/>
                          </a:rPr>
                          <m:t>𝑑𝑥</m:t>
                        </m:r>
                        <m:r>
                          <a:rPr lang="de-DE" b="0" i="1" smtClean="0">
                            <a:latin typeface="Cambria Math" panose="02040503050406030204" pitchFamily="18" charset="0"/>
                          </a:rPr>
                          <m:t>²</m:t>
                        </m:r>
                      </m:den>
                    </m:f>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t>ist z.B. eine gewöhnliche Differentialgleichung zweiter Ordnung.</a:t>
                </a:r>
              </a:p>
              <a:p>
                <a:pPr marL="0" indent="0" algn="just">
                  <a:buNone/>
                </a:pPr>
                <a:r>
                  <a:rPr lang="de-DE" dirty="0"/>
                  <a:t>Wenn in der Differentialgleichung y nicht in Potenzen größer als 1 vorkommt, dann heißt die Differentialgleichung </a:t>
                </a:r>
                <a:r>
                  <a:rPr lang="de-DE" b="1" dirty="0"/>
                  <a:t>linear. </a:t>
                </a:r>
                <a14:m>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m:t>
                    </m:r>
                    <m:r>
                      <a:rPr lang="de-DE" b="0" i="1" smtClean="0">
                        <a:latin typeface="Cambria Math" panose="02040503050406030204" pitchFamily="18" charset="0"/>
                      </a:rPr>
                      <m:t>𝑑𝑥</m:t>
                    </m:r>
                    <m:r>
                      <a:rPr lang="de-DE" b="0" i="1" smtClean="0">
                        <a:latin typeface="Cambria Math" panose="02040503050406030204" pitchFamily="18" charset="0"/>
                      </a:rPr>
                      <m:t> </m:t>
                    </m:r>
                    <m:r>
                      <a:rPr lang="de-DE" b="0" i="1" smtClean="0">
                        <a:solidFill>
                          <a:srgbClr val="FF0000"/>
                        </a:solidFill>
                        <a:latin typeface="Cambria Math" panose="02040503050406030204" pitchFamily="18" charset="0"/>
                      </a:rPr>
                      <m:t>𝑦</m:t>
                    </m:r>
                    <m:r>
                      <a:rPr lang="de-DE" b="0" i="1" smtClean="0">
                        <a:latin typeface="Cambria Math" panose="02040503050406030204" pitchFamily="18" charset="0"/>
                      </a:rPr>
                      <m:t> −</m:t>
                    </m:r>
                    <m:r>
                      <a:rPr lang="de-DE" b="0" i="1" smtClean="0">
                        <a:solidFill>
                          <a:srgbClr val="FF0000"/>
                        </a:solidFill>
                        <a:latin typeface="Cambria Math" panose="02040503050406030204" pitchFamily="18" charset="0"/>
                      </a:rPr>
                      <m:t>5</m:t>
                    </m:r>
                    <m:r>
                      <a:rPr lang="de-DE" b="0" i="1" smtClean="0">
                        <a:solidFill>
                          <a:srgbClr val="FF0000"/>
                        </a:solidFill>
                        <a:latin typeface="Cambria Math" panose="02040503050406030204" pitchFamily="18" charset="0"/>
                      </a:rPr>
                      <m:t>𝑦</m:t>
                    </m:r>
                    <m:r>
                      <a:rPr lang="de-DE" b="0" i="1" smtClean="0">
                        <a:latin typeface="Cambria Math" panose="02040503050406030204" pitchFamily="18" charset="0"/>
                      </a:rPr>
                      <m:t> </m:t>
                    </m:r>
                    <m:r>
                      <a:rPr lang="de-DE" b="0" i="1" smtClean="0">
                        <a:latin typeface="Cambria Math" panose="02040503050406030204" pitchFamily="18" charset="0"/>
                      </a:rPr>
                      <m:t>𝑑𝑦</m:t>
                    </m:r>
                    <m:r>
                      <a:rPr lang="de-DE" b="0" i="1" smtClean="0">
                        <a:latin typeface="Cambria Math" panose="02040503050406030204" pitchFamily="18" charset="0"/>
                      </a:rPr>
                      <m:t> =0</m:t>
                    </m:r>
                  </m:oMath>
                </a14:m>
                <a:r>
                  <a:rPr lang="de-DE" dirty="0"/>
                  <a:t> ist linear. </a:t>
                </a:r>
                <a:br>
                  <a:rPr lang="de-DE" dirty="0"/>
                </a:br>
                <a14:m>
                  <m:oMath xmlns:m="http://schemas.openxmlformats.org/officeDocument/2006/math">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panose="02040503050406030204" pitchFamily="18" charset="0"/>
                          </a:rPr>
                          <m:t>𝑦</m:t>
                        </m:r>
                      </m:e>
                      <m:sup>
                        <m:r>
                          <a:rPr lang="de-DE" b="0" i="1" smtClean="0">
                            <a:solidFill>
                              <a:srgbClr val="FF0000"/>
                            </a:solidFill>
                            <a:latin typeface="Cambria Math" panose="02040503050406030204" pitchFamily="18" charset="0"/>
                          </a:rPr>
                          <m:t>2</m:t>
                        </m:r>
                      </m:sup>
                    </m:sSup>
                    <m:r>
                      <a:rPr lang="de-DE" b="0" i="1" smtClean="0">
                        <a:latin typeface="Cambria Math" panose="02040503050406030204" pitchFamily="18" charset="0"/>
                      </a:rPr>
                      <m:t>𝑑𝑦</m:t>
                    </m:r>
                    <m:r>
                      <a:rPr lang="de-DE" b="0" i="1" smtClean="0">
                        <a:latin typeface="Cambria Math" panose="02040503050406030204" pitchFamily="18" charset="0"/>
                      </a:rPr>
                      <m:t> +2</m:t>
                    </m:r>
                    <m:r>
                      <a:rPr lang="de-DE" b="0" i="1" smtClean="0">
                        <a:latin typeface="Cambria Math" panose="02040503050406030204" pitchFamily="18" charset="0"/>
                      </a:rPr>
                      <m:t>𝑥𝑦</m:t>
                    </m:r>
                    <m:r>
                      <a:rPr lang="de-DE" b="0" i="1" smtClean="0">
                        <a:latin typeface="Cambria Math" panose="02040503050406030204" pitchFamily="18" charset="0"/>
                      </a:rPr>
                      <m:t> </m:t>
                    </m:r>
                    <m:r>
                      <a:rPr lang="de-DE" b="0" i="1" smtClean="0">
                        <a:latin typeface="Cambria Math" panose="02040503050406030204" pitchFamily="18" charset="0"/>
                      </a:rPr>
                      <m:t>𝑑𝑥</m:t>
                    </m:r>
                    <m:r>
                      <a:rPr lang="de-DE" b="0" i="1" smtClean="0">
                        <a:latin typeface="Cambria Math" panose="02040503050406030204" pitchFamily="18" charset="0"/>
                      </a:rPr>
                      <m:t>=0</m:t>
                    </m:r>
                  </m:oMath>
                </a14:m>
                <a:r>
                  <a:rPr lang="de-DE" dirty="0"/>
                  <a:t> ist </a:t>
                </a:r>
                <a:r>
                  <a:rPr lang="de-DE" b="1" dirty="0"/>
                  <a:t>nicht-linear</a:t>
                </a:r>
                <a:r>
                  <a:rPr lang="de-DE" dirty="0"/>
                  <a:t>. </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616" t="-806" r="-547"/>
                </a:stretch>
              </a:blipFill>
            </p:spPr>
            <p:txBody>
              <a:bodyPr/>
              <a:lstStyle/>
              <a:p>
                <a:r>
                  <a:rPr lang="de-DE">
                    <a:noFill/>
                  </a:rPr>
                  <a:t> </a:t>
                </a:r>
              </a:p>
            </p:txBody>
          </p:sp>
        </mc:Fallback>
      </mc:AlternateContent>
    </p:spTree>
    <p:extLst>
      <p:ext uri="{BB962C8B-B14F-4D97-AF65-F5344CB8AC3E}">
        <p14:creationId xmlns:p14="http://schemas.microsoft.com/office/powerpoint/2010/main" val="164361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Umformung in ein „Totales Differential“</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a:xfrm>
                <a:off x="2589212" y="2133600"/>
                <a:ext cx="8915400" cy="4239208"/>
              </a:xfrm>
            </p:spPr>
            <p:txBody>
              <a:bodyPr>
                <a:normAutofit/>
              </a:bodyPr>
              <a:lstStyle/>
              <a:p>
                <a:pPr marL="0" indent="0">
                  <a:buNone/>
                </a:pPr>
                <a:r>
                  <a:rPr lang="de-DE" dirty="0"/>
                  <a:t>Eine Möglichkeit (zumindest viele gewöhnliche Differentialgleichungen erster Ordnung) zu lösen, besteht darin, sie so umzuformen, dass sie die Gestalt eines „totalen Differentials“ annehmen. Also z.B. die recht komplizierte Gleichung</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𝑑𝑦</m:t>
                          </m:r>
                        </m:num>
                        <m:den>
                          <m:r>
                            <a:rPr lang="de-DE" i="1">
                              <a:latin typeface="Cambria Math" panose="02040503050406030204" pitchFamily="18" charset="0"/>
                            </a:rPr>
                            <m:t>𝑑𝑥</m:t>
                          </m:r>
                        </m:den>
                      </m:f>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𝑥</m:t>
                          </m:r>
                          <m:r>
                            <a:rPr lang="de-DE" b="0" i="1" smtClean="0">
                              <a:latin typeface="Cambria Math" panose="02040503050406030204" pitchFamily="18" charset="0"/>
                            </a:rPr>
                            <m:t>𝑦</m:t>
                          </m:r>
                          <m:r>
                            <a:rPr lang="de-DE" b="0" i="1" smtClean="0">
                              <a:latin typeface="Cambria Math" panose="02040503050406030204" pitchFamily="18" charset="0"/>
                            </a:rPr>
                            <m:t>²</m:t>
                          </m:r>
                        </m:num>
                        <m:den>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i="1">
                              <a:latin typeface="Cambria Math" panose="02040503050406030204" pitchFamily="18" charset="0"/>
                            </a:rPr>
                            <m:t>𝑦</m:t>
                          </m:r>
                          <m:r>
                            <a:rPr lang="de-DE" b="0" i="1" smtClean="0">
                              <a:latin typeface="Cambria Math" panose="02040503050406030204" pitchFamily="18" charset="0"/>
                            </a:rPr>
                            <m:t>+2</m:t>
                          </m:r>
                        </m:den>
                      </m:f>
                    </m:oMath>
                  </m:oMathPara>
                </a14:m>
                <a:endParaRPr lang="de-DE" dirty="0"/>
              </a:p>
              <a:p>
                <a:pPr marL="0" indent="0">
                  <a:buNone/>
                </a:pPr>
                <a:r>
                  <a:rPr lang="de-DE" dirty="0"/>
                  <a:t>kann man durch ein paar Umformungsschritte überführen in</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𝑦</m:t>
                          </m:r>
                        </m:e>
                        <m:sup>
                          <m:r>
                            <a:rPr lang="de-DE" b="0" i="1" smtClean="0">
                              <a:latin typeface="Cambria Math" panose="02040503050406030204" pitchFamily="18" charset="0"/>
                            </a:rPr>
                            <m:t>2</m:t>
                          </m:r>
                        </m:sup>
                      </m:sSup>
                      <m:r>
                        <a:rPr lang="de-DE" b="0" i="1" smtClean="0">
                          <a:latin typeface="Cambria Math" panose="02040503050406030204" pitchFamily="18" charset="0"/>
                        </a:rPr>
                        <m:t>𝑑𝑥</m:t>
                      </m:r>
                      <m:r>
                        <a:rPr lang="de-DE" b="0" i="1" smtClean="0">
                          <a:latin typeface="Cambria Math" panose="02040503050406030204" pitchFamily="18" charset="0"/>
                        </a:rPr>
                        <m:t>+</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𝑦</m:t>
                          </m:r>
                          <m:r>
                            <a:rPr lang="de-DE" b="0" i="1" smtClean="0">
                              <a:latin typeface="Cambria Math" panose="02040503050406030204" pitchFamily="18" charset="0"/>
                            </a:rPr>
                            <m:t>+2</m:t>
                          </m:r>
                        </m:e>
                      </m:d>
                      <m:r>
                        <a:rPr lang="de-DE" b="0" i="1" smtClean="0">
                          <a:latin typeface="Cambria Math" panose="02040503050406030204" pitchFamily="18" charset="0"/>
                        </a:rPr>
                        <m:t>𝑑𝑦</m:t>
                      </m:r>
                      <m:r>
                        <a:rPr lang="de-DE" b="0" i="1" smtClean="0">
                          <a:latin typeface="Cambria Math" panose="02040503050406030204" pitchFamily="18" charset="0"/>
                        </a:rPr>
                        <m:t>=0.</m:t>
                      </m:r>
                    </m:oMath>
                  </m:oMathPara>
                </a14:m>
                <a:endParaRPr lang="de-DE" b="0" dirty="0"/>
              </a:p>
              <a:p>
                <a:pPr marL="0" indent="0">
                  <a:buNone/>
                </a:pPr>
                <a:r>
                  <a:rPr lang="de-DE" dirty="0"/>
                  <a:t>Die linke Seite der Gleichung kann man jetzt als das totale Differential einer (noch unbekannten) Funktion f(</a:t>
                </a:r>
                <a:r>
                  <a:rPr lang="de-DE" dirty="0" err="1"/>
                  <a:t>x,y</a:t>
                </a:r>
                <a:r>
                  <a:rPr lang="de-DE" dirty="0"/>
                  <a:t>) interpretieren. Die rechte Seite der Gleichung bedeutet dann (</a:t>
                </a:r>
                <a14:m>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=0), </m:t>
                    </m:r>
                  </m:oMath>
                </a14:m>
                <a:r>
                  <a:rPr lang="de-DE" dirty="0"/>
                  <a:t>dass man es mit einer Höhenlinie der zweidimensionalen Funktion f zu tun hat…  </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xfrm>
                <a:off x="2589212" y="2133600"/>
                <a:ext cx="8915400" cy="4239208"/>
              </a:xfrm>
              <a:blipFill>
                <a:blip r:embed="rId2"/>
                <a:stretch>
                  <a:fillRect l="-616" t="-719" r="-342" b="-1727"/>
                </a:stretch>
              </a:blipFill>
            </p:spPr>
            <p:txBody>
              <a:bodyPr/>
              <a:lstStyle/>
              <a:p>
                <a:r>
                  <a:rPr lang="de-DE">
                    <a:noFill/>
                  </a:rPr>
                  <a:t> </a:t>
                </a:r>
              </a:p>
            </p:txBody>
          </p:sp>
        </mc:Fallback>
      </mc:AlternateContent>
    </p:spTree>
    <p:extLst>
      <p:ext uri="{BB962C8B-B14F-4D97-AF65-F5344CB8AC3E}">
        <p14:creationId xmlns:p14="http://schemas.microsoft.com/office/powerpoint/2010/main" val="48269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Potentialfunktion finden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lstStyle/>
              <a:p>
                <a:pPr marL="0" indent="0" algn="just">
                  <a:buNone/>
                </a:pPr>
                <a:r>
                  <a:rPr lang="de-DE" dirty="0"/>
                  <a:t>Und diese Umformung ist auch schon der ganze Trick. </a:t>
                </a:r>
              </a:p>
              <a:p>
                <a:pPr marL="0" indent="0">
                  <a:buNone/>
                </a:pPr>
                <a:r>
                  <a:rPr lang="de-DE" dirty="0"/>
                  <a:t>Man findet jetzt also die Funktion f(</a:t>
                </a:r>
                <a:r>
                  <a:rPr lang="de-DE" dirty="0" err="1"/>
                  <a:t>x,y</a:t>
                </a:r>
                <a:r>
                  <a:rPr lang="de-DE" dirty="0"/>
                  <a:t>), deren totales </a:t>
                </a:r>
                <a:r>
                  <a:rPr lang="de-DE" dirty="0" err="1"/>
                  <a:t>Diffrential</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 </m:t>
                      </m:r>
                      <m:r>
                        <a:rPr lang="de-DE" i="1">
                          <a:latin typeface="Cambria Math" panose="02040503050406030204" pitchFamily="18" charset="0"/>
                        </a:rPr>
                        <m:t>𝑥</m:t>
                      </m:r>
                      <m:sSup>
                        <m:sSupPr>
                          <m:ctrlPr>
                            <a:rPr lang="de-DE" i="1">
                              <a:latin typeface="Cambria Math" panose="02040503050406030204" pitchFamily="18" charset="0"/>
                            </a:rPr>
                          </m:ctrlPr>
                        </m:sSupPr>
                        <m:e>
                          <m:r>
                            <a:rPr lang="de-DE" i="1">
                              <a:latin typeface="Cambria Math" panose="02040503050406030204" pitchFamily="18" charset="0"/>
                            </a:rPr>
                            <m:t>𝑦</m:t>
                          </m:r>
                        </m:e>
                        <m:sup>
                          <m:r>
                            <a:rPr lang="de-DE" i="1">
                              <a:latin typeface="Cambria Math" panose="02040503050406030204" pitchFamily="18" charset="0"/>
                            </a:rPr>
                            <m:t>2</m:t>
                          </m:r>
                        </m:sup>
                      </m:sSup>
                      <m:r>
                        <a:rPr lang="de-DE" i="1">
                          <a:latin typeface="Cambria Math" panose="02040503050406030204" pitchFamily="18" charset="0"/>
                        </a:rPr>
                        <m:t>𝑑𝑥</m:t>
                      </m:r>
                      <m:r>
                        <a:rPr lang="de-DE" i="1">
                          <a:latin typeface="Cambria Math" panose="02040503050406030204" pitchFamily="18" charset="0"/>
                        </a:rPr>
                        <m:t>+</m:t>
                      </m:r>
                      <m:d>
                        <m:dPr>
                          <m:ctrlPr>
                            <a:rPr lang="de-DE" i="1">
                              <a:latin typeface="Cambria Math" panose="02040503050406030204" pitchFamily="18" charset="0"/>
                            </a:rPr>
                          </m:ctrlPr>
                        </m:dPr>
                        <m:e>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𝑦</m:t>
                          </m:r>
                          <m:r>
                            <a:rPr lang="de-DE" i="1">
                              <a:latin typeface="Cambria Math" panose="02040503050406030204" pitchFamily="18" charset="0"/>
                            </a:rPr>
                            <m:t>+2</m:t>
                          </m:r>
                        </m:e>
                      </m:d>
                      <m:r>
                        <a:rPr lang="de-DE" i="1">
                          <a:latin typeface="Cambria Math" panose="02040503050406030204" pitchFamily="18" charset="0"/>
                        </a:rPr>
                        <m:t>𝑑𝑦</m:t>
                      </m:r>
                    </m:oMath>
                  </m:oMathPara>
                </a14:m>
                <a:endParaRPr lang="de-DE" dirty="0"/>
              </a:p>
              <a:p>
                <a:pPr marL="0" indent="0" algn="just">
                  <a:buNone/>
                </a:pPr>
                <a:br>
                  <a:rPr lang="de-DE" dirty="0"/>
                </a:br>
                <a:r>
                  <a:rPr lang="de-DE" dirty="0"/>
                  <a:t>lautet und die Höhenlinien dieser Funktion sind dann die Lösungen der Differentialgleichung. Das ist alles. Die Funktion f heißt auch „</a:t>
                </a:r>
                <a:r>
                  <a:rPr lang="de-DE" b="1" dirty="0"/>
                  <a:t>Potentialfunktion</a:t>
                </a:r>
                <a:r>
                  <a:rPr lang="de-DE" dirty="0"/>
                  <a:t>“.</a:t>
                </a:r>
              </a:p>
              <a:p>
                <a:pPr marL="0" indent="0">
                  <a:buNone/>
                </a:pPr>
                <a:endParaRPr lang="de-DE" dirty="0"/>
              </a:p>
              <a:p>
                <a:pPr marL="0" indent="0">
                  <a:buNone/>
                </a:pPr>
                <a:endParaRPr lang="de-DE" dirty="0"/>
              </a:p>
              <a:p>
                <a:pPr marL="0" indent="0">
                  <a:buNone/>
                </a:pPr>
                <a:r>
                  <a:rPr lang="de-DE" dirty="0"/>
                  <a:t>Wie man f bekommt, wird jetzt schrittweise erklärt…</a:t>
                </a:r>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2"/>
                <a:stretch>
                  <a:fillRect l="-616" t="-806" r="-547"/>
                </a:stretch>
              </a:blipFill>
            </p:spPr>
            <p:txBody>
              <a:bodyPr/>
              <a:lstStyle/>
              <a:p>
                <a:r>
                  <a:rPr lang="de-DE">
                    <a:noFill/>
                  </a:rPr>
                  <a:t> </a:t>
                </a:r>
              </a:p>
            </p:txBody>
          </p:sp>
        </mc:Fallback>
      </mc:AlternateContent>
    </p:spTree>
    <p:extLst>
      <p:ext uri="{BB962C8B-B14F-4D97-AF65-F5344CB8AC3E}">
        <p14:creationId xmlns:p14="http://schemas.microsoft.com/office/powerpoint/2010/main" val="177000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1. Schritt:  Einen Teil integrieren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a:xfrm>
                <a:off x="2491273" y="2133599"/>
                <a:ext cx="9013339" cy="3912637"/>
              </a:xfrm>
            </p:spPr>
            <p:txBody>
              <a:bodyPr>
                <a:normAutofit lnSpcReduction="10000"/>
              </a:bodyPr>
              <a:lstStyle/>
              <a:p>
                <a:pPr marL="0" indent="0">
                  <a:buNone/>
                </a:pPr>
                <a:r>
                  <a:rPr lang="de-DE" dirty="0"/>
                  <a:t>Der Ausdruck </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 </m:t>
                      </m:r>
                      <m:r>
                        <a:rPr lang="de-DE" i="1" smtClean="0">
                          <a:solidFill>
                            <a:srgbClr val="0070C0"/>
                          </a:solidFill>
                          <a:latin typeface="Cambria Math" panose="02040503050406030204" pitchFamily="18" charset="0"/>
                        </a:rPr>
                        <m:t>𝑥</m:t>
                      </m:r>
                      <m:sSup>
                        <m:sSupPr>
                          <m:ctrlPr>
                            <a:rPr lang="de-DE" i="1">
                              <a:solidFill>
                                <a:srgbClr val="0070C0"/>
                              </a:solidFill>
                              <a:latin typeface="Cambria Math" panose="02040503050406030204" pitchFamily="18" charset="0"/>
                            </a:rPr>
                          </m:ctrlPr>
                        </m:sSupPr>
                        <m:e>
                          <m:r>
                            <a:rPr lang="de-DE" i="1">
                              <a:solidFill>
                                <a:srgbClr val="0070C0"/>
                              </a:solidFill>
                              <a:latin typeface="Cambria Math" panose="02040503050406030204" pitchFamily="18" charset="0"/>
                            </a:rPr>
                            <m:t>𝑦</m:t>
                          </m:r>
                        </m:e>
                        <m:sup>
                          <m:r>
                            <a:rPr lang="de-DE" i="1">
                              <a:solidFill>
                                <a:srgbClr val="0070C0"/>
                              </a:solidFill>
                              <a:latin typeface="Cambria Math" panose="02040503050406030204" pitchFamily="18" charset="0"/>
                            </a:rPr>
                            <m:t>2</m:t>
                          </m:r>
                        </m:sup>
                      </m:sSup>
                      <m:r>
                        <a:rPr lang="de-DE" i="1">
                          <a:solidFill>
                            <a:srgbClr val="0070C0"/>
                          </a:solidFill>
                          <a:latin typeface="Cambria Math" panose="02040503050406030204" pitchFamily="18" charset="0"/>
                        </a:rPr>
                        <m:t>𝑑𝑥</m:t>
                      </m:r>
                      <m:r>
                        <a:rPr lang="de-DE" i="1">
                          <a:latin typeface="Cambria Math" panose="02040503050406030204" pitchFamily="18" charset="0"/>
                        </a:rPr>
                        <m:t>+</m:t>
                      </m:r>
                      <m:d>
                        <m:dPr>
                          <m:ctrlPr>
                            <a:rPr lang="de-DE" i="1" smtClean="0">
                              <a:solidFill>
                                <a:srgbClr val="00B050"/>
                              </a:solidFill>
                              <a:latin typeface="Cambria Math" panose="02040503050406030204" pitchFamily="18" charset="0"/>
                            </a:rPr>
                          </m:ctrlPr>
                        </m:dPr>
                        <m:e>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e>
                      </m:d>
                      <m:r>
                        <a:rPr lang="de-DE" i="1">
                          <a:solidFill>
                            <a:srgbClr val="00B050"/>
                          </a:solidFill>
                          <a:latin typeface="Cambria Math" panose="02040503050406030204" pitchFamily="18" charset="0"/>
                        </a:rPr>
                        <m:t>𝑑𝑦</m:t>
                      </m:r>
                    </m:oMath>
                  </m:oMathPara>
                </a14:m>
                <a:endParaRPr lang="de-DE" dirty="0"/>
              </a:p>
              <a:p>
                <a:pPr marL="0" indent="0" algn="just">
                  <a:buNone/>
                </a:pPr>
                <a:br>
                  <a:rPr lang="de-DE" dirty="0"/>
                </a:br>
                <a:r>
                  <a:rPr lang="de-DE" dirty="0"/>
                  <a:t>bedeutet, </a:t>
                </a:r>
                <a:r>
                  <a:rPr lang="de-DE" dirty="0">
                    <a:solidFill>
                      <a:srgbClr val="0070C0"/>
                    </a:solidFill>
                  </a:rPr>
                  <a:t>dass die partielle Ableitung von f nach x den Ausdruck </a:t>
                </a:r>
                <a14:m>
                  <m:oMath xmlns:m="http://schemas.openxmlformats.org/officeDocument/2006/math">
                    <m:r>
                      <a:rPr lang="de-DE" i="1" dirty="0" smtClean="0">
                        <a:solidFill>
                          <a:srgbClr val="0070C0"/>
                        </a:solidFill>
                        <a:latin typeface="Cambria Math" panose="02040503050406030204" pitchFamily="18" charset="0"/>
                      </a:rPr>
                      <m:t>𝑥𝑦</m:t>
                    </m:r>
                    <m:r>
                      <a:rPr lang="de-DE" i="1" dirty="0" smtClean="0">
                        <a:solidFill>
                          <a:srgbClr val="0070C0"/>
                        </a:solidFill>
                        <a:latin typeface="Cambria Math" panose="02040503050406030204" pitchFamily="18" charset="0"/>
                      </a:rPr>
                      <m:t>²</m:t>
                    </m:r>
                  </m:oMath>
                </a14:m>
                <a:r>
                  <a:rPr lang="de-DE" dirty="0">
                    <a:solidFill>
                      <a:srgbClr val="0070C0"/>
                    </a:solidFill>
                  </a:rPr>
                  <a:t> ergibt </a:t>
                </a:r>
                <a:r>
                  <a:rPr lang="de-DE" dirty="0"/>
                  <a:t>und </a:t>
                </a:r>
                <a:r>
                  <a:rPr lang="de-DE" dirty="0">
                    <a:solidFill>
                      <a:srgbClr val="00B050"/>
                    </a:solidFill>
                  </a:rPr>
                  <a:t>die partielle Ableitung von f nach y den Ausdruck </a:t>
                </a:r>
                <a14:m>
                  <m:oMath xmlns:m="http://schemas.openxmlformats.org/officeDocument/2006/math">
                    <m:d>
                      <m:dPr>
                        <m:ctrlPr>
                          <a:rPr lang="de-DE" i="1">
                            <a:solidFill>
                              <a:srgbClr val="00B050"/>
                            </a:solidFill>
                            <a:latin typeface="Cambria Math" panose="02040503050406030204" pitchFamily="18" charset="0"/>
                          </a:rPr>
                        </m:ctrlPr>
                      </m:dPr>
                      <m:e>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e>
                    </m:d>
                  </m:oMath>
                </a14:m>
                <a:r>
                  <a:rPr lang="de-DE" dirty="0">
                    <a:solidFill>
                      <a:srgbClr val="00B050"/>
                    </a:solidFill>
                  </a:rPr>
                  <a:t> ergibt</a:t>
                </a:r>
                <a:r>
                  <a:rPr lang="de-DE" dirty="0"/>
                  <a:t>.</a:t>
                </a:r>
              </a:p>
              <a:p>
                <a:pPr marL="0" indent="0" algn="just">
                  <a:buNone/>
                </a:pPr>
                <a:r>
                  <a:rPr lang="de-DE" dirty="0"/>
                  <a:t>Wenn die </a:t>
                </a:r>
                <a:r>
                  <a:rPr lang="de-DE" dirty="0">
                    <a:solidFill>
                      <a:srgbClr val="0070C0"/>
                    </a:solidFill>
                  </a:rPr>
                  <a:t>Ableitung nach x den Ausdruck </a:t>
                </a:r>
                <a14:m>
                  <m:oMath xmlns:m="http://schemas.openxmlformats.org/officeDocument/2006/math">
                    <m:r>
                      <a:rPr lang="de-DE" i="1" dirty="0">
                        <a:solidFill>
                          <a:srgbClr val="0070C0"/>
                        </a:solidFill>
                        <a:latin typeface="Cambria Math" panose="02040503050406030204" pitchFamily="18" charset="0"/>
                      </a:rPr>
                      <m:t>𝑥𝑦</m:t>
                    </m:r>
                    <m:r>
                      <a:rPr lang="de-DE" i="1" dirty="0">
                        <a:solidFill>
                          <a:srgbClr val="0070C0"/>
                        </a:solidFill>
                        <a:latin typeface="Cambria Math" panose="02040503050406030204" pitchFamily="18" charset="0"/>
                      </a:rPr>
                      <m:t>²</m:t>
                    </m:r>
                  </m:oMath>
                </a14:m>
                <a:r>
                  <a:rPr lang="de-DE" dirty="0">
                    <a:solidFill>
                      <a:srgbClr val="0070C0"/>
                    </a:solidFill>
                  </a:rPr>
                  <a:t> ergibt, </a:t>
                </a:r>
                <a:r>
                  <a:rPr lang="de-DE" dirty="0">
                    <a:solidFill>
                      <a:schemeClr val="accent6">
                        <a:lumMod val="50000"/>
                      </a:schemeClr>
                    </a:solidFill>
                  </a:rPr>
                  <a:t>dann muss wohl f so ungefähr die folgende Gestalt haben:  </a:t>
                </a:r>
                <a14:m>
                  <m:oMath xmlns:m="http://schemas.openxmlformats.org/officeDocument/2006/math">
                    <m:r>
                      <a:rPr lang="de-DE" b="0" i="1" smtClean="0">
                        <a:solidFill>
                          <a:schemeClr val="accent6">
                            <a:lumMod val="50000"/>
                          </a:schemeClr>
                        </a:solidFill>
                        <a:latin typeface="Cambria Math" panose="02040503050406030204" pitchFamily="18" charset="0"/>
                      </a:rPr>
                      <m:t>𝑓</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𝑥</m:t>
                        </m:r>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f>
                      <m:fPr>
                        <m:ctrlPr>
                          <a:rPr lang="de-DE" b="0" i="1" smtClean="0">
                            <a:solidFill>
                              <a:schemeClr val="accent6">
                                <a:lumMod val="50000"/>
                              </a:schemeClr>
                            </a:solidFill>
                            <a:latin typeface="Cambria Math" panose="02040503050406030204" pitchFamily="18" charset="0"/>
                          </a:rPr>
                        </m:ctrlPr>
                      </m:fPr>
                      <m:num>
                        <m:r>
                          <a:rPr lang="de-DE" b="0" i="1" smtClean="0">
                            <a:solidFill>
                              <a:schemeClr val="accent6">
                                <a:lumMod val="50000"/>
                              </a:schemeClr>
                            </a:solidFill>
                            <a:latin typeface="Cambria Math" panose="02040503050406030204" pitchFamily="18" charset="0"/>
                          </a:rPr>
                          <m:t>1</m:t>
                        </m:r>
                      </m:num>
                      <m:den>
                        <m:r>
                          <a:rPr lang="de-DE" b="0" i="1" smtClean="0">
                            <a:solidFill>
                              <a:schemeClr val="accent6">
                                <a:lumMod val="50000"/>
                              </a:schemeClr>
                            </a:solidFill>
                            <a:latin typeface="Cambria Math" panose="02040503050406030204" pitchFamily="18" charset="0"/>
                          </a:rPr>
                          <m:t>2</m:t>
                        </m:r>
                      </m:den>
                    </m:f>
                    <m:sSup>
                      <m:sSupPr>
                        <m:ctrlPr>
                          <a:rPr lang="de-DE" b="0" i="1" smtClean="0">
                            <a:solidFill>
                              <a:schemeClr val="accent6">
                                <a:lumMod val="50000"/>
                              </a:schemeClr>
                            </a:solidFill>
                            <a:latin typeface="Cambria Math" panose="02040503050406030204" pitchFamily="18" charset="0"/>
                          </a:rPr>
                        </m:ctrlPr>
                      </m:sSupPr>
                      <m:e>
                        <m:r>
                          <a:rPr lang="de-DE" b="0" i="1" smtClean="0">
                            <a:solidFill>
                              <a:schemeClr val="accent6">
                                <a:lumMod val="50000"/>
                              </a:schemeClr>
                            </a:solidFill>
                            <a:latin typeface="Cambria Math" panose="02040503050406030204" pitchFamily="18" charset="0"/>
                          </a:rPr>
                          <m:t>𝑥</m:t>
                        </m:r>
                      </m:e>
                      <m:sup>
                        <m:r>
                          <a:rPr lang="de-DE" b="0" i="1" smtClean="0">
                            <a:solidFill>
                              <a:schemeClr val="accent6">
                                <a:lumMod val="50000"/>
                              </a:schemeClr>
                            </a:solidFill>
                            <a:latin typeface="Cambria Math" panose="02040503050406030204" pitchFamily="18" charset="0"/>
                          </a:rPr>
                          <m:t>2</m:t>
                        </m:r>
                      </m:sup>
                    </m:sSup>
                    <m:sSup>
                      <m:sSupPr>
                        <m:ctrlPr>
                          <a:rPr lang="de-DE" b="0" i="1" smtClean="0">
                            <a:solidFill>
                              <a:schemeClr val="accent6">
                                <a:lumMod val="50000"/>
                              </a:schemeClr>
                            </a:solidFill>
                            <a:latin typeface="Cambria Math" panose="02040503050406030204" pitchFamily="18" charset="0"/>
                          </a:rPr>
                        </m:ctrlPr>
                      </m:sSupPr>
                      <m:e>
                        <m:r>
                          <a:rPr lang="de-DE" b="0" i="1" smtClean="0">
                            <a:solidFill>
                              <a:schemeClr val="accent6">
                                <a:lumMod val="50000"/>
                              </a:schemeClr>
                            </a:solidFill>
                            <a:latin typeface="Cambria Math" panose="02040503050406030204" pitchFamily="18" charset="0"/>
                          </a:rPr>
                          <m:t>𝑦</m:t>
                        </m:r>
                      </m:e>
                      <m:sup>
                        <m:r>
                          <a:rPr lang="de-DE" b="0" i="1" smtClean="0">
                            <a:solidFill>
                              <a:schemeClr val="accent6">
                                <a:lumMod val="50000"/>
                              </a:schemeClr>
                            </a:solidFill>
                            <a:latin typeface="Cambria Math" panose="02040503050406030204" pitchFamily="18" charset="0"/>
                          </a:rPr>
                          <m:t>2</m:t>
                        </m:r>
                      </m:sup>
                    </m:sSup>
                    <m:r>
                      <a:rPr lang="de-DE" b="0" i="1" smtClean="0">
                        <a:solidFill>
                          <a:schemeClr val="accent6">
                            <a:lumMod val="50000"/>
                          </a:schemeClr>
                        </a:solidFill>
                        <a:latin typeface="Cambria Math" panose="02040503050406030204" pitchFamily="18" charset="0"/>
                      </a:rPr>
                      <m:t>. </m:t>
                    </m:r>
                  </m:oMath>
                </a14:m>
                <a:r>
                  <a:rPr lang="de-DE" dirty="0">
                    <a:solidFill>
                      <a:schemeClr val="accent6">
                        <a:lumMod val="50000"/>
                      </a:schemeClr>
                    </a:solidFill>
                  </a:rPr>
                  <a:t>Denn wenn man diesen Ausdruck partiell nach x ableitet, kommt </a:t>
                </a:r>
                <a14:m>
                  <m:oMath xmlns:m="http://schemas.openxmlformats.org/officeDocument/2006/math">
                    <m:r>
                      <a:rPr lang="de-DE" i="1" dirty="0" smtClean="0">
                        <a:solidFill>
                          <a:schemeClr val="accent6">
                            <a:lumMod val="50000"/>
                          </a:schemeClr>
                        </a:solidFill>
                        <a:latin typeface="Cambria Math" panose="02040503050406030204" pitchFamily="18" charset="0"/>
                      </a:rPr>
                      <m:t>𝑥𝑦</m:t>
                    </m:r>
                    <m:r>
                      <a:rPr lang="de-DE" i="1" dirty="0" smtClean="0">
                        <a:solidFill>
                          <a:schemeClr val="accent6">
                            <a:lumMod val="50000"/>
                          </a:schemeClr>
                        </a:solidFill>
                        <a:latin typeface="Cambria Math" panose="02040503050406030204" pitchFamily="18" charset="0"/>
                      </a:rPr>
                      <m:t>²</m:t>
                    </m:r>
                  </m:oMath>
                </a14:m>
                <a:r>
                  <a:rPr lang="de-DE" dirty="0">
                    <a:solidFill>
                      <a:schemeClr val="accent6">
                        <a:lumMod val="50000"/>
                      </a:schemeClr>
                    </a:solidFill>
                  </a:rPr>
                  <a:t> raus. Doch das war nur ungefähr…</a:t>
                </a:r>
              </a:p>
              <a:p>
                <a:pPr marL="0" indent="0" algn="just">
                  <a:buNone/>
                </a:pPr>
                <a:r>
                  <a:rPr lang="de-DE" dirty="0">
                    <a:solidFill>
                      <a:schemeClr val="accent6">
                        <a:lumMod val="50000"/>
                      </a:schemeClr>
                    </a:solidFill>
                  </a:rPr>
                  <a:t>Genau genommen hat f die folgende Gestalt: </a:t>
                </a:r>
                <a14:m>
                  <m:oMath xmlns:m="http://schemas.openxmlformats.org/officeDocument/2006/math">
                    <m:r>
                      <a:rPr lang="de-DE" b="0" i="1" smtClean="0">
                        <a:solidFill>
                          <a:schemeClr val="accent6">
                            <a:lumMod val="50000"/>
                          </a:schemeClr>
                        </a:solidFill>
                        <a:latin typeface="Cambria Math" panose="02040503050406030204" pitchFamily="18" charset="0"/>
                      </a:rPr>
                      <m:t>𝑓</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𝑥</m:t>
                        </m:r>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f>
                      <m:fPr>
                        <m:ctrlPr>
                          <a:rPr lang="de-DE" i="1">
                            <a:solidFill>
                              <a:schemeClr val="accent6">
                                <a:lumMod val="50000"/>
                              </a:schemeClr>
                            </a:solidFill>
                            <a:latin typeface="Cambria Math" panose="02040503050406030204" pitchFamily="18" charset="0"/>
                          </a:rPr>
                        </m:ctrlPr>
                      </m:fPr>
                      <m:num>
                        <m:r>
                          <a:rPr lang="de-DE" i="1">
                            <a:solidFill>
                              <a:schemeClr val="accent6">
                                <a:lumMod val="50000"/>
                              </a:schemeClr>
                            </a:solidFill>
                            <a:latin typeface="Cambria Math" panose="02040503050406030204" pitchFamily="18" charset="0"/>
                          </a:rPr>
                          <m:t>1</m:t>
                        </m:r>
                      </m:num>
                      <m:den>
                        <m:r>
                          <a:rPr lang="de-DE" i="1">
                            <a:solidFill>
                              <a:schemeClr val="accent6">
                                <a:lumMod val="50000"/>
                              </a:schemeClr>
                            </a:solidFill>
                            <a:latin typeface="Cambria Math" panose="02040503050406030204" pitchFamily="18" charset="0"/>
                          </a:rPr>
                          <m:t>2</m:t>
                        </m:r>
                      </m:den>
                    </m:f>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𝑥</m:t>
                        </m:r>
                      </m:e>
                      <m:sup>
                        <m:r>
                          <a:rPr lang="de-DE" i="1">
                            <a:solidFill>
                              <a:schemeClr val="accent6">
                                <a:lumMod val="50000"/>
                              </a:schemeClr>
                            </a:solidFill>
                            <a:latin typeface="Cambria Math" panose="02040503050406030204" pitchFamily="18" charset="0"/>
                          </a:rPr>
                          <m:t>2</m:t>
                        </m:r>
                      </m:sup>
                    </m:sSup>
                    <m:sSup>
                      <m:sSupPr>
                        <m:ctrlPr>
                          <a:rPr lang="de-DE" i="1">
                            <a:solidFill>
                              <a:schemeClr val="accent6">
                                <a:lumMod val="50000"/>
                              </a:schemeClr>
                            </a:solidFill>
                            <a:latin typeface="Cambria Math" panose="02040503050406030204" pitchFamily="18" charset="0"/>
                          </a:rPr>
                        </m:ctrlPr>
                      </m:sSupPr>
                      <m:e>
                        <m:r>
                          <a:rPr lang="de-DE" i="1">
                            <a:solidFill>
                              <a:schemeClr val="accent6">
                                <a:lumMod val="50000"/>
                              </a:schemeClr>
                            </a:solidFill>
                            <a:latin typeface="Cambria Math" panose="02040503050406030204" pitchFamily="18" charset="0"/>
                          </a:rPr>
                          <m:t>𝑦</m:t>
                        </m:r>
                      </m:e>
                      <m:sup>
                        <m:r>
                          <a:rPr lang="de-DE" i="1">
                            <a:solidFill>
                              <a:schemeClr val="accent6">
                                <a:lumMod val="50000"/>
                              </a:schemeClr>
                            </a:solidFill>
                            <a:latin typeface="Cambria Math" panose="02040503050406030204" pitchFamily="18" charset="0"/>
                          </a:rPr>
                          <m:t>2</m:t>
                        </m:r>
                      </m:sup>
                    </m:sSup>
                    <m:r>
                      <a:rPr lang="de-DE" b="0" i="1" smtClean="0">
                        <a:solidFill>
                          <a:schemeClr val="accent6">
                            <a:lumMod val="50000"/>
                          </a:schemeClr>
                        </a:solidFill>
                        <a:latin typeface="Cambria Math" panose="02040503050406030204" pitchFamily="18" charset="0"/>
                      </a:rPr>
                      <m:t>+</m:t>
                    </m:r>
                    <m:r>
                      <a:rPr lang="de-DE" b="0" i="1" smtClean="0">
                        <a:solidFill>
                          <a:schemeClr val="accent6">
                            <a:lumMod val="50000"/>
                          </a:schemeClr>
                        </a:solidFill>
                        <a:latin typeface="Cambria Math" panose="02040503050406030204" pitchFamily="18" charset="0"/>
                      </a:rPr>
                      <m:t>𝑔</m:t>
                    </m:r>
                    <m:d>
                      <m:dPr>
                        <m:ctrlPr>
                          <a:rPr lang="de-DE" b="0" i="1" smtClean="0">
                            <a:solidFill>
                              <a:schemeClr val="accent6">
                                <a:lumMod val="50000"/>
                              </a:schemeClr>
                            </a:solidFill>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wobei g(y) eine Funktion ist, die nur von y und nicht von x abhängt und daher bei der partiellen Ableitung nach x „verschwindet“.</a:t>
                </a:r>
                <a:endParaRPr lang="de-DE" dirty="0"/>
              </a:p>
              <a:p>
                <a:pPr marL="0" indent="0">
                  <a:buNone/>
                </a:pPr>
                <a:endParaRPr lang="de-DE" dirty="0"/>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xfrm>
                <a:off x="2491273" y="2133599"/>
                <a:ext cx="9013339" cy="3912637"/>
              </a:xfrm>
              <a:blipFill>
                <a:blip r:embed="rId2"/>
                <a:stretch>
                  <a:fillRect l="-609" t="-1558" r="-541"/>
                </a:stretch>
              </a:blipFill>
            </p:spPr>
            <p:txBody>
              <a:bodyPr/>
              <a:lstStyle/>
              <a:p>
                <a:r>
                  <a:rPr lang="de-DE">
                    <a:noFill/>
                  </a:rPr>
                  <a:t> </a:t>
                </a:r>
              </a:p>
            </p:txBody>
          </p:sp>
        </mc:Fallback>
      </mc:AlternateContent>
    </p:spTree>
    <p:extLst>
      <p:ext uri="{BB962C8B-B14F-4D97-AF65-F5344CB8AC3E}">
        <p14:creationId xmlns:p14="http://schemas.microsoft.com/office/powerpoint/2010/main" val="31501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B237E-DF67-48A2-822A-8115B06960B4}"/>
              </a:ext>
            </a:extLst>
          </p:cNvPr>
          <p:cNvSpPr>
            <a:spLocks noGrp="1"/>
          </p:cNvSpPr>
          <p:nvPr>
            <p:ph type="title"/>
          </p:nvPr>
        </p:nvSpPr>
        <p:spPr/>
        <p:txBody>
          <a:bodyPr/>
          <a:lstStyle/>
          <a:p>
            <a:r>
              <a:rPr lang="de-DE" i="1" dirty="0"/>
              <a:t>2. Schritt: „Variation der Konstanten“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DACACFF-6F45-4D97-9404-C6B556E26C74}"/>
                  </a:ext>
                </a:extLst>
              </p:cNvPr>
              <p:cNvSpPr>
                <a:spLocks noGrp="1"/>
              </p:cNvSpPr>
              <p:nvPr>
                <p:ph idx="1"/>
              </p:nvPr>
            </p:nvSpPr>
            <p:spPr/>
            <p:txBody>
              <a:bodyPr>
                <a:normAutofit fontScale="92500"/>
              </a:bodyPr>
              <a:lstStyle/>
              <a:p>
                <a:pPr marL="0" indent="0">
                  <a:buNone/>
                </a:pPr>
                <a:r>
                  <a:rPr lang="de-DE" dirty="0"/>
                  <a:t>Der Ausdruck </a:t>
                </a:r>
                <a:br>
                  <a:rPr lang="de-DE" dirty="0"/>
                </a:br>
                <a:r>
                  <a:rPr lang="de-DE" dirty="0"/>
                  <a:t> </a:t>
                </a:r>
              </a:p>
              <a:p>
                <a:pPr marL="0" indent="0" algn="just">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 </m:t>
                      </m:r>
                      <m:r>
                        <a:rPr lang="de-DE" i="1" smtClean="0">
                          <a:solidFill>
                            <a:srgbClr val="0070C0"/>
                          </a:solidFill>
                          <a:latin typeface="Cambria Math" panose="02040503050406030204" pitchFamily="18" charset="0"/>
                        </a:rPr>
                        <m:t>𝑥</m:t>
                      </m:r>
                      <m:sSup>
                        <m:sSupPr>
                          <m:ctrlPr>
                            <a:rPr lang="de-DE" i="1">
                              <a:solidFill>
                                <a:srgbClr val="0070C0"/>
                              </a:solidFill>
                              <a:latin typeface="Cambria Math" panose="02040503050406030204" pitchFamily="18" charset="0"/>
                            </a:rPr>
                          </m:ctrlPr>
                        </m:sSupPr>
                        <m:e>
                          <m:r>
                            <a:rPr lang="de-DE" i="1">
                              <a:solidFill>
                                <a:srgbClr val="0070C0"/>
                              </a:solidFill>
                              <a:latin typeface="Cambria Math" panose="02040503050406030204" pitchFamily="18" charset="0"/>
                            </a:rPr>
                            <m:t>𝑦</m:t>
                          </m:r>
                        </m:e>
                        <m:sup>
                          <m:r>
                            <a:rPr lang="de-DE" i="1">
                              <a:solidFill>
                                <a:srgbClr val="0070C0"/>
                              </a:solidFill>
                              <a:latin typeface="Cambria Math" panose="02040503050406030204" pitchFamily="18" charset="0"/>
                            </a:rPr>
                            <m:t>2</m:t>
                          </m:r>
                        </m:sup>
                      </m:sSup>
                      <m:r>
                        <a:rPr lang="de-DE" i="1">
                          <a:solidFill>
                            <a:srgbClr val="0070C0"/>
                          </a:solidFill>
                          <a:latin typeface="Cambria Math" panose="02040503050406030204" pitchFamily="18" charset="0"/>
                        </a:rPr>
                        <m:t>𝑑𝑥</m:t>
                      </m:r>
                      <m:r>
                        <a:rPr lang="de-DE" i="1">
                          <a:latin typeface="Cambria Math" panose="02040503050406030204" pitchFamily="18" charset="0"/>
                        </a:rPr>
                        <m:t>+</m:t>
                      </m:r>
                      <m:d>
                        <m:dPr>
                          <m:ctrlPr>
                            <a:rPr lang="de-DE" i="1" smtClean="0">
                              <a:solidFill>
                                <a:srgbClr val="00B050"/>
                              </a:solidFill>
                              <a:latin typeface="Cambria Math" panose="02040503050406030204" pitchFamily="18" charset="0"/>
                            </a:rPr>
                          </m:ctrlPr>
                        </m:dPr>
                        <m:e>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e>
                      </m:d>
                      <m:r>
                        <a:rPr lang="de-DE" i="1">
                          <a:solidFill>
                            <a:srgbClr val="00B050"/>
                          </a:solidFill>
                          <a:latin typeface="Cambria Math" panose="02040503050406030204" pitchFamily="18" charset="0"/>
                        </a:rPr>
                        <m:t>𝑑𝑦</m:t>
                      </m:r>
                    </m:oMath>
                  </m:oMathPara>
                </a14:m>
                <a:endParaRPr lang="de-DE" dirty="0"/>
              </a:p>
              <a:p>
                <a:pPr marL="0" indent="0" algn="just">
                  <a:buNone/>
                </a:pPr>
                <a:br>
                  <a:rPr lang="de-DE" dirty="0"/>
                </a:br>
                <a:r>
                  <a:rPr lang="de-DE" dirty="0"/>
                  <a:t>bedeutet, </a:t>
                </a:r>
                <a:r>
                  <a:rPr lang="de-DE" dirty="0">
                    <a:solidFill>
                      <a:srgbClr val="0070C0"/>
                    </a:solidFill>
                  </a:rPr>
                  <a:t>dass die partielle Ableitung von f nach x den Ausdruck </a:t>
                </a:r>
                <a14:m>
                  <m:oMath xmlns:m="http://schemas.openxmlformats.org/officeDocument/2006/math">
                    <m:sSub>
                      <m:sSubPr>
                        <m:ctrlPr>
                          <a:rPr lang="de-DE" i="1" smtClean="0">
                            <a:solidFill>
                              <a:srgbClr val="0070C0"/>
                            </a:solidFill>
                            <a:latin typeface="Cambria Math" panose="02040503050406030204" pitchFamily="18" charset="0"/>
                          </a:rPr>
                        </m:ctrlPr>
                      </m:sSubPr>
                      <m:e>
                        <m:r>
                          <a:rPr lang="de-DE" i="1">
                            <a:solidFill>
                              <a:srgbClr val="0070C0"/>
                            </a:solidFill>
                            <a:latin typeface="Cambria Math" panose="02040503050406030204" pitchFamily="18" charset="0"/>
                          </a:rPr>
                          <m:t>𝑓</m:t>
                        </m:r>
                      </m:e>
                      <m:sub>
                        <m:r>
                          <a:rPr lang="de-DE" b="0" i="1" smtClean="0">
                            <a:solidFill>
                              <a:srgbClr val="0070C0"/>
                            </a:solidFill>
                            <a:latin typeface="Cambria Math" panose="02040503050406030204" pitchFamily="18" charset="0"/>
                          </a:rPr>
                          <m:t>𝑥</m:t>
                        </m:r>
                      </m:sub>
                    </m:sSub>
                    <m:r>
                      <a:rPr lang="de-DE" b="0" i="1" smtClean="0">
                        <a:solidFill>
                          <a:srgbClr val="0070C0"/>
                        </a:solidFill>
                        <a:latin typeface="Cambria Math" panose="02040503050406030204" pitchFamily="18" charset="0"/>
                      </a:rPr>
                      <m:t>=</m:t>
                    </m:r>
                    <m:r>
                      <a:rPr lang="de-DE" i="1" dirty="0" smtClean="0">
                        <a:solidFill>
                          <a:srgbClr val="0070C0"/>
                        </a:solidFill>
                        <a:latin typeface="Cambria Math" panose="02040503050406030204" pitchFamily="18" charset="0"/>
                      </a:rPr>
                      <m:t>𝑥𝑦</m:t>
                    </m:r>
                    <m:r>
                      <a:rPr lang="de-DE" i="1" dirty="0" smtClean="0">
                        <a:solidFill>
                          <a:srgbClr val="0070C0"/>
                        </a:solidFill>
                        <a:latin typeface="Cambria Math" panose="02040503050406030204" pitchFamily="18" charset="0"/>
                      </a:rPr>
                      <m:t>²</m:t>
                    </m:r>
                  </m:oMath>
                </a14:m>
                <a:r>
                  <a:rPr lang="de-DE" dirty="0">
                    <a:solidFill>
                      <a:srgbClr val="0070C0"/>
                    </a:solidFill>
                  </a:rPr>
                  <a:t> ergibt </a:t>
                </a:r>
                <a:r>
                  <a:rPr lang="de-DE" dirty="0"/>
                  <a:t>und </a:t>
                </a:r>
                <a:r>
                  <a:rPr lang="de-DE" dirty="0">
                    <a:solidFill>
                      <a:srgbClr val="00B050"/>
                    </a:solidFill>
                  </a:rPr>
                  <a:t>die partielle Ableitung von f nach y den Ausdruck </a:t>
                </a:r>
                <a14:m>
                  <m:oMath xmlns:m="http://schemas.openxmlformats.org/officeDocument/2006/math">
                    <m:sSup>
                      <m:sSupPr>
                        <m:ctrlPr>
                          <a:rPr lang="de-DE" i="1">
                            <a:solidFill>
                              <a:srgbClr val="00B050"/>
                            </a:solidFill>
                            <a:latin typeface="Cambria Math" panose="02040503050406030204" pitchFamily="18" charset="0"/>
                          </a:rPr>
                        </m:ctrlPr>
                      </m:sSupPr>
                      <m:e>
                        <m:sSub>
                          <m:sSubPr>
                            <m:ctrlPr>
                              <a:rPr lang="de-DE" i="1" smtClean="0">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𝑦</m:t>
                            </m:r>
                          </m:sub>
                        </m:sSub>
                        <m:r>
                          <a:rPr lang="de-DE" b="0" i="1" smtClean="0">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oMath>
                </a14:m>
                <a:r>
                  <a:rPr lang="de-DE" dirty="0">
                    <a:solidFill>
                      <a:srgbClr val="00B050"/>
                    </a:solidFill>
                  </a:rPr>
                  <a:t> ergibt</a:t>
                </a:r>
                <a:r>
                  <a:rPr lang="de-DE" dirty="0"/>
                  <a:t>.</a:t>
                </a:r>
              </a:p>
              <a:p>
                <a:pPr marL="0" indent="0" algn="just">
                  <a:buNone/>
                </a:pPr>
                <a:r>
                  <a:rPr lang="de-DE" dirty="0"/>
                  <a:t>Der 1.Schritt ergab, dass für die Potentialfunktion gilt</a:t>
                </a:r>
                <a:r>
                  <a:rPr lang="de-DE" dirty="0">
                    <a:solidFill>
                      <a:schemeClr val="accent6">
                        <a:lumMod val="50000"/>
                      </a:schemeClr>
                    </a:solidFill>
                  </a:rPr>
                  <a:t>: </a:t>
                </a:r>
                <a14:m>
                  <m:oMath xmlns:m="http://schemas.openxmlformats.org/officeDocument/2006/math">
                    <m:r>
                      <a:rPr lang="de-DE" b="0" i="1" smtClean="0">
                        <a:solidFill>
                          <a:srgbClr val="C00000"/>
                        </a:solidFill>
                        <a:latin typeface="Cambria Math" panose="02040503050406030204" pitchFamily="18" charset="0"/>
                      </a:rPr>
                      <m:t>𝑓</m:t>
                    </m:r>
                    <m:d>
                      <m:dPr>
                        <m:ctrlPr>
                          <a:rPr lang="de-DE" b="0" i="1" smtClean="0">
                            <a:solidFill>
                              <a:srgbClr val="C00000"/>
                            </a:solidFill>
                            <a:latin typeface="Cambria Math" panose="02040503050406030204" pitchFamily="18" charset="0"/>
                          </a:rPr>
                        </m:ctrlPr>
                      </m:dPr>
                      <m:e>
                        <m:r>
                          <a:rPr lang="de-DE" b="0" i="1" smtClean="0">
                            <a:solidFill>
                              <a:srgbClr val="C00000"/>
                            </a:solidFill>
                            <a:latin typeface="Cambria Math" panose="02040503050406030204" pitchFamily="18" charset="0"/>
                          </a:rPr>
                          <m:t>𝑥</m:t>
                        </m:r>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𝑦</m:t>
                        </m:r>
                      </m:e>
                    </m:d>
                    <m:r>
                      <a:rPr lang="de-DE" b="0" i="1" smtClean="0">
                        <a:solidFill>
                          <a:srgbClr val="C00000"/>
                        </a:solidFill>
                        <a:latin typeface="Cambria Math" panose="02040503050406030204" pitchFamily="18" charset="0"/>
                      </a:rPr>
                      <m:t>=</m:t>
                    </m:r>
                    <m:f>
                      <m:fPr>
                        <m:ctrlPr>
                          <a:rPr lang="de-DE" i="1">
                            <a:solidFill>
                              <a:srgbClr val="C00000"/>
                            </a:solidFill>
                            <a:latin typeface="Cambria Math" panose="02040503050406030204" pitchFamily="18" charset="0"/>
                          </a:rPr>
                        </m:ctrlPr>
                      </m:fPr>
                      <m:num>
                        <m:r>
                          <a:rPr lang="de-DE" i="1">
                            <a:solidFill>
                              <a:srgbClr val="C00000"/>
                            </a:solidFill>
                            <a:latin typeface="Cambria Math" panose="02040503050406030204" pitchFamily="18" charset="0"/>
                          </a:rPr>
                          <m:t>1</m:t>
                        </m:r>
                      </m:num>
                      <m:den>
                        <m:r>
                          <a:rPr lang="de-DE" i="1">
                            <a:solidFill>
                              <a:srgbClr val="C00000"/>
                            </a:solidFill>
                            <a:latin typeface="Cambria Math" panose="02040503050406030204" pitchFamily="18" charset="0"/>
                          </a:rPr>
                          <m:t>2</m:t>
                        </m:r>
                      </m:den>
                    </m:f>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𝑥</m:t>
                        </m:r>
                      </m:e>
                      <m:sup>
                        <m:r>
                          <a:rPr lang="de-DE" i="1">
                            <a:solidFill>
                              <a:srgbClr val="C00000"/>
                            </a:solidFill>
                            <a:latin typeface="Cambria Math" panose="02040503050406030204" pitchFamily="18" charset="0"/>
                          </a:rPr>
                          <m:t>2</m:t>
                        </m:r>
                      </m:sup>
                    </m:sSup>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𝑦</m:t>
                        </m:r>
                      </m:e>
                      <m:sup>
                        <m:r>
                          <a:rPr lang="de-DE" i="1">
                            <a:solidFill>
                              <a:srgbClr val="C00000"/>
                            </a:solidFill>
                            <a:latin typeface="Cambria Math" panose="02040503050406030204" pitchFamily="18" charset="0"/>
                          </a:rPr>
                          <m:t>2</m:t>
                        </m:r>
                      </m:sup>
                    </m:sSup>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𝑔</m:t>
                    </m:r>
                    <m:d>
                      <m:dPr>
                        <m:ctrlPr>
                          <a:rPr lang="de-DE" b="0" i="1" smtClean="0">
                            <a:solidFill>
                              <a:srgbClr val="C00000"/>
                            </a:solidFill>
                            <a:latin typeface="Cambria Math" panose="02040503050406030204" pitchFamily="18" charset="0"/>
                          </a:rPr>
                        </m:ctrlPr>
                      </m:dPr>
                      <m:e>
                        <m:r>
                          <a:rPr lang="de-DE" b="0" i="1" smtClean="0">
                            <a:solidFill>
                              <a:srgbClr val="C00000"/>
                            </a:solidFill>
                            <a:latin typeface="Cambria Math" panose="02040503050406030204" pitchFamily="18" charset="0"/>
                          </a:rPr>
                          <m:t>𝑦</m:t>
                        </m:r>
                      </m:e>
                    </m:d>
                    <m:r>
                      <a:rPr lang="de-DE" b="0" i="1" smtClean="0">
                        <a:solidFill>
                          <a:schemeClr val="accent6">
                            <a:lumMod val="50000"/>
                          </a:schemeClr>
                        </a:solidFill>
                        <a:latin typeface="Cambria Math" panose="02040503050406030204" pitchFamily="18" charset="0"/>
                      </a:rPr>
                      <m:t>,</m:t>
                    </m:r>
                  </m:oMath>
                </a14:m>
                <a:r>
                  <a:rPr lang="de-DE" dirty="0">
                    <a:solidFill>
                      <a:schemeClr val="accent6">
                        <a:lumMod val="50000"/>
                      </a:schemeClr>
                    </a:solidFill>
                  </a:rPr>
                  <a:t> wobei g(y) eine Funktion ist, die nur von y und nicht von x abhängt. Was ist aber diese unbekannte Funktion g(y)? Dazu nutzen wir aus, dass </a:t>
                </a:r>
                <a:r>
                  <a:rPr lang="de-DE" dirty="0">
                    <a:solidFill>
                      <a:srgbClr val="00B050"/>
                    </a:solidFill>
                  </a:rPr>
                  <a:t>die partielle Ableitung von f nach y den Ausdruck </a:t>
                </a:r>
                <a14:m>
                  <m:oMath xmlns:m="http://schemas.openxmlformats.org/officeDocument/2006/math">
                    <m:sSup>
                      <m:sSupPr>
                        <m:ctrlPr>
                          <a:rPr lang="de-DE" i="1">
                            <a:solidFill>
                              <a:srgbClr val="00B050"/>
                            </a:solidFill>
                            <a:latin typeface="Cambria Math" panose="02040503050406030204" pitchFamily="18" charset="0"/>
                          </a:rPr>
                        </m:ctrlPr>
                      </m:sSupPr>
                      <m:e>
                        <m:sSub>
                          <m:sSubPr>
                            <m:ctrlPr>
                              <a:rPr lang="de-DE" i="1">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𝑦</m:t>
                            </m:r>
                          </m:sub>
                        </m:sSub>
                        <m:r>
                          <a:rPr lang="de-DE" i="1">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oMath>
                </a14:m>
                <a:r>
                  <a:rPr lang="de-DE" dirty="0">
                    <a:solidFill>
                      <a:srgbClr val="00B050"/>
                    </a:solidFill>
                  </a:rPr>
                  <a:t> ergibt. </a:t>
                </a:r>
                <a14:m>
                  <m:oMath xmlns:m="http://schemas.openxmlformats.org/officeDocument/2006/math">
                    <m:r>
                      <a:rPr lang="de-DE" i="1">
                        <a:solidFill>
                          <a:srgbClr val="C00000"/>
                        </a:solidFill>
                        <a:latin typeface="Cambria Math" panose="02040503050406030204" pitchFamily="18" charset="0"/>
                      </a:rPr>
                      <m:t>𝑓</m:t>
                    </m:r>
                    <m:d>
                      <m:dPr>
                        <m:ctrlPr>
                          <a:rPr lang="de-DE" i="1">
                            <a:solidFill>
                              <a:srgbClr val="C00000"/>
                            </a:solidFill>
                            <a:latin typeface="Cambria Math" panose="02040503050406030204" pitchFamily="18" charset="0"/>
                          </a:rPr>
                        </m:ctrlPr>
                      </m:dPr>
                      <m:e>
                        <m:r>
                          <a:rPr lang="de-DE" i="1">
                            <a:solidFill>
                              <a:srgbClr val="C00000"/>
                            </a:solidFill>
                            <a:latin typeface="Cambria Math" panose="02040503050406030204" pitchFamily="18" charset="0"/>
                          </a:rPr>
                          <m:t>𝑥</m:t>
                        </m:r>
                        <m:r>
                          <a:rPr lang="de-DE" i="1">
                            <a:solidFill>
                              <a:srgbClr val="C00000"/>
                            </a:solidFill>
                            <a:latin typeface="Cambria Math" panose="02040503050406030204" pitchFamily="18" charset="0"/>
                          </a:rPr>
                          <m:t>,</m:t>
                        </m:r>
                        <m:r>
                          <a:rPr lang="de-DE" i="1">
                            <a:solidFill>
                              <a:srgbClr val="C00000"/>
                            </a:solidFill>
                            <a:latin typeface="Cambria Math" panose="02040503050406030204" pitchFamily="18" charset="0"/>
                          </a:rPr>
                          <m:t>𝑦</m:t>
                        </m:r>
                      </m:e>
                    </m:d>
                    <m:r>
                      <a:rPr lang="de-DE" i="1">
                        <a:solidFill>
                          <a:srgbClr val="C00000"/>
                        </a:solidFill>
                        <a:latin typeface="Cambria Math" panose="02040503050406030204" pitchFamily="18" charset="0"/>
                      </a:rPr>
                      <m:t>=</m:t>
                    </m:r>
                    <m:f>
                      <m:fPr>
                        <m:ctrlPr>
                          <a:rPr lang="de-DE" i="1">
                            <a:solidFill>
                              <a:srgbClr val="C00000"/>
                            </a:solidFill>
                            <a:latin typeface="Cambria Math" panose="02040503050406030204" pitchFamily="18" charset="0"/>
                          </a:rPr>
                        </m:ctrlPr>
                      </m:fPr>
                      <m:num>
                        <m:r>
                          <a:rPr lang="de-DE" i="1">
                            <a:solidFill>
                              <a:srgbClr val="C00000"/>
                            </a:solidFill>
                            <a:latin typeface="Cambria Math" panose="02040503050406030204" pitchFamily="18" charset="0"/>
                          </a:rPr>
                          <m:t>1</m:t>
                        </m:r>
                      </m:num>
                      <m:den>
                        <m:r>
                          <a:rPr lang="de-DE" i="1">
                            <a:solidFill>
                              <a:srgbClr val="C00000"/>
                            </a:solidFill>
                            <a:latin typeface="Cambria Math" panose="02040503050406030204" pitchFamily="18" charset="0"/>
                          </a:rPr>
                          <m:t>2</m:t>
                        </m:r>
                      </m:den>
                    </m:f>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𝑥</m:t>
                        </m:r>
                      </m:e>
                      <m:sup>
                        <m:r>
                          <a:rPr lang="de-DE" i="1">
                            <a:solidFill>
                              <a:srgbClr val="C00000"/>
                            </a:solidFill>
                            <a:latin typeface="Cambria Math" panose="02040503050406030204" pitchFamily="18" charset="0"/>
                          </a:rPr>
                          <m:t>2</m:t>
                        </m:r>
                      </m:sup>
                    </m:sSup>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𝑦</m:t>
                        </m:r>
                      </m:e>
                      <m:sup>
                        <m:r>
                          <a:rPr lang="de-DE" i="1">
                            <a:solidFill>
                              <a:srgbClr val="C00000"/>
                            </a:solidFill>
                            <a:latin typeface="Cambria Math" panose="02040503050406030204" pitchFamily="18" charset="0"/>
                          </a:rPr>
                          <m:t>2</m:t>
                        </m:r>
                      </m:sup>
                    </m:sSup>
                    <m:r>
                      <a:rPr lang="de-DE" i="1">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𝑔</m:t>
                    </m:r>
                    <m:d>
                      <m:dPr>
                        <m:ctrlPr>
                          <a:rPr lang="de-DE" i="1">
                            <a:solidFill>
                              <a:srgbClr val="C00000"/>
                            </a:solidFill>
                            <a:latin typeface="Cambria Math" panose="02040503050406030204" pitchFamily="18" charset="0"/>
                          </a:rPr>
                        </m:ctrlPr>
                      </m:dPr>
                      <m:e>
                        <m:r>
                          <a:rPr lang="de-DE" i="1">
                            <a:solidFill>
                              <a:srgbClr val="C00000"/>
                            </a:solidFill>
                            <a:latin typeface="Cambria Math" panose="02040503050406030204" pitchFamily="18" charset="0"/>
                          </a:rPr>
                          <m:t>𝑦</m:t>
                        </m:r>
                      </m:e>
                    </m:d>
                  </m:oMath>
                </a14:m>
                <a:r>
                  <a:rPr lang="de-DE" dirty="0">
                    <a:solidFill>
                      <a:schemeClr val="accent6">
                        <a:lumMod val="50000"/>
                      </a:schemeClr>
                    </a:solidFill>
                  </a:rPr>
                  <a:t> nach y abgeleitet ergibt allerdings: </a:t>
                </a:r>
                <a14:m>
                  <m:oMath xmlns:m="http://schemas.openxmlformats.org/officeDocument/2006/math">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𝑓</m:t>
                        </m:r>
                      </m:e>
                      <m:sub>
                        <m:r>
                          <a:rPr lang="de-DE" b="0" i="1" smtClean="0">
                            <a:solidFill>
                              <a:srgbClr val="FF0000"/>
                            </a:solidFill>
                            <a:latin typeface="Cambria Math" panose="02040503050406030204" pitchFamily="18" charset="0"/>
                          </a:rPr>
                          <m:t>𝑦</m:t>
                        </m:r>
                      </m:sub>
                    </m:sSub>
                    <m:d>
                      <m:dPr>
                        <m:ctrlPr>
                          <a:rPr lang="de-DE" i="1">
                            <a:solidFill>
                              <a:srgbClr val="FF0000"/>
                            </a:solidFill>
                            <a:latin typeface="Cambria Math" panose="02040503050406030204" pitchFamily="18" charset="0"/>
                          </a:rPr>
                        </m:ctrlPr>
                      </m:dPr>
                      <m:e>
                        <m:r>
                          <a:rPr lang="de-DE" i="1">
                            <a:solidFill>
                              <a:srgbClr val="FF0000"/>
                            </a:solidFill>
                            <a:latin typeface="Cambria Math" panose="02040503050406030204" pitchFamily="18" charset="0"/>
                          </a:rPr>
                          <m:t>𝑥</m:t>
                        </m:r>
                        <m:r>
                          <a:rPr lang="de-DE" i="1">
                            <a:solidFill>
                              <a:srgbClr val="FF0000"/>
                            </a:solidFill>
                            <a:latin typeface="Cambria Math" panose="02040503050406030204" pitchFamily="18" charset="0"/>
                          </a:rPr>
                          <m:t>,</m:t>
                        </m:r>
                        <m:r>
                          <a:rPr lang="de-DE" i="1">
                            <a:solidFill>
                              <a:srgbClr val="FF0000"/>
                            </a:solidFill>
                            <a:latin typeface="Cambria Math" panose="02040503050406030204" pitchFamily="18" charset="0"/>
                          </a:rPr>
                          <m:t>𝑦</m:t>
                        </m:r>
                      </m:e>
                    </m:d>
                    <m:r>
                      <a:rPr lang="de-DE" i="1">
                        <a:solidFill>
                          <a:srgbClr val="FF0000"/>
                        </a:solidFill>
                        <a:latin typeface="Cambria Math" panose="02040503050406030204" pitchFamily="18" charset="0"/>
                      </a:rPr>
                      <m:t>=</m:t>
                    </m:r>
                    <m:sSup>
                      <m:sSupPr>
                        <m:ctrlPr>
                          <a:rPr lang="de-DE" i="1">
                            <a:solidFill>
                              <a:srgbClr val="FF0000"/>
                            </a:solidFill>
                            <a:latin typeface="Cambria Math" panose="02040503050406030204" pitchFamily="18" charset="0"/>
                          </a:rPr>
                        </m:ctrlPr>
                      </m:sSupPr>
                      <m:e>
                        <m:r>
                          <a:rPr lang="de-DE" i="1">
                            <a:solidFill>
                              <a:srgbClr val="FF0000"/>
                            </a:solidFill>
                            <a:latin typeface="Cambria Math" panose="02040503050406030204" pitchFamily="18" charset="0"/>
                          </a:rPr>
                          <m:t>𝑥</m:t>
                        </m:r>
                      </m:e>
                      <m:sup>
                        <m:r>
                          <a:rPr lang="de-DE" i="1">
                            <a:solidFill>
                              <a:srgbClr val="FF0000"/>
                            </a:solidFill>
                            <a:latin typeface="Cambria Math" panose="02040503050406030204" pitchFamily="18" charset="0"/>
                          </a:rPr>
                          <m:t>2</m:t>
                        </m:r>
                      </m:sup>
                    </m:sSup>
                    <m:r>
                      <a:rPr lang="de-DE" b="0" i="1" smtClean="0">
                        <a:solidFill>
                          <a:srgbClr val="FF0000"/>
                        </a:solidFill>
                        <a:latin typeface="Cambria Math" panose="02040503050406030204" pitchFamily="18" charset="0"/>
                      </a:rPr>
                      <m:t>𝑦</m:t>
                    </m:r>
                    <m:r>
                      <a:rPr lang="de-DE" i="1">
                        <a:solidFill>
                          <a:srgbClr val="FF0000"/>
                        </a:solidFill>
                        <a:latin typeface="Cambria Math" panose="02040503050406030204" pitchFamily="18" charset="0"/>
                      </a:rPr>
                      <m:t>+</m:t>
                    </m:r>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panose="02040503050406030204" pitchFamily="18" charset="0"/>
                          </a:rPr>
                          <m:t>𝑔</m:t>
                        </m:r>
                      </m:e>
                      <m:sup>
                        <m:r>
                          <a:rPr lang="de-DE" b="0" i="1" smtClean="0">
                            <a:solidFill>
                              <a:srgbClr val="FF0000"/>
                            </a:solidFill>
                            <a:latin typeface="Cambria Math" panose="02040503050406030204" pitchFamily="18" charset="0"/>
                          </a:rPr>
                          <m:t>′</m:t>
                        </m:r>
                      </m:sup>
                    </m:sSup>
                    <m:r>
                      <a:rPr lang="de-DE" b="0" i="1" smtClean="0">
                        <a:solidFill>
                          <a:srgbClr val="FF0000"/>
                        </a:solidFill>
                        <a:latin typeface="Cambria Math" panose="02040503050406030204" pitchFamily="18" charset="0"/>
                      </a:rPr>
                      <m:t>(</m:t>
                    </m:r>
                    <m:r>
                      <a:rPr lang="de-DE" b="0" i="1" smtClean="0">
                        <a:solidFill>
                          <a:srgbClr val="FF0000"/>
                        </a:solidFill>
                        <a:latin typeface="Cambria Math" panose="02040503050406030204" pitchFamily="18" charset="0"/>
                      </a:rPr>
                      <m:t>𝑦</m:t>
                    </m:r>
                    <m:r>
                      <a:rPr lang="de-DE" b="0" i="1" smtClean="0">
                        <a:solidFill>
                          <a:srgbClr val="FF0000"/>
                        </a:solidFill>
                        <a:latin typeface="Cambria Math" panose="02040503050406030204" pitchFamily="18" charset="0"/>
                      </a:rPr>
                      <m:t>).</m:t>
                    </m:r>
                  </m:oMath>
                </a14:m>
                <a:r>
                  <a:rPr lang="de-DE" dirty="0">
                    <a:solidFill>
                      <a:schemeClr val="accent6">
                        <a:lumMod val="50000"/>
                      </a:schemeClr>
                    </a:solidFill>
                  </a:rPr>
                  <a:t>Vergleichen Sie die beiden Ausdrücke</a:t>
                </a:r>
                <a:br>
                  <a:rPr lang="de-DE" dirty="0">
                    <a:solidFill>
                      <a:schemeClr val="accent6">
                        <a:lumMod val="50000"/>
                      </a:schemeClr>
                    </a:solidFill>
                  </a:rPr>
                </a:br>
                <a:r>
                  <a:rPr lang="de-DE" dirty="0">
                    <a:solidFill>
                      <a:schemeClr val="accent6">
                        <a:lumMod val="50000"/>
                      </a:schemeClr>
                    </a:solidFill>
                  </a:rPr>
                  <a:t> </a:t>
                </a:r>
                <a14:m>
                  <m:oMath xmlns:m="http://schemas.openxmlformats.org/officeDocument/2006/math">
                    <m:sSup>
                      <m:sSupPr>
                        <m:ctrlPr>
                          <a:rPr lang="de-DE" i="1">
                            <a:solidFill>
                              <a:srgbClr val="FF0000"/>
                            </a:solidFill>
                            <a:latin typeface="Cambria Math" panose="02040503050406030204" pitchFamily="18" charset="0"/>
                          </a:rPr>
                        </m:ctrlPr>
                      </m:sSupPr>
                      <m:e>
                        <m:sSub>
                          <m:sSubPr>
                            <m:ctrlPr>
                              <a:rPr lang="de-DE" i="1">
                                <a:solidFill>
                                  <a:srgbClr val="FF0000"/>
                                </a:solidFill>
                                <a:latin typeface="Cambria Math" panose="02040503050406030204" pitchFamily="18" charset="0"/>
                              </a:rPr>
                            </m:ctrlPr>
                          </m:sSubPr>
                          <m:e>
                            <m:r>
                              <a:rPr lang="de-DE" i="1">
                                <a:solidFill>
                                  <a:srgbClr val="FF0000"/>
                                </a:solidFill>
                                <a:latin typeface="Cambria Math" panose="02040503050406030204" pitchFamily="18" charset="0"/>
                              </a:rPr>
                              <m:t>𝑓</m:t>
                            </m:r>
                          </m:e>
                          <m:sub>
                            <m:r>
                              <a:rPr lang="de-DE" i="1">
                                <a:solidFill>
                                  <a:srgbClr val="FF0000"/>
                                </a:solidFill>
                                <a:latin typeface="Cambria Math" panose="02040503050406030204" pitchFamily="18" charset="0"/>
                              </a:rPr>
                              <m:t>𝑦</m:t>
                            </m:r>
                          </m:sub>
                        </m:sSub>
                        <m:r>
                          <a:rPr lang="de-DE" b="0" i="1" smtClean="0">
                            <a:solidFill>
                              <a:srgbClr val="FF0000"/>
                            </a:solidFill>
                            <a:latin typeface="Cambria Math" panose="02040503050406030204" pitchFamily="18" charset="0"/>
                          </a:rPr>
                          <m:t>=</m:t>
                        </m:r>
                        <m:r>
                          <a:rPr lang="de-DE" i="1">
                            <a:solidFill>
                              <a:srgbClr val="FF0000"/>
                            </a:solidFill>
                            <a:latin typeface="Cambria Math" panose="02040503050406030204" pitchFamily="18" charset="0"/>
                          </a:rPr>
                          <m:t>𝑥</m:t>
                        </m:r>
                      </m:e>
                      <m:sup>
                        <m:r>
                          <a:rPr lang="de-DE" i="1">
                            <a:solidFill>
                              <a:srgbClr val="FF0000"/>
                            </a:solidFill>
                            <a:latin typeface="Cambria Math" panose="02040503050406030204" pitchFamily="18" charset="0"/>
                          </a:rPr>
                          <m:t>2</m:t>
                        </m:r>
                      </m:sup>
                    </m:sSup>
                    <m:r>
                      <a:rPr lang="de-DE" i="1">
                        <a:solidFill>
                          <a:srgbClr val="FF0000"/>
                        </a:solidFill>
                        <a:latin typeface="Cambria Math" panose="02040503050406030204" pitchFamily="18" charset="0"/>
                      </a:rPr>
                      <m:t>𝑦</m:t>
                    </m:r>
                    <m:r>
                      <a:rPr lang="de-DE" i="1">
                        <a:solidFill>
                          <a:srgbClr val="FF0000"/>
                        </a:solidFill>
                        <a:latin typeface="Cambria Math" panose="02040503050406030204" pitchFamily="18" charset="0"/>
                      </a:rPr>
                      <m:t>+</m:t>
                    </m:r>
                    <m:r>
                      <a:rPr lang="de-DE" i="1">
                        <a:solidFill>
                          <a:srgbClr val="FF0000"/>
                        </a:solidFill>
                        <a:latin typeface="Cambria Math" panose="02040503050406030204" pitchFamily="18" charset="0"/>
                      </a:rPr>
                      <m:t>𝑔</m:t>
                    </m:r>
                    <m:r>
                      <a:rPr lang="de-DE" i="1">
                        <a:solidFill>
                          <a:srgbClr val="FF0000"/>
                        </a:solidFill>
                        <a:latin typeface="Cambria Math" panose="02040503050406030204" pitchFamily="18" charset="0"/>
                      </a:rPr>
                      <m:t>′</m:t>
                    </m:r>
                    <m:d>
                      <m:dPr>
                        <m:ctrlPr>
                          <a:rPr lang="de-DE" i="1">
                            <a:solidFill>
                              <a:srgbClr val="FF0000"/>
                            </a:solidFill>
                            <a:latin typeface="Cambria Math" panose="02040503050406030204" pitchFamily="18" charset="0"/>
                          </a:rPr>
                        </m:ctrlPr>
                      </m:dPr>
                      <m:e>
                        <m:r>
                          <a:rPr lang="de-DE" i="1">
                            <a:solidFill>
                              <a:srgbClr val="FF0000"/>
                            </a:solidFill>
                            <a:latin typeface="Cambria Math" panose="02040503050406030204" pitchFamily="18" charset="0"/>
                          </a:rPr>
                          <m:t>𝑦</m:t>
                        </m:r>
                      </m:e>
                    </m:d>
                  </m:oMath>
                </a14:m>
                <a:r>
                  <a:rPr lang="de-DE" dirty="0">
                    <a:solidFill>
                      <a:schemeClr val="accent6">
                        <a:lumMod val="50000"/>
                      </a:schemeClr>
                    </a:solidFill>
                  </a:rPr>
                  <a:t> und </a:t>
                </a:r>
                <a14:m>
                  <m:oMath xmlns:m="http://schemas.openxmlformats.org/officeDocument/2006/math">
                    <m:sSub>
                      <m:sSubPr>
                        <m:ctrlPr>
                          <a:rPr lang="de-DE" i="1" smtClean="0">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𝑦</m:t>
                        </m:r>
                      </m:sub>
                    </m:sSub>
                    <m:r>
                      <a:rPr lang="de-DE" b="0" i="1" smtClean="0">
                        <a:solidFill>
                          <a:srgbClr val="00B050"/>
                        </a:solidFill>
                        <a:latin typeface="Cambria Math" panose="02040503050406030204" pitchFamily="18" charset="0"/>
                      </a:rPr>
                      <m:t>=</m:t>
                    </m:r>
                    <m:sSup>
                      <m:sSupPr>
                        <m:ctrlPr>
                          <a:rPr lang="de-DE" i="1">
                            <a:solidFill>
                              <a:srgbClr val="00B050"/>
                            </a:solidFill>
                            <a:latin typeface="Cambria Math" panose="02040503050406030204" pitchFamily="18" charset="0"/>
                          </a:rPr>
                        </m:ctrlPr>
                      </m:sSupPr>
                      <m:e>
                        <m:r>
                          <a:rPr lang="de-DE" i="1">
                            <a:solidFill>
                              <a:srgbClr val="00B050"/>
                            </a:solidFill>
                            <a:latin typeface="Cambria Math" panose="02040503050406030204" pitchFamily="18" charset="0"/>
                          </a:rPr>
                          <m:t>𝑥</m:t>
                        </m:r>
                      </m:e>
                      <m:sup>
                        <m:r>
                          <a:rPr lang="de-DE" i="1">
                            <a:solidFill>
                              <a:srgbClr val="00B050"/>
                            </a:solidFill>
                            <a:latin typeface="Cambria Math" panose="02040503050406030204" pitchFamily="18" charset="0"/>
                          </a:rPr>
                          <m:t>2</m:t>
                        </m:r>
                      </m:sup>
                    </m:sSup>
                    <m:r>
                      <a:rPr lang="de-DE" i="1">
                        <a:solidFill>
                          <a:srgbClr val="00B050"/>
                        </a:solidFill>
                        <a:latin typeface="Cambria Math" panose="02040503050406030204" pitchFamily="18" charset="0"/>
                      </a:rPr>
                      <m:t>𝑦</m:t>
                    </m:r>
                    <m:r>
                      <a:rPr lang="de-DE" i="1">
                        <a:solidFill>
                          <a:srgbClr val="00B050"/>
                        </a:solidFill>
                        <a:latin typeface="Cambria Math" panose="02040503050406030204" pitchFamily="18" charset="0"/>
                      </a:rPr>
                      <m:t>+2</m:t>
                    </m:r>
                    <m:r>
                      <a:rPr lang="de-DE" b="0" i="0" smtClean="0">
                        <a:solidFill>
                          <a:srgbClr val="00B050"/>
                        </a:solidFill>
                        <a:latin typeface="Cambria Math" panose="02040503050406030204" pitchFamily="18" charset="0"/>
                      </a:rPr>
                      <m:t>. </m:t>
                    </m:r>
                  </m:oMath>
                </a14:m>
                <a:r>
                  <a:rPr lang="de-DE" dirty="0">
                    <a:solidFill>
                      <a:schemeClr val="accent6">
                        <a:lumMod val="50000"/>
                      </a:schemeClr>
                    </a:solidFill>
                  </a:rPr>
                  <a:t>Es muss also gelten: </a:t>
                </a:r>
                <a14:m>
                  <m:oMath xmlns:m="http://schemas.openxmlformats.org/officeDocument/2006/math">
                    <m:r>
                      <a:rPr lang="de-DE" b="0" i="1" smtClean="0">
                        <a:solidFill>
                          <a:srgbClr val="FF0000"/>
                        </a:solidFill>
                        <a:latin typeface="Cambria Math" panose="02040503050406030204" pitchFamily="18" charset="0"/>
                      </a:rPr>
                      <m:t>𝑔</m:t>
                    </m:r>
                    <m:r>
                      <a:rPr lang="de-DE" b="0" i="1" smtClean="0">
                        <a:solidFill>
                          <a:srgbClr val="FF0000"/>
                        </a:solidFill>
                        <a:latin typeface="Cambria Math" panose="02040503050406030204" pitchFamily="18" charset="0"/>
                      </a:rPr>
                      <m:t>′(</m:t>
                    </m:r>
                    <m:r>
                      <a:rPr lang="de-DE" b="0" i="1" smtClean="0">
                        <a:solidFill>
                          <a:srgbClr val="FF0000"/>
                        </a:solidFill>
                        <a:latin typeface="Cambria Math" panose="02040503050406030204" pitchFamily="18" charset="0"/>
                      </a:rPr>
                      <m:t>𝑦</m:t>
                    </m:r>
                    <m:r>
                      <a:rPr lang="de-DE" b="0" i="1" smtClean="0">
                        <a:solidFill>
                          <a:srgbClr val="FF0000"/>
                        </a:solidFill>
                        <a:latin typeface="Cambria Math" panose="02040503050406030204" pitchFamily="18" charset="0"/>
                      </a:rPr>
                      <m:t>)</m:t>
                    </m:r>
                    <m:r>
                      <a:rPr lang="de-DE" b="0" i="0" smtClean="0">
                        <a:solidFill>
                          <a:schemeClr val="accent6">
                            <a:lumMod val="50000"/>
                          </a:schemeClr>
                        </a:solidFill>
                        <a:latin typeface="Cambria Math" panose="02040503050406030204" pitchFamily="18" charset="0"/>
                      </a:rPr>
                      <m:t>=</m:t>
                    </m:r>
                    <m:r>
                      <a:rPr lang="de-DE" b="0" i="0" smtClean="0">
                        <a:solidFill>
                          <a:srgbClr val="00B050"/>
                        </a:solidFill>
                        <a:latin typeface="Cambria Math" panose="02040503050406030204" pitchFamily="18" charset="0"/>
                      </a:rPr>
                      <m:t>2</m:t>
                    </m:r>
                    <m:r>
                      <a:rPr lang="de-DE" b="0" i="0" smtClean="0">
                        <a:solidFill>
                          <a:srgbClr val="C00000"/>
                        </a:solidFill>
                        <a:latin typeface="Cambria Math" panose="02040503050406030204" pitchFamily="18" charset="0"/>
                      </a:rPr>
                      <m:t>.</m:t>
                    </m:r>
                  </m:oMath>
                </a14:m>
                <a:endParaRPr lang="de-DE" dirty="0">
                  <a:solidFill>
                    <a:schemeClr val="accent6">
                      <a:lumMod val="50000"/>
                    </a:schemeClr>
                  </a:solidFill>
                </a:endParaRPr>
              </a:p>
              <a:p>
                <a:pPr marL="0" indent="0">
                  <a:buNone/>
                </a:pPr>
                <a:endParaRPr lang="de-DE" dirty="0"/>
              </a:p>
            </p:txBody>
          </p:sp>
        </mc:Choice>
        <mc:Fallback xmlns="">
          <p:sp>
            <p:nvSpPr>
              <p:cNvPr id="3" name="Inhaltsplatzhalter 2">
                <a:extLst>
                  <a:ext uri="{FF2B5EF4-FFF2-40B4-BE49-F238E27FC236}">
                    <a16:creationId xmlns:a16="http://schemas.microsoft.com/office/drawing/2014/main" id="{1DACACFF-6F45-4D97-9404-C6B556E26C74}"/>
                  </a:ext>
                </a:extLst>
              </p:cNvPr>
              <p:cNvSpPr>
                <a:spLocks noGrp="1" noRot="1" noChangeAspect="1" noMove="1" noResize="1" noEditPoints="1" noAdjustHandles="1" noChangeArrowheads="1" noChangeShapeType="1" noTextEdit="1"/>
              </p:cNvSpPr>
              <p:nvPr>
                <p:ph idx="1"/>
              </p:nvPr>
            </p:nvSpPr>
            <p:spPr>
              <a:blipFill>
                <a:blip r:embed="rId4"/>
                <a:stretch>
                  <a:fillRect l="-479" t="-323" r="-410" b="-645"/>
                </a:stretch>
              </a:blipFill>
            </p:spPr>
            <p:txBody>
              <a:bodyPr/>
              <a:lstStyle/>
              <a:p>
                <a:r>
                  <a:rPr lang="de-DE">
                    <a:noFill/>
                  </a:rPr>
                  <a:t> </a:t>
                </a:r>
              </a:p>
            </p:txBody>
          </p:sp>
        </mc:Fallback>
      </mc:AlternateContent>
      <p:pic>
        <p:nvPicPr>
          <p:cNvPr id="4" name="Exakte DGL">
            <a:hlinkClick r:id="" action="ppaction://media"/>
            <a:extLst>
              <a:ext uri="{FF2B5EF4-FFF2-40B4-BE49-F238E27FC236}">
                <a16:creationId xmlns:a16="http://schemas.microsoft.com/office/drawing/2014/main" id="{886D066E-4EF1-4920-B3E9-51A73CF342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2788" y="5652459"/>
            <a:ext cx="487363" cy="487363"/>
          </a:xfrm>
          <a:prstGeom prst="rect">
            <a:avLst/>
          </a:prstGeom>
        </p:spPr>
      </p:pic>
    </p:spTree>
    <p:extLst>
      <p:ext uri="{BB962C8B-B14F-4D97-AF65-F5344CB8AC3E}">
        <p14:creationId xmlns:p14="http://schemas.microsoft.com/office/powerpoint/2010/main" val="25601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1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0</TotalTime>
  <Words>2237</Words>
  <Application>Microsoft Office PowerPoint</Application>
  <PresentationFormat>Breitbild</PresentationFormat>
  <Paragraphs>107</Paragraphs>
  <Slides>17</Slides>
  <Notes>0</Notes>
  <HiddenSlides>0</HiddenSlides>
  <MMClips>3</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Cambria Math</vt:lpstr>
      <vt:lpstr>Century Gothic</vt:lpstr>
      <vt:lpstr>Wingdings 3</vt:lpstr>
      <vt:lpstr>Fetzen</vt:lpstr>
      <vt:lpstr>Mathematik I</vt:lpstr>
      <vt:lpstr>Wiederholung: Ableitung und Stammfunktion</vt:lpstr>
      <vt:lpstr>Implizite Ableitung</vt:lpstr>
      <vt:lpstr>Bekannte Lösungen</vt:lpstr>
      <vt:lpstr>„Gewöhnlich“ vs. „Partiell“ / Ordnung</vt:lpstr>
      <vt:lpstr>Umformung in ein „Totales Differential“</vt:lpstr>
      <vt:lpstr>Potentialfunktion finden</vt:lpstr>
      <vt:lpstr>1. Schritt:  Einen Teil integrieren</vt:lpstr>
      <vt:lpstr>2. Schritt: „Variation der Konstanten“</vt:lpstr>
      <vt:lpstr>3. Schritt: Lösungen implizit oder explizit angeben</vt:lpstr>
      <vt:lpstr>Weiteres Beispiel: Potentialfunktion?</vt:lpstr>
      <vt:lpstr>Satz von Schwarz</vt:lpstr>
      <vt:lpstr>Satz von Schwarz:  Exakte Differentialgleichungen</vt:lpstr>
      <vt:lpstr>Eulerscher Multiplikator  (Integrierender Faktor)</vt:lpstr>
      <vt:lpstr>Lösung … Fortsetzung</vt:lpstr>
      <vt:lpstr>„Trennung der Variablen“</vt:lpstr>
      <vt:lpstr>Lineare Differentialgleichungen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I</dc:title>
  <dc:creator>mwema</dc:creator>
  <cp:lastModifiedBy>mwema</cp:lastModifiedBy>
  <cp:revision>63</cp:revision>
  <dcterms:created xsi:type="dcterms:W3CDTF">2020-05-18T09:42:41Z</dcterms:created>
  <dcterms:modified xsi:type="dcterms:W3CDTF">2020-05-25T08:43:03Z</dcterms:modified>
</cp:coreProperties>
</file>