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72" r:id="rId4"/>
    <p:sldId id="266" r:id="rId5"/>
    <p:sldId id="267" r:id="rId6"/>
    <p:sldId id="268" r:id="rId7"/>
    <p:sldId id="269" r:id="rId8"/>
    <p:sldId id="265" r:id="rId9"/>
    <p:sldId id="271" r:id="rId10"/>
    <p:sldId id="270" r:id="rId11"/>
    <p:sldId id="262" r:id="rId12"/>
    <p:sldId id="274" r:id="rId13"/>
    <p:sldId id="275" r:id="rId14"/>
    <p:sldId id="276" r:id="rId15"/>
    <p:sldId id="285" r:id="rId16"/>
    <p:sldId id="277" r:id="rId17"/>
    <p:sldId id="278" r:id="rId18"/>
    <p:sldId id="279" r:id="rId19"/>
    <p:sldId id="286" r:id="rId20"/>
    <p:sldId id="280" r:id="rId21"/>
    <p:sldId id="281" r:id="rId22"/>
    <p:sldId id="282" r:id="rId23"/>
    <p:sldId id="283" r:id="rId24"/>
    <p:sldId id="284" r:id="rId25"/>
    <p:sldId id="273" r:id="rId26"/>
    <p:sldId id="263" r:id="rId27"/>
    <p:sldId id="261" r:id="rId28"/>
    <p:sldId id="257" r:id="rId29"/>
    <p:sldId id="259" r:id="rId30"/>
    <p:sldId id="264" r:id="rId31"/>
    <p:sldId id="26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e-DE"/>
              <a:t>Mastertitelformat bearbeiten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de-DE"/>
              <a:t>Mastertitelformat bearbeiten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e-DE"/>
              <a:t>Mastertitelformat bearbeiten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A61015F-7CC6-4D0A-9D87-873EA4C304CC}" type="datetimeFigureOut">
              <a:rPr lang="en-US" dirty="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e-DE"/>
              <a:t>Mastertitelformat bearbeiten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24128" y="2967788"/>
            <a:ext cx="4754880" cy="33415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e-DE"/>
              <a:t>Mastertextformat bearbeiten</a:t>
            </a:r>
          </a:p>
        </p:txBody>
      </p:sp>
      <p:sp>
        <p:nvSpPr>
          <p:cNvPr id="6" name="Content Placeholder 5"/>
          <p:cNvSpPr>
            <a:spLocks noGrp="1"/>
          </p:cNvSpPr>
          <p:nvPr>
            <p:ph sz="quarter" idx="4"/>
          </p:nvPr>
        </p:nvSpPr>
        <p:spPr>
          <a:xfrm>
            <a:off x="5990888" y="2967788"/>
            <a:ext cx="4754880" cy="33415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5/29/2020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5/29/2020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5/29/2020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e-DE"/>
              <a:t>Mastertitelformat bearbeiten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05C68B11-C5A8-448C-8CE9-B1A273C79CFC}" type="datetimeFigureOut">
              <a:rPr lang="en-US" dirty="0"/>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C7616CA0-919D-4A49-9C8A-62FDFB3A5183}" type="datetimeFigureOut">
              <a:rPr lang="en-US" dirty="0"/>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5/29/2020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zib.de/weber/PRAnsatz.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1Ln_FgckN7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hyperlink" Target="https://www.youtube.com/watch?v=rXRhzwb3aZ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youtube.com/watch?v=qOA4SraRd_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hyperlink" Target="https://de.wikipedia.org/wiki/Millennium-Problem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EE1B1-9175-4291-A89C-6BDF03C36B3B}"/>
              </a:ext>
            </a:extLst>
          </p:cNvPr>
          <p:cNvSpPr>
            <a:spLocks noGrp="1"/>
          </p:cNvSpPr>
          <p:nvPr>
            <p:ph type="ctrTitle"/>
          </p:nvPr>
        </p:nvSpPr>
        <p:spPr/>
        <p:txBody>
          <a:bodyPr/>
          <a:lstStyle/>
          <a:p>
            <a:r>
              <a:rPr lang="de-DE" dirty="0"/>
              <a:t>Mathematik I</a:t>
            </a:r>
          </a:p>
        </p:txBody>
      </p:sp>
      <p:sp>
        <p:nvSpPr>
          <p:cNvPr id="3" name="Untertitel 2">
            <a:extLst>
              <a:ext uri="{FF2B5EF4-FFF2-40B4-BE49-F238E27FC236}">
                <a16:creationId xmlns:a16="http://schemas.microsoft.com/office/drawing/2014/main" id="{A01CA79B-9192-486C-B145-8FEAF0954483}"/>
              </a:ext>
            </a:extLst>
          </p:cNvPr>
          <p:cNvSpPr>
            <a:spLocks noGrp="1"/>
          </p:cNvSpPr>
          <p:nvPr>
            <p:ph type="subTitle" idx="1"/>
          </p:nvPr>
        </p:nvSpPr>
        <p:spPr/>
        <p:txBody>
          <a:bodyPr/>
          <a:lstStyle/>
          <a:p>
            <a:r>
              <a:rPr lang="de-DE" dirty="0"/>
              <a:t>Potenzreihenansatz</a:t>
            </a:r>
          </a:p>
        </p:txBody>
      </p:sp>
    </p:spTree>
    <p:extLst>
      <p:ext uri="{BB962C8B-B14F-4D97-AF65-F5344CB8AC3E}">
        <p14:creationId xmlns:p14="http://schemas.microsoft.com/office/powerpoint/2010/main" val="52445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89DDBF0-D011-4159-A621-ACAC1706D44F}"/>
              </a:ext>
            </a:extLst>
          </p:cNvPr>
          <p:cNvSpPr/>
          <p:nvPr/>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B6A2E68-5BDD-4752-9AD0-414693054DA3}"/>
              </a:ext>
            </a:extLst>
          </p:cNvPr>
          <p:cNvSpPr>
            <a:spLocks noGrp="1"/>
          </p:cNvSpPr>
          <p:nvPr>
            <p:ph type="title"/>
          </p:nvPr>
        </p:nvSpPr>
        <p:spPr/>
        <p:txBody>
          <a:bodyPr/>
          <a:lstStyle/>
          <a:p>
            <a:r>
              <a:rPr lang="de-DE" dirty="0"/>
              <a:t>Exkurs: „Später einsteigen“, aber gleiche Lösung</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0E402112-5D33-4DE3-A207-3BBD609BCF28}"/>
                  </a:ext>
                </a:extLst>
              </p:cNvPr>
              <p:cNvSpPr>
                <a:spLocks noGrp="1"/>
              </p:cNvSpPr>
              <p:nvPr>
                <p:ph idx="1"/>
              </p:nvPr>
            </p:nvSpPr>
            <p:spPr/>
            <p:txBody>
              <a:bodyPr>
                <a:normAutofit/>
              </a:bodyPr>
              <a:lstStyle/>
              <a:p>
                <a14:m>
                  <m:oMath xmlns:m="http://schemas.openxmlformats.org/officeDocument/2006/math">
                    <m:sSup>
                      <m:sSupPr>
                        <m:ctrlPr>
                          <a:rPr lang="de-DE" i="1" smtClean="0">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sSup>
                      <m:sSupPr>
                        <m:ctrlPr>
                          <a:rPr lang="de-DE" i="1">
                            <a:latin typeface="Cambria Math" panose="02040503050406030204" pitchFamily="18" charset="0"/>
                          </a:rPr>
                        </m:ctrlPr>
                      </m:sSupPr>
                      <m:e>
                        <m:r>
                          <a:rPr lang="de-DE" i="1">
                            <a:latin typeface="Cambria Math" panose="02040503050406030204" pitchFamily="18" charset="0"/>
                          </a:rPr>
                          <m:t>𝑓</m:t>
                        </m:r>
                      </m:e>
                      <m:sup>
                        <m:r>
                          <a:rPr lang="de-DE" i="1">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𝑓</m:t>
                        </m:r>
                      </m:sup>
                    </m:sSup>
                    <m:r>
                      <a:rPr lang="de-DE" b="0" i="1" smtClean="0">
                        <a:latin typeface="Cambria Math" panose="02040503050406030204" pitchFamily="18" charset="0"/>
                      </a:rPr>
                      <m:t>,   </m:t>
                    </m:r>
                    <m:r>
                      <a:rPr lang="de-DE" b="0" i="1" smtClean="0">
                        <a:latin typeface="Cambria Math" panose="02040503050406030204" pitchFamily="18" charset="0"/>
                      </a:rPr>
                      <m:t>𝑓</m:t>
                    </m:r>
                    <m:d>
                      <m:dPr>
                        <m:ctrlPr>
                          <a:rPr lang="de-DE" b="0" i="1" smtClean="0">
                            <a:latin typeface="Cambria Math" panose="02040503050406030204" pitchFamily="18" charset="0"/>
                          </a:rPr>
                        </m:ctrlPr>
                      </m:dPr>
                      <m:e>
                        <m:r>
                          <a:rPr lang="de-DE" b="0" i="1" smtClean="0">
                            <a:latin typeface="Cambria Math" panose="02040503050406030204" pitchFamily="18" charset="0"/>
                          </a:rPr>
                          <m:t>1</m:t>
                        </m:r>
                      </m:e>
                    </m:d>
                    <m:r>
                      <a:rPr lang="de-DE" b="0" i="1" smtClean="0">
                        <a:latin typeface="Cambria Math" panose="02040503050406030204" pitchFamily="18" charset="0"/>
                      </a:rPr>
                      <m:t>=0</m:t>
                    </m:r>
                  </m:oMath>
                </a14:m>
                <a:r>
                  <a:rPr lang="de-DE" dirty="0"/>
                  <a:t>                                                                     </a:t>
                </a:r>
              </a:p>
              <a:p>
                <a14:m>
                  <m:oMath xmlns:m="http://schemas.openxmlformats.org/officeDocument/2006/math">
                    <m:r>
                      <a:rPr lang="de-DE" i="1" smtClean="0">
                        <a:solidFill>
                          <a:srgbClr val="00B050"/>
                        </a:solidFill>
                        <a:latin typeface="Cambria Math" panose="02040503050406030204" pitchFamily="18" charset="0"/>
                      </a:rPr>
                      <m:t>2</m:t>
                    </m:r>
                    <m:r>
                      <a:rPr lang="de-DE" b="0" i="1" smtClean="0">
                        <a:solidFill>
                          <a:srgbClr val="00B050"/>
                        </a:solidFill>
                        <a:latin typeface="Cambria Math" panose="02040503050406030204" pitchFamily="18" charset="0"/>
                      </a:rPr>
                      <m:t>𝑥</m:t>
                    </m:r>
                    <m:sSup>
                      <m:sSupPr>
                        <m:ctrlPr>
                          <a:rPr lang="de-DE" i="1">
                            <a:solidFill>
                              <a:srgbClr val="00B050"/>
                            </a:solidFill>
                            <a:latin typeface="Cambria Math" panose="02040503050406030204" pitchFamily="18" charset="0"/>
                          </a:rPr>
                        </m:ctrlPr>
                      </m:sSupPr>
                      <m:e>
                        <m:r>
                          <a:rPr lang="de-DE" i="1">
                            <a:solidFill>
                              <a:srgbClr val="00B050"/>
                            </a:solidFill>
                            <a:latin typeface="Cambria Math" panose="02040503050406030204" pitchFamily="18" charset="0"/>
                          </a:rPr>
                          <m:t>𝑓</m:t>
                        </m:r>
                      </m:e>
                      <m:sup>
                        <m:r>
                          <a:rPr lang="de-DE" i="1">
                            <a:solidFill>
                              <a:srgbClr val="00B050"/>
                            </a:solidFill>
                            <a:latin typeface="Cambria Math" panose="02040503050406030204" pitchFamily="18" charset="0"/>
                          </a:rPr>
                          <m:t>′</m:t>
                        </m:r>
                      </m:sup>
                    </m:sSup>
                    <m:r>
                      <a:rPr lang="de-DE" b="0" i="1" smtClean="0">
                        <a:solidFill>
                          <a:srgbClr val="00B050"/>
                        </a:solidFill>
                        <a:latin typeface="Cambria Math" panose="02040503050406030204" pitchFamily="18" charset="0"/>
                      </a:rPr>
                      <m:t>+</m:t>
                    </m:r>
                    <m:sSup>
                      <m:sSupPr>
                        <m:ctrlPr>
                          <a:rPr lang="de-DE" i="1">
                            <a:solidFill>
                              <a:srgbClr val="00B050"/>
                            </a:solidFill>
                            <a:latin typeface="Cambria Math" panose="02040503050406030204" pitchFamily="18" charset="0"/>
                          </a:rPr>
                        </m:ctrlPr>
                      </m:sSupPr>
                      <m:e>
                        <m:r>
                          <a:rPr lang="de-DE" i="1">
                            <a:solidFill>
                              <a:srgbClr val="00B050"/>
                            </a:solidFill>
                            <a:latin typeface="Cambria Math" panose="02040503050406030204" pitchFamily="18" charset="0"/>
                          </a:rPr>
                          <m:t>𝑥</m:t>
                        </m:r>
                      </m:e>
                      <m:sup>
                        <m:r>
                          <a:rPr lang="de-DE" i="1">
                            <a:solidFill>
                              <a:srgbClr val="00B050"/>
                            </a:solidFill>
                            <a:latin typeface="Cambria Math" panose="02040503050406030204" pitchFamily="18" charset="0"/>
                          </a:rPr>
                          <m:t>2</m:t>
                        </m:r>
                      </m:sup>
                    </m:sSup>
                    <m:sSup>
                      <m:sSupPr>
                        <m:ctrlPr>
                          <a:rPr lang="de-DE" i="1">
                            <a:solidFill>
                              <a:srgbClr val="00B050"/>
                            </a:solidFill>
                            <a:latin typeface="Cambria Math" panose="02040503050406030204" pitchFamily="18" charset="0"/>
                          </a:rPr>
                        </m:ctrlPr>
                      </m:sSupPr>
                      <m:e>
                        <m:r>
                          <a:rPr lang="de-DE" i="1">
                            <a:solidFill>
                              <a:srgbClr val="00B050"/>
                            </a:solidFill>
                            <a:latin typeface="Cambria Math" panose="02040503050406030204" pitchFamily="18" charset="0"/>
                          </a:rPr>
                          <m:t>𝑓</m:t>
                        </m:r>
                      </m:e>
                      <m:sup>
                        <m:r>
                          <a:rPr lang="de-DE" i="1">
                            <a:solidFill>
                              <a:srgbClr val="00B050"/>
                            </a:solidFill>
                            <a:latin typeface="Cambria Math" panose="02040503050406030204" pitchFamily="18" charset="0"/>
                          </a:rPr>
                          <m:t>′</m:t>
                        </m:r>
                        <m:r>
                          <a:rPr lang="de-DE" b="0" i="1" smtClean="0">
                            <a:solidFill>
                              <a:srgbClr val="00B050"/>
                            </a:solidFill>
                            <a:latin typeface="Cambria Math" panose="02040503050406030204" pitchFamily="18" charset="0"/>
                          </a:rPr>
                          <m:t>′</m:t>
                        </m:r>
                      </m:sup>
                    </m:sSup>
                    <m:r>
                      <a:rPr lang="de-DE" i="1">
                        <a:solidFill>
                          <a:srgbClr val="00B050"/>
                        </a:solidFill>
                        <a:latin typeface="Cambria Math" panose="02040503050406030204" pitchFamily="18" charset="0"/>
                      </a:rPr>
                      <m:t>=</m:t>
                    </m:r>
                    <m:sSup>
                      <m:sSupPr>
                        <m:ctrlPr>
                          <a:rPr lang="de-DE" i="1">
                            <a:solidFill>
                              <a:srgbClr val="00B050"/>
                            </a:solidFill>
                            <a:latin typeface="Cambria Math" panose="02040503050406030204" pitchFamily="18" charset="0"/>
                          </a:rPr>
                        </m:ctrlPr>
                      </m:sSupPr>
                      <m:e>
                        <m:r>
                          <a:rPr lang="de-DE" b="0" i="1" smtClean="0">
                            <a:solidFill>
                              <a:srgbClr val="00B050"/>
                            </a:solidFill>
                            <a:latin typeface="Cambria Math" panose="02040503050406030204" pitchFamily="18" charset="0"/>
                          </a:rPr>
                          <m:t>𝑓</m:t>
                        </m:r>
                        <m:r>
                          <a:rPr lang="de-DE" b="0" i="1" smtClean="0">
                            <a:solidFill>
                              <a:srgbClr val="00B050"/>
                            </a:solidFill>
                            <a:latin typeface="Cambria Math" panose="02040503050406030204" pitchFamily="18" charset="0"/>
                          </a:rPr>
                          <m:t>′</m:t>
                        </m:r>
                        <m:r>
                          <a:rPr lang="de-DE" i="1">
                            <a:solidFill>
                              <a:srgbClr val="00B050"/>
                            </a:solidFill>
                            <a:latin typeface="Cambria Math" panose="02040503050406030204" pitchFamily="18" charset="0"/>
                          </a:rPr>
                          <m:t>𝑒</m:t>
                        </m:r>
                      </m:e>
                      <m:sup>
                        <m:r>
                          <a:rPr lang="de-DE" i="1">
                            <a:solidFill>
                              <a:srgbClr val="00B050"/>
                            </a:solidFill>
                            <a:latin typeface="Cambria Math" panose="02040503050406030204" pitchFamily="18" charset="0"/>
                          </a:rPr>
                          <m:t>𝑓</m:t>
                        </m:r>
                      </m:sup>
                    </m:sSup>
                    <m:r>
                      <a:rPr lang="de-DE" b="0" i="1" smtClean="0">
                        <a:solidFill>
                          <a:srgbClr val="00B050"/>
                        </a:solidFill>
                        <a:latin typeface="Cambria Math" panose="02040503050406030204" pitchFamily="18" charset="0"/>
                      </a:rPr>
                      <m:t> , </m:t>
                    </m:r>
                    <m:r>
                      <a:rPr lang="de-DE" b="0" i="1" smtClean="0">
                        <a:solidFill>
                          <a:srgbClr val="00B050"/>
                        </a:solidFill>
                        <a:latin typeface="Cambria Math" panose="02040503050406030204" pitchFamily="18" charset="0"/>
                      </a:rPr>
                      <m:t>𝑓</m:t>
                    </m:r>
                    <m:d>
                      <m:dPr>
                        <m:ctrlPr>
                          <a:rPr lang="de-DE" b="0" i="1" smtClean="0">
                            <a:solidFill>
                              <a:srgbClr val="00B050"/>
                            </a:solidFill>
                            <a:latin typeface="Cambria Math" panose="02040503050406030204" pitchFamily="18" charset="0"/>
                          </a:rPr>
                        </m:ctrlPr>
                      </m:dPr>
                      <m:e>
                        <m:r>
                          <a:rPr lang="de-DE" b="0" i="1" smtClean="0">
                            <a:solidFill>
                              <a:srgbClr val="00B050"/>
                            </a:solidFill>
                            <a:latin typeface="Cambria Math" panose="02040503050406030204" pitchFamily="18" charset="0"/>
                          </a:rPr>
                          <m:t>1</m:t>
                        </m:r>
                      </m:e>
                    </m:d>
                    <m:r>
                      <a:rPr lang="de-DE" b="0" i="1" smtClean="0">
                        <a:solidFill>
                          <a:srgbClr val="00B050"/>
                        </a:solidFill>
                        <a:latin typeface="Cambria Math" panose="02040503050406030204" pitchFamily="18" charset="0"/>
                      </a:rPr>
                      <m:t>=0, </m:t>
                    </m:r>
                    <m:sSup>
                      <m:sSupPr>
                        <m:ctrlPr>
                          <a:rPr lang="de-DE" b="0" i="1" smtClean="0">
                            <a:solidFill>
                              <a:srgbClr val="00B050"/>
                            </a:solidFill>
                            <a:latin typeface="Cambria Math" panose="02040503050406030204" pitchFamily="18" charset="0"/>
                          </a:rPr>
                        </m:ctrlPr>
                      </m:sSupPr>
                      <m:e>
                        <m:r>
                          <a:rPr lang="de-DE" b="0" i="1" smtClean="0">
                            <a:solidFill>
                              <a:srgbClr val="00B050"/>
                            </a:solidFill>
                            <a:latin typeface="Cambria Math" panose="02040503050406030204" pitchFamily="18" charset="0"/>
                          </a:rPr>
                          <m:t>𝑓</m:t>
                        </m:r>
                      </m:e>
                      <m:sup>
                        <m:r>
                          <a:rPr lang="de-DE" b="0" i="1" smtClean="0">
                            <a:solidFill>
                              <a:srgbClr val="00B050"/>
                            </a:solidFill>
                            <a:latin typeface="Cambria Math" panose="02040503050406030204" pitchFamily="18" charset="0"/>
                          </a:rPr>
                          <m:t>′</m:t>
                        </m:r>
                      </m:sup>
                    </m:sSup>
                    <m:d>
                      <m:dPr>
                        <m:ctrlPr>
                          <a:rPr lang="de-DE" b="0" i="1" smtClean="0">
                            <a:solidFill>
                              <a:srgbClr val="00B050"/>
                            </a:solidFill>
                            <a:latin typeface="Cambria Math" panose="02040503050406030204" pitchFamily="18" charset="0"/>
                          </a:rPr>
                        </m:ctrlPr>
                      </m:dPr>
                      <m:e>
                        <m:r>
                          <a:rPr lang="de-DE" b="0" i="1" smtClean="0">
                            <a:solidFill>
                              <a:srgbClr val="00B050"/>
                            </a:solidFill>
                            <a:latin typeface="Cambria Math" panose="02040503050406030204" pitchFamily="18" charset="0"/>
                          </a:rPr>
                          <m:t>1</m:t>
                        </m:r>
                      </m:e>
                    </m:d>
                    <m:r>
                      <a:rPr lang="de-DE" b="0" i="1" smtClean="0">
                        <a:solidFill>
                          <a:srgbClr val="00B050"/>
                        </a:solidFill>
                        <a:latin typeface="Cambria Math" panose="02040503050406030204" pitchFamily="18" charset="0"/>
                      </a:rPr>
                      <m:t>=1</m:t>
                    </m:r>
                  </m:oMath>
                </a14:m>
                <a:endParaRPr lang="de-DE" dirty="0">
                  <a:solidFill>
                    <a:srgbClr val="00B050"/>
                  </a:solidFill>
                </a:endParaRPr>
              </a:p>
              <a:p>
                <a14:m>
                  <m:oMath xmlns:m="http://schemas.openxmlformats.org/officeDocument/2006/math">
                    <m:r>
                      <a:rPr lang="de-DE" b="0" i="1" smtClean="0">
                        <a:solidFill>
                          <a:schemeClr val="accent2"/>
                        </a:solidFill>
                        <a:latin typeface="Cambria Math" panose="02040503050406030204" pitchFamily="18" charset="0"/>
                      </a:rPr>
                      <m:t>2</m:t>
                    </m:r>
                    <m:sSup>
                      <m:sSupPr>
                        <m:ctrlPr>
                          <a:rPr lang="de-DE" b="0" i="1" smtClean="0">
                            <a:solidFill>
                              <a:schemeClr val="accent2"/>
                            </a:solidFill>
                            <a:latin typeface="Cambria Math" panose="02040503050406030204" pitchFamily="18" charset="0"/>
                          </a:rPr>
                        </m:ctrlPr>
                      </m:sSupPr>
                      <m:e>
                        <m:r>
                          <a:rPr lang="de-DE" b="0" i="1" smtClean="0">
                            <a:solidFill>
                              <a:schemeClr val="accent2"/>
                            </a:solidFill>
                            <a:latin typeface="Cambria Math" panose="02040503050406030204" pitchFamily="18" charset="0"/>
                          </a:rPr>
                          <m:t>𝑓</m:t>
                        </m:r>
                      </m:e>
                      <m:sup>
                        <m:r>
                          <a:rPr lang="de-DE" b="0" i="1" smtClean="0">
                            <a:solidFill>
                              <a:schemeClr val="accent2"/>
                            </a:solidFill>
                            <a:latin typeface="Cambria Math" panose="02040503050406030204" pitchFamily="18" charset="0"/>
                          </a:rPr>
                          <m:t>′</m:t>
                        </m:r>
                      </m:sup>
                    </m:sSup>
                    <m:r>
                      <a:rPr lang="de-DE" b="0" i="1" smtClean="0">
                        <a:solidFill>
                          <a:schemeClr val="accent2"/>
                        </a:solidFill>
                        <a:latin typeface="Cambria Math" panose="02040503050406030204" pitchFamily="18" charset="0"/>
                      </a:rPr>
                      <m:t>+4</m:t>
                    </m:r>
                    <m:r>
                      <a:rPr lang="de-DE" b="0" i="1" smtClean="0">
                        <a:solidFill>
                          <a:schemeClr val="accent2"/>
                        </a:solidFill>
                        <a:latin typeface="Cambria Math" panose="02040503050406030204" pitchFamily="18" charset="0"/>
                      </a:rPr>
                      <m:t>𝑥</m:t>
                    </m:r>
                    <m:sSup>
                      <m:sSupPr>
                        <m:ctrlPr>
                          <a:rPr lang="de-DE" b="0" i="1" smtClean="0">
                            <a:solidFill>
                              <a:schemeClr val="accent2"/>
                            </a:solidFill>
                            <a:latin typeface="Cambria Math" panose="02040503050406030204" pitchFamily="18" charset="0"/>
                          </a:rPr>
                        </m:ctrlPr>
                      </m:sSupPr>
                      <m:e>
                        <m:r>
                          <a:rPr lang="de-DE" b="0" i="1" smtClean="0">
                            <a:solidFill>
                              <a:schemeClr val="accent2"/>
                            </a:solidFill>
                            <a:latin typeface="Cambria Math" panose="02040503050406030204" pitchFamily="18" charset="0"/>
                          </a:rPr>
                          <m:t>𝑓</m:t>
                        </m:r>
                      </m:e>
                      <m:sup>
                        <m:r>
                          <a:rPr lang="de-DE" b="0" i="1" smtClean="0">
                            <a:solidFill>
                              <a:schemeClr val="accent2"/>
                            </a:solidFill>
                            <a:latin typeface="Cambria Math" panose="02040503050406030204" pitchFamily="18" charset="0"/>
                          </a:rPr>
                          <m:t>′′</m:t>
                        </m:r>
                      </m:sup>
                    </m:sSup>
                    <m:r>
                      <a:rPr lang="de-DE" b="0" i="1" smtClean="0">
                        <a:solidFill>
                          <a:schemeClr val="accent2"/>
                        </a:solidFill>
                        <a:latin typeface="Cambria Math" panose="02040503050406030204" pitchFamily="18" charset="0"/>
                      </a:rPr>
                      <m:t>+</m:t>
                    </m:r>
                    <m:sSup>
                      <m:sSupPr>
                        <m:ctrlPr>
                          <a:rPr lang="de-DE" b="0" i="1" smtClean="0">
                            <a:solidFill>
                              <a:schemeClr val="accent2"/>
                            </a:solidFill>
                            <a:latin typeface="Cambria Math" panose="02040503050406030204" pitchFamily="18" charset="0"/>
                          </a:rPr>
                        </m:ctrlPr>
                      </m:sSupPr>
                      <m:e>
                        <m:r>
                          <a:rPr lang="de-DE" b="0" i="1" smtClean="0">
                            <a:solidFill>
                              <a:schemeClr val="accent2"/>
                            </a:solidFill>
                            <a:latin typeface="Cambria Math" panose="02040503050406030204" pitchFamily="18" charset="0"/>
                          </a:rPr>
                          <m:t>𝑥</m:t>
                        </m:r>
                      </m:e>
                      <m:sup>
                        <m:r>
                          <a:rPr lang="de-DE" b="0" i="1" smtClean="0">
                            <a:solidFill>
                              <a:schemeClr val="accent2"/>
                            </a:solidFill>
                            <a:latin typeface="Cambria Math" panose="02040503050406030204" pitchFamily="18" charset="0"/>
                          </a:rPr>
                          <m:t>2</m:t>
                        </m:r>
                      </m:sup>
                    </m:sSup>
                    <m:sSup>
                      <m:sSupPr>
                        <m:ctrlPr>
                          <a:rPr lang="de-DE" b="0" i="1" smtClean="0">
                            <a:solidFill>
                              <a:schemeClr val="accent2"/>
                            </a:solidFill>
                            <a:latin typeface="Cambria Math" panose="02040503050406030204" pitchFamily="18" charset="0"/>
                          </a:rPr>
                        </m:ctrlPr>
                      </m:sSupPr>
                      <m:e>
                        <m:r>
                          <a:rPr lang="de-DE" b="0" i="1" smtClean="0">
                            <a:solidFill>
                              <a:schemeClr val="accent2"/>
                            </a:solidFill>
                            <a:latin typeface="Cambria Math" panose="02040503050406030204" pitchFamily="18" charset="0"/>
                          </a:rPr>
                          <m:t>𝑓</m:t>
                        </m:r>
                      </m:e>
                      <m:sup>
                        <m:r>
                          <a:rPr lang="de-DE" b="0" i="1" smtClean="0">
                            <a:solidFill>
                              <a:schemeClr val="accent2"/>
                            </a:solidFill>
                            <a:latin typeface="Cambria Math" panose="02040503050406030204" pitchFamily="18" charset="0"/>
                          </a:rPr>
                          <m:t>′′′</m:t>
                        </m:r>
                      </m:sup>
                    </m:sSup>
                    <m:r>
                      <a:rPr lang="de-DE" b="0" i="1" smtClean="0">
                        <a:solidFill>
                          <a:schemeClr val="accent2"/>
                        </a:solidFill>
                        <a:latin typeface="Cambria Math" panose="02040503050406030204" pitchFamily="18" charset="0"/>
                      </a:rPr>
                      <m:t>=</m:t>
                    </m:r>
                    <m:sSup>
                      <m:sSupPr>
                        <m:ctrlPr>
                          <a:rPr lang="de-DE" b="0" i="1" smtClean="0">
                            <a:solidFill>
                              <a:schemeClr val="accent2"/>
                            </a:solidFill>
                            <a:latin typeface="Cambria Math" panose="02040503050406030204" pitchFamily="18" charset="0"/>
                          </a:rPr>
                        </m:ctrlPr>
                      </m:sSupPr>
                      <m:e>
                        <m:r>
                          <a:rPr lang="de-DE" b="0" i="1" smtClean="0">
                            <a:solidFill>
                              <a:schemeClr val="accent2"/>
                            </a:solidFill>
                            <a:latin typeface="Cambria Math" panose="02040503050406030204" pitchFamily="18" charset="0"/>
                          </a:rPr>
                          <m:t>𝑓</m:t>
                        </m:r>
                      </m:e>
                      <m:sup>
                        <m:r>
                          <a:rPr lang="de-DE" b="0" i="1" smtClean="0">
                            <a:solidFill>
                              <a:schemeClr val="accent2"/>
                            </a:solidFill>
                            <a:latin typeface="Cambria Math" panose="02040503050406030204" pitchFamily="18" charset="0"/>
                          </a:rPr>
                          <m:t>′′</m:t>
                        </m:r>
                      </m:sup>
                    </m:sSup>
                    <m:sSup>
                      <m:sSupPr>
                        <m:ctrlPr>
                          <a:rPr lang="de-DE" i="1">
                            <a:solidFill>
                              <a:schemeClr val="accent2"/>
                            </a:solidFill>
                            <a:latin typeface="Cambria Math" panose="02040503050406030204" pitchFamily="18" charset="0"/>
                          </a:rPr>
                        </m:ctrlPr>
                      </m:sSupPr>
                      <m:e>
                        <m:r>
                          <a:rPr lang="de-DE" i="1">
                            <a:solidFill>
                              <a:schemeClr val="accent2"/>
                            </a:solidFill>
                            <a:latin typeface="Cambria Math" panose="02040503050406030204" pitchFamily="18" charset="0"/>
                          </a:rPr>
                          <m:t>𝑒</m:t>
                        </m:r>
                      </m:e>
                      <m:sup>
                        <m:r>
                          <a:rPr lang="de-DE" i="1">
                            <a:solidFill>
                              <a:schemeClr val="accent2"/>
                            </a:solidFill>
                            <a:latin typeface="Cambria Math" panose="02040503050406030204" pitchFamily="18" charset="0"/>
                          </a:rPr>
                          <m:t>𝑓</m:t>
                        </m:r>
                      </m:sup>
                    </m:sSup>
                    <m:r>
                      <a:rPr lang="de-DE" b="0" i="1" smtClean="0">
                        <a:solidFill>
                          <a:schemeClr val="accent2"/>
                        </a:solidFill>
                        <a:latin typeface="Cambria Math" panose="02040503050406030204" pitchFamily="18" charset="0"/>
                      </a:rPr>
                      <m:t>+</m:t>
                    </m:r>
                    <m:sSup>
                      <m:sSupPr>
                        <m:ctrlPr>
                          <a:rPr lang="de-DE" b="0" i="1" smtClean="0">
                            <a:solidFill>
                              <a:schemeClr val="accent2"/>
                            </a:solidFill>
                            <a:latin typeface="Cambria Math" panose="02040503050406030204" pitchFamily="18" charset="0"/>
                          </a:rPr>
                        </m:ctrlPr>
                      </m:sSupPr>
                      <m:e>
                        <m:d>
                          <m:dPr>
                            <m:ctrlPr>
                              <a:rPr lang="de-DE" b="0" i="1" smtClean="0">
                                <a:solidFill>
                                  <a:schemeClr val="accent2"/>
                                </a:solidFill>
                                <a:latin typeface="Cambria Math" panose="02040503050406030204" pitchFamily="18" charset="0"/>
                              </a:rPr>
                            </m:ctrlPr>
                          </m:dPr>
                          <m:e>
                            <m:sSup>
                              <m:sSupPr>
                                <m:ctrlPr>
                                  <a:rPr lang="de-DE" b="0" i="1" smtClean="0">
                                    <a:solidFill>
                                      <a:schemeClr val="accent2"/>
                                    </a:solidFill>
                                    <a:latin typeface="Cambria Math" panose="02040503050406030204" pitchFamily="18" charset="0"/>
                                  </a:rPr>
                                </m:ctrlPr>
                              </m:sSupPr>
                              <m:e>
                                <m:r>
                                  <a:rPr lang="de-DE" b="0" i="1" smtClean="0">
                                    <a:solidFill>
                                      <a:schemeClr val="accent2"/>
                                    </a:solidFill>
                                    <a:latin typeface="Cambria Math" panose="02040503050406030204" pitchFamily="18" charset="0"/>
                                  </a:rPr>
                                  <m:t>𝑓</m:t>
                                </m:r>
                              </m:e>
                              <m:sup>
                                <m:r>
                                  <a:rPr lang="de-DE" b="0" i="1" smtClean="0">
                                    <a:solidFill>
                                      <a:schemeClr val="accent2"/>
                                    </a:solidFill>
                                    <a:latin typeface="Cambria Math" panose="02040503050406030204" pitchFamily="18" charset="0"/>
                                  </a:rPr>
                                  <m:t>′</m:t>
                                </m:r>
                              </m:sup>
                            </m:sSup>
                          </m:e>
                        </m:d>
                      </m:e>
                      <m:sup>
                        <m:r>
                          <a:rPr lang="de-DE" b="0" i="1" smtClean="0">
                            <a:solidFill>
                              <a:schemeClr val="accent2"/>
                            </a:solidFill>
                            <a:latin typeface="Cambria Math" panose="02040503050406030204" pitchFamily="18" charset="0"/>
                          </a:rPr>
                          <m:t>2</m:t>
                        </m:r>
                      </m:sup>
                    </m:sSup>
                    <m:sSup>
                      <m:sSupPr>
                        <m:ctrlPr>
                          <a:rPr lang="de-DE" i="1">
                            <a:solidFill>
                              <a:schemeClr val="accent2"/>
                            </a:solidFill>
                            <a:latin typeface="Cambria Math" panose="02040503050406030204" pitchFamily="18" charset="0"/>
                          </a:rPr>
                        </m:ctrlPr>
                      </m:sSupPr>
                      <m:e>
                        <m:r>
                          <a:rPr lang="de-DE" i="1">
                            <a:solidFill>
                              <a:schemeClr val="accent2"/>
                            </a:solidFill>
                            <a:latin typeface="Cambria Math" panose="02040503050406030204" pitchFamily="18" charset="0"/>
                          </a:rPr>
                          <m:t>𝑒</m:t>
                        </m:r>
                      </m:e>
                      <m:sup>
                        <m:r>
                          <a:rPr lang="de-DE" i="1">
                            <a:solidFill>
                              <a:schemeClr val="accent2"/>
                            </a:solidFill>
                            <a:latin typeface="Cambria Math" panose="02040503050406030204" pitchFamily="18" charset="0"/>
                          </a:rPr>
                          <m:t>𝑓</m:t>
                        </m:r>
                      </m:sup>
                    </m:sSup>
                    <m:r>
                      <a:rPr lang="de-DE" b="0" i="1" smtClean="0">
                        <a:solidFill>
                          <a:schemeClr val="accent2"/>
                        </a:solidFill>
                        <a:latin typeface="Cambria Math" panose="02040503050406030204" pitchFamily="18" charset="0"/>
                      </a:rPr>
                      <m:t>,  </m:t>
                    </m:r>
                    <m:r>
                      <a:rPr lang="de-DE" b="0" i="1" smtClean="0">
                        <a:solidFill>
                          <a:schemeClr val="accent2"/>
                        </a:solidFill>
                        <a:latin typeface="Cambria Math" panose="02040503050406030204" pitchFamily="18" charset="0"/>
                      </a:rPr>
                      <m:t>𝑓</m:t>
                    </m:r>
                    <m:d>
                      <m:dPr>
                        <m:ctrlPr>
                          <a:rPr lang="de-DE" b="0" i="1" smtClean="0">
                            <a:solidFill>
                              <a:schemeClr val="accent2"/>
                            </a:solidFill>
                            <a:latin typeface="Cambria Math" panose="02040503050406030204" pitchFamily="18" charset="0"/>
                          </a:rPr>
                        </m:ctrlPr>
                      </m:dPr>
                      <m:e>
                        <m:r>
                          <a:rPr lang="de-DE" b="0" i="1" smtClean="0">
                            <a:solidFill>
                              <a:schemeClr val="accent2"/>
                            </a:solidFill>
                            <a:latin typeface="Cambria Math" panose="02040503050406030204" pitchFamily="18" charset="0"/>
                          </a:rPr>
                          <m:t>1</m:t>
                        </m:r>
                      </m:e>
                    </m:d>
                    <m:r>
                      <a:rPr lang="de-DE" b="0" i="1" smtClean="0">
                        <a:solidFill>
                          <a:schemeClr val="accent2"/>
                        </a:solidFill>
                        <a:latin typeface="Cambria Math" panose="02040503050406030204" pitchFamily="18" charset="0"/>
                      </a:rPr>
                      <m:t>=0, </m:t>
                    </m:r>
                    <m:sSup>
                      <m:sSupPr>
                        <m:ctrlPr>
                          <a:rPr lang="de-DE" b="0" i="1" smtClean="0">
                            <a:solidFill>
                              <a:schemeClr val="accent2"/>
                            </a:solidFill>
                            <a:latin typeface="Cambria Math" panose="02040503050406030204" pitchFamily="18" charset="0"/>
                          </a:rPr>
                        </m:ctrlPr>
                      </m:sSupPr>
                      <m:e>
                        <m:r>
                          <a:rPr lang="de-DE" b="0" i="1" smtClean="0">
                            <a:solidFill>
                              <a:schemeClr val="accent2"/>
                            </a:solidFill>
                            <a:latin typeface="Cambria Math" panose="02040503050406030204" pitchFamily="18" charset="0"/>
                          </a:rPr>
                          <m:t>𝑓</m:t>
                        </m:r>
                      </m:e>
                      <m:sup>
                        <m:r>
                          <a:rPr lang="de-DE" b="0" i="1" smtClean="0">
                            <a:solidFill>
                              <a:schemeClr val="accent2"/>
                            </a:solidFill>
                            <a:latin typeface="Cambria Math" panose="02040503050406030204" pitchFamily="18" charset="0"/>
                          </a:rPr>
                          <m:t>′</m:t>
                        </m:r>
                      </m:sup>
                    </m:sSup>
                    <m:d>
                      <m:dPr>
                        <m:ctrlPr>
                          <a:rPr lang="de-DE" b="0" i="1" smtClean="0">
                            <a:solidFill>
                              <a:schemeClr val="accent2"/>
                            </a:solidFill>
                            <a:latin typeface="Cambria Math" panose="02040503050406030204" pitchFamily="18" charset="0"/>
                          </a:rPr>
                        </m:ctrlPr>
                      </m:dPr>
                      <m:e>
                        <m:r>
                          <a:rPr lang="de-DE" b="0" i="1" smtClean="0">
                            <a:solidFill>
                              <a:schemeClr val="accent2"/>
                            </a:solidFill>
                            <a:latin typeface="Cambria Math" panose="02040503050406030204" pitchFamily="18" charset="0"/>
                          </a:rPr>
                          <m:t>1</m:t>
                        </m:r>
                      </m:e>
                    </m:d>
                    <m:r>
                      <a:rPr lang="de-DE" b="0" i="1" smtClean="0">
                        <a:solidFill>
                          <a:schemeClr val="accent2"/>
                        </a:solidFill>
                        <a:latin typeface="Cambria Math" panose="02040503050406030204" pitchFamily="18" charset="0"/>
                      </a:rPr>
                      <m:t>=1, </m:t>
                    </m:r>
                    <m:sSup>
                      <m:sSupPr>
                        <m:ctrlPr>
                          <a:rPr lang="de-DE" b="0" i="1" smtClean="0">
                            <a:solidFill>
                              <a:schemeClr val="accent2"/>
                            </a:solidFill>
                            <a:latin typeface="Cambria Math" panose="02040503050406030204" pitchFamily="18" charset="0"/>
                          </a:rPr>
                        </m:ctrlPr>
                      </m:sSupPr>
                      <m:e>
                        <m:r>
                          <a:rPr lang="de-DE" b="0" i="1" smtClean="0">
                            <a:solidFill>
                              <a:schemeClr val="accent2"/>
                            </a:solidFill>
                            <a:latin typeface="Cambria Math" panose="02040503050406030204" pitchFamily="18" charset="0"/>
                          </a:rPr>
                          <m:t>𝑓</m:t>
                        </m:r>
                      </m:e>
                      <m:sup>
                        <m:r>
                          <a:rPr lang="de-DE" b="0" i="1" smtClean="0">
                            <a:solidFill>
                              <a:schemeClr val="accent2"/>
                            </a:solidFill>
                            <a:latin typeface="Cambria Math" panose="02040503050406030204" pitchFamily="18" charset="0"/>
                          </a:rPr>
                          <m:t>′′</m:t>
                        </m:r>
                      </m:sup>
                    </m:sSup>
                    <m:d>
                      <m:dPr>
                        <m:ctrlPr>
                          <a:rPr lang="de-DE" b="0" i="1" smtClean="0">
                            <a:solidFill>
                              <a:schemeClr val="accent2"/>
                            </a:solidFill>
                            <a:latin typeface="Cambria Math" panose="02040503050406030204" pitchFamily="18" charset="0"/>
                          </a:rPr>
                        </m:ctrlPr>
                      </m:dPr>
                      <m:e>
                        <m:r>
                          <a:rPr lang="de-DE" b="0" i="1" smtClean="0">
                            <a:solidFill>
                              <a:schemeClr val="accent2"/>
                            </a:solidFill>
                            <a:latin typeface="Cambria Math" panose="02040503050406030204" pitchFamily="18" charset="0"/>
                          </a:rPr>
                          <m:t>1</m:t>
                        </m:r>
                      </m:e>
                    </m:d>
                    <m:r>
                      <a:rPr lang="de-DE" b="0" i="1" smtClean="0">
                        <a:solidFill>
                          <a:schemeClr val="accent2"/>
                        </a:solidFill>
                        <a:latin typeface="Cambria Math" panose="02040503050406030204" pitchFamily="18" charset="0"/>
                      </a:rPr>
                      <m:t>=−1</m:t>
                    </m:r>
                  </m:oMath>
                </a14:m>
                <a:endParaRPr lang="de-DE" dirty="0">
                  <a:solidFill>
                    <a:srgbClr val="C00000"/>
                  </a:solidFill>
                </a:endParaRPr>
              </a:p>
              <a:p>
                <a:r>
                  <a:rPr lang="de-DE" dirty="0"/>
                  <a:t>…</a:t>
                </a:r>
              </a:p>
              <a:p>
                <a:r>
                  <a:rPr lang="de-DE" dirty="0"/>
                  <a:t>Das Anfangswertproblem: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sSup>
                      <m:sSupPr>
                        <m:ctrlPr>
                          <a:rPr lang="de-DE" i="1">
                            <a:latin typeface="Cambria Math" panose="02040503050406030204" pitchFamily="18" charset="0"/>
                          </a:rPr>
                        </m:ctrlPr>
                      </m:sSupPr>
                      <m:e>
                        <m:r>
                          <a:rPr lang="de-DE" i="1">
                            <a:latin typeface="Cambria Math" panose="02040503050406030204" pitchFamily="18" charset="0"/>
                          </a:rPr>
                          <m:t>𝑓</m:t>
                        </m:r>
                      </m:e>
                      <m:sup>
                        <m:r>
                          <a:rPr lang="de-DE" i="1">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𝑓</m:t>
                        </m:r>
                      </m:sup>
                    </m:sSup>
                  </m:oMath>
                </a14:m>
                <a:r>
                  <a:rPr lang="de-DE" dirty="0"/>
                  <a:t> mit f(1)=0 führt zu der gleichen Lösung, wie das Anfangswertproblem: </a:t>
                </a:r>
                <a14:m>
                  <m:oMath xmlns:m="http://schemas.openxmlformats.org/officeDocument/2006/math">
                    <m:r>
                      <a:rPr lang="de-DE" i="1" smtClean="0">
                        <a:solidFill>
                          <a:srgbClr val="00B050"/>
                        </a:solidFill>
                        <a:latin typeface="Cambria Math" panose="02040503050406030204" pitchFamily="18" charset="0"/>
                      </a:rPr>
                      <m:t>2</m:t>
                    </m:r>
                    <m:r>
                      <a:rPr lang="de-DE" i="1" smtClean="0">
                        <a:solidFill>
                          <a:srgbClr val="00B050"/>
                        </a:solidFill>
                        <a:latin typeface="Cambria Math" panose="02040503050406030204" pitchFamily="18" charset="0"/>
                      </a:rPr>
                      <m:t>𝑥</m:t>
                    </m:r>
                    <m:sSup>
                      <m:sSupPr>
                        <m:ctrlPr>
                          <a:rPr lang="de-DE" i="1">
                            <a:solidFill>
                              <a:srgbClr val="00B050"/>
                            </a:solidFill>
                            <a:latin typeface="Cambria Math" panose="02040503050406030204" pitchFamily="18" charset="0"/>
                          </a:rPr>
                        </m:ctrlPr>
                      </m:sSupPr>
                      <m:e>
                        <m:r>
                          <a:rPr lang="de-DE" i="1">
                            <a:solidFill>
                              <a:srgbClr val="00B050"/>
                            </a:solidFill>
                            <a:latin typeface="Cambria Math" panose="02040503050406030204" pitchFamily="18" charset="0"/>
                          </a:rPr>
                          <m:t>𝑓</m:t>
                        </m:r>
                      </m:e>
                      <m:sup>
                        <m:r>
                          <a:rPr lang="de-DE" i="1">
                            <a:solidFill>
                              <a:srgbClr val="00B050"/>
                            </a:solidFill>
                            <a:latin typeface="Cambria Math" panose="02040503050406030204" pitchFamily="18" charset="0"/>
                          </a:rPr>
                          <m:t>′</m:t>
                        </m:r>
                      </m:sup>
                    </m:sSup>
                    <m:r>
                      <a:rPr lang="de-DE" i="1">
                        <a:solidFill>
                          <a:srgbClr val="00B050"/>
                        </a:solidFill>
                        <a:latin typeface="Cambria Math" panose="02040503050406030204" pitchFamily="18" charset="0"/>
                      </a:rPr>
                      <m:t>+</m:t>
                    </m:r>
                    <m:sSup>
                      <m:sSupPr>
                        <m:ctrlPr>
                          <a:rPr lang="de-DE" i="1">
                            <a:solidFill>
                              <a:srgbClr val="00B050"/>
                            </a:solidFill>
                            <a:latin typeface="Cambria Math" panose="02040503050406030204" pitchFamily="18" charset="0"/>
                          </a:rPr>
                        </m:ctrlPr>
                      </m:sSupPr>
                      <m:e>
                        <m:r>
                          <a:rPr lang="de-DE" i="1">
                            <a:solidFill>
                              <a:srgbClr val="00B050"/>
                            </a:solidFill>
                            <a:latin typeface="Cambria Math" panose="02040503050406030204" pitchFamily="18" charset="0"/>
                          </a:rPr>
                          <m:t>𝑥</m:t>
                        </m:r>
                      </m:e>
                      <m:sup>
                        <m:r>
                          <a:rPr lang="de-DE" i="1">
                            <a:solidFill>
                              <a:srgbClr val="00B050"/>
                            </a:solidFill>
                            <a:latin typeface="Cambria Math" panose="02040503050406030204" pitchFamily="18" charset="0"/>
                          </a:rPr>
                          <m:t>2</m:t>
                        </m:r>
                      </m:sup>
                    </m:sSup>
                    <m:sSup>
                      <m:sSupPr>
                        <m:ctrlPr>
                          <a:rPr lang="de-DE" i="1">
                            <a:solidFill>
                              <a:srgbClr val="00B050"/>
                            </a:solidFill>
                            <a:latin typeface="Cambria Math" panose="02040503050406030204" pitchFamily="18" charset="0"/>
                          </a:rPr>
                        </m:ctrlPr>
                      </m:sSupPr>
                      <m:e>
                        <m:r>
                          <a:rPr lang="de-DE" i="1">
                            <a:solidFill>
                              <a:srgbClr val="00B050"/>
                            </a:solidFill>
                            <a:latin typeface="Cambria Math" panose="02040503050406030204" pitchFamily="18" charset="0"/>
                          </a:rPr>
                          <m:t>𝑓</m:t>
                        </m:r>
                      </m:e>
                      <m:sup>
                        <m:r>
                          <a:rPr lang="de-DE" i="1">
                            <a:solidFill>
                              <a:srgbClr val="00B050"/>
                            </a:solidFill>
                            <a:latin typeface="Cambria Math" panose="02040503050406030204" pitchFamily="18" charset="0"/>
                          </a:rPr>
                          <m:t>′′</m:t>
                        </m:r>
                      </m:sup>
                    </m:sSup>
                    <m:r>
                      <a:rPr lang="de-DE" i="1">
                        <a:solidFill>
                          <a:srgbClr val="00B050"/>
                        </a:solidFill>
                        <a:latin typeface="Cambria Math" panose="02040503050406030204" pitchFamily="18" charset="0"/>
                      </a:rPr>
                      <m:t>=</m:t>
                    </m:r>
                    <m:sSup>
                      <m:sSupPr>
                        <m:ctrlPr>
                          <a:rPr lang="de-DE" i="1">
                            <a:solidFill>
                              <a:srgbClr val="00B050"/>
                            </a:solidFill>
                            <a:latin typeface="Cambria Math" panose="02040503050406030204" pitchFamily="18" charset="0"/>
                          </a:rPr>
                        </m:ctrlPr>
                      </m:sSupPr>
                      <m:e>
                        <m:r>
                          <a:rPr lang="de-DE" i="1">
                            <a:solidFill>
                              <a:srgbClr val="00B050"/>
                            </a:solidFill>
                            <a:latin typeface="Cambria Math" panose="02040503050406030204" pitchFamily="18" charset="0"/>
                          </a:rPr>
                          <m:t>𝑓</m:t>
                        </m:r>
                        <m:r>
                          <a:rPr lang="de-DE" i="1">
                            <a:solidFill>
                              <a:srgbClr val="00B050"/>
                            </a:solidFill>
                            <a:latin typeface="Cambria Math" panose="02040503050406030204" pitchFamily="18" charset="0"/>
                          </a:rPr>
                          <m:t>′</m:t>
                        </m:r>
                        <m:r>
                          <a:rPr lang="de-DE" i="1">
                            <a:solidFill>
                              <a:srgbClr val="00B050"/>
                            </a:solidFill>
                            <a:latin typeface="Cambria Math" panose="02040503050406030204" pitchFamily="18" charset="0"/>
                          </a:rPr>
                          <m:t>𝑒</m:t>
                        </m:r>
                      </m:e>
                      <m:sup>
                        <m:r>
                          <a:rPr lang="de-DE" i="1">
                            <a:solidFill>
                              <a:srgbClr val="00B050"/>
                            </a:solidFill>
                            <a:latin typeface="Cambria Math" panose="02040503050406030204" pitchFamily="18" charset="0"/>
                          </a:rPr>
                          <m:t>𝑓</m:t>
                        </m:r>
                      </m:sup>
                    </m:sSup>
                  </m:oMath>
                </a14:m>
                <a:r>
                  <a:rPr lang="de-DE" dirty="0"/>
                  <a:t> mit f(1)= 0 und f‘(1)=1 oder wie das Anfangswertproblem: </a:t>
                </a:r>
                <a14:m>
                  <m:oMath xmlns:m="http://schemas.openxmlformats.org/officeDocument/2006/math">
                    <m:r>
                      <a:rPr lang="de-DE" i="1" smtClean="0">
                        <a:solidFill>
                          <a:schemeClr val="accent2"/>
                        </a:solidFill>
                        <a:latin typeface="Cambria Math" panose="02040503050406030204" pitchFamily="18" charset="0"/>
                      </a:rPr>
                      <m:t>2</m:t>
                    </m:r>
                    <m:sSup>
                      <m:sSupPr>
                        <m:ctrlPr>
                          <a:rPr lang="de-DE" i="1">
                            <a:solidFill>
                              <a:schemeClr val="accent2"/>
                            </a:solidFill>
                            <a:latin typeface="Cambria Math" panose="02040503050406030204" pitchFamily="18" charset="0"/>
                          </a:rPr>
                        </m:ctrlPr>
                      </m:sSupPr>
                      <m:e>
                        <m:r>
                          <a:rPr lang="de-DE" i="1">
                            <a:solidFill>
                              <a:schemeClr val="accent2"/>
                            </a:solidFill>
                            <a:latin typeface="Cambria Math" panose="02040503050406030204" pitchFamily="18" charset="0"/>
                          </a:rPr>
                          <m:t>𝑓</m:t>
                        </m:r>
                      </m:e>
                      <m:sup>
                        <m:r>
                          <a:rPr lang="de-DE" i="1">
                            <a:solidFill>
                              <a:schemeClr val="accent2"/>
                            </a:solidFill>
                            <a:latin typeface="Cambria Math" panose="02040503050406030204" pitchFamily="18" charset="0"/>
                          </a:rPr>
                          <m:t>′</m:t>
                        </m:r>
                      </m:sup>
                    </m:sSup>
                    <m:r>
                      <a:rPr lang="de-DE" i="1">
                        <a:solidFill>
                          <a:schemeClr val="accent2"/>
                        </a:solidFill>
                        <a:latin typeface="Cambria Math" panose="02040503050406030204" pitchFamily="18" charset="0"/>
                      </a:rPr>
                      <m:t>+4</m:t>
                    </m:r>
                    <m:r>
                      <a:rPr lang="de-DE" i="1">
                        <a:solidFill>
                          <a:schemeClr val="accent2"/>
                        </a:solidFill>
                        <a:latin typeface="Cambria Math" panose="02040503050406030204" pitchFamily="18" charset="0"/>
                      </a:rPr>
                      <m:t>𝑥</m:t>
                    </m:r>
                    <m:sSup>
                      <m:sSupPr>
                        <m:ctrlPr>
                          <a:rPr lang="de-DE" i="1">
                            <a:solidFill>
                              <a:schemeClr val="accent2"/>
                            </a:solidFill>
                            <a:latin typeface="Cambria Math" panose="02040503050406030204" pitchFamily="18" charset="0"/>
                          </a:rPr>
                        </m:ctrlPr>
                      </m:sSupPr>
                      <m:e>
                        <m:r>
                          <a:rPr lang="de-DE" i="1">
                            <a:solidFill>
                              <a:schemeClr val="accent2"/>
                            </a:solidFill>
                            <a:latin typeface="Cambria Math" panose="02040503050406030204" pitchFamily="18" charset="0"/>
                          </a:rPr>
                          <m:t>𝑓</m:t>
                        </m:r>
                      </m:e>
                      <m:sup>
                        <m:r>
                          <a:rPr lang="de-DE" i="1">
                            <a:solidFill>
                              <a:schemeClr val="accent2"/>
                            </a:solidFill>
                            <a:latin typeface="Cambria Math" panose="02040503050406030204" pitchFamily="18" charset="0"/>
                          </a:rPr>
                          <m:t>′′</m:t>
                        </m:r>
                      </m:sup>
                    </m:sSup>
                    <m:r>
                      <a:rPr lang="de-DE" i="1">
                        <a:solidFill>
                          <a:schemeClr val="accent2"/>
                        </a:solidFill>
                        <a:latin typeface="Cambria Math" panose="02040503050406030204" pitchFamily="18" charset="0"/>
                      </a:rPr>
                      <m:t>+</m:t>
                    </m:r>
                    <m:sSup>
                      <m:sSupPr>
                        <m:ctrlPr>
                          <a:rPr lang="de-DE" i="1">
                            <a:solidFill>
                              <a:schemeClr val="accent2"/>
                            </a:solidFill>
                            <a:latin typeface="Cambria Math" panose="02040503050406030204" pitchFamily="18" charset="0"/>
                          </a:rPr>
                        </m:ctrlPr>
                      </m:sSupPr>
                      <m:e>
                        <m:r>
                          <a:rPr lang="de-DE" i="1">
                            <a:solidFill>
                              <a:schemeClr val="accent2"/>
                            </a:solidFill>
                            <a:latin typeface="Cambria Math" panose="02040503050406030204" pitchFamily="18" charset="0"/>
                          </a:rPr>
                          <m:t>𝑥</m:t>
                        </m:r>
                      </m:e>
                      <m:sup>
                        <m:r>
                          <a:rPr lang="de-DE" i="1">
                            <a:solidFill>
                              <a:schemeClr val="accent2"/>
                            </a:solidFill>
                            <a:latin typeface="Cambria Math" panose="02040503050406030204" pitchFamily="18" charset="0"/>
                          </a:rPr>
                          <m:t>2</m:t>
                        </m:r>
                      </m:sup>
                    </m:sSup>
                    <m:sSup>
                      <m:sSupPr>
                        <m:ctrlPr>
                          <a:rPr lang="de-DE" i="1">
                            <a:solidFill>
                              <a:schemeClr val="accent2"/>
                            </a:solidFill>
                            <a:latin typeface="Cambria Math" panose="02040503050406030204" pitchFamily="18" charset="0"/>
                          </a:rPr>
                        </m:ctrlPr>
                      </m:sSupPr>
                      <m:e>
                        <m:r>
                          <a:rPr lang="de-DE" i="1">
                            <a:solidFill>
                              <a:schemeClr val="accent2"/>
                            </a:solidFill>
                            <a:latin typeface="Cambria Math" panose="02040503050406030204" pitchFamily="18" charset="0"/>
                          </a:rPr>
                          <m:t>𝑓</m:t>
                        </m:r>
                      </m:e>
                      <m:sup>
                        <m:r>
                          <a:rPr lang="de-DE" i="1">
                            <a:solidFill>
                              <a:schemeClr val="accent2"/>
                            </a:solidFill>
                            <a:latin typeface="Cambria Math" panose="02040503050406030204" pitchFamily="18" charset="0"/>
                          </a:rPr>
                          <m:t>′′′</m:t>
                        </m:r>
                      </m:sup>
                    </m:sSup>
                    <m:r>
                      <a:rPr lang="de-DE" i="1">
                        <a:solidFill>
                          <a:schemeClr val="accent2"/>
                        </a:solidFill>
                        <a:latin typeface="Cambria Math" panose="02040503050406030204" pitchFamily="18" charset="0"/>
                      </a:rPr>
                      <m:t>=</m:t>
                    </m:r>
                    <m:sSup>
                      <m:sSupPr>
                        <m:ctrlPr>
                          <a:rPr lang="de-DE" i="1">
                            <a:solidFill>
                              <a:schemeClr val="accent2"/>
                            </a:solidFill>
                            <a:latin typeface="Cambria Math" panose="02040503050406030204" pitchFamily="18" charset="0"/>
                          </a:rPr>
                        </m:ctrlPr>
                      </m:sSupPr>
                      <m:e>
                        <m:r>
                          <a:rPr lang="de-DE" i="1">
                            <a:solidFill>
                              <a:schemeClr val="accent2"/>
                            </a:solidFill>
                            <a:latin typeface="Cambria Math" panose="02040503050406030204" pitchFamily="18" charset="0"/>
                          </a:rPr>
                          <m:t>𝑓</m:t>
                        </m:r>
                      </m:e>
                      <m:sup>
                        <m:r>
                          <a:rPr lang="de-DE" i="1">
                            <a:solidFill>
                              <a:schemeClr val="accent2"/>
                            </a:solidFill>
                            <a:latin typeface="Cambria Math" panose="02040503050406030204" pitchFamily="18" charset="0"/>
                          </a:rPr>
                          <m:t>′′</m:t>
                        </m:r>
                      </m:sup>
                    </m:sSup>
                    <m:sSup>
                      <m:sSupPr>
                        <m:ctrlPr>
                          <a:rPr lang="de-DE" i="1">
                            <a:solidFill>
                              <a:schemeClr val="accent2"/>
                            </a:solidFill>
                            <a:latin typeface="Cambria Math" panose="02040503050406030204" pitchFamily="18" charset="0"/>
                          </a:rPr>
                        </m:ctrlPr>
                      </m:sSupPr>
                      <m:e>
                        <m:r>
                          <a:rPr lang="de-DE" i="1">
                            <a:solidFill>
                              <a:schemeClr val="accent2"/>
                            </a:solidFill>
                            <a:latin typeface="Cambria Math" panose="02040503050406030204" pitchFamily="18" charset="0"/>
                          </a:rPr>
                          <m:t>𝑒</m:t>
                        </m:r>
                      </m:e>
                      <m:sup>
                        <m:r>
                          <a:rPr lang="de-DE" i="1">
                            <a:solidFill>
                              <a:schemeClr val="accent2"/>
                            </a:solidFill>
                            <a:latin typeface="Cambria Math" panose="02040503050406030204" pitchFamily="18" charset="0"/>
                          </a:rPr>
                          <m:t>𝑓</m:t>
                        </m:r>
                      </m:sup>
                    </m:sSup>
                    <m:r>
                      <a:rPr lang="de-DE" i="1">
                        <a:solidFill>
                          <a:schemeClr val="accent2"/>
                        </a:solidFill>
                        <a:latin typeface="Cambria Math" panose="02040503050406030204" pitchFamily="18" charset="0"/>
                      </a:rPr>
                      <m:t>+</m:t>
                    </m:r>
                    <m:d>
                      <m:dPr>
                        <m:ctrlPr>
                          <a:rPr lang="de-DE" i="1">
                            <a:solidFill>
                              <a:schemeClr val="accent2"/>
                            </a:solidFill>
                            <a:latin typeface="Cambria Math" panose="02040503050406030204" pitchFamily="18" charset="0"/>
                          </a:rPr>
                        </m:ctrlPr>
                      </m:dPr>
                      <m:e>
                        <m:r>
                          <a:rPr lang="de-DE" i="1">
                            <a:solidFill>
                              <a:schemeClr val="accent2"/>
                            </a:solidFill>
                            <a:latin typeface="Cambria Math" panose="02040503050406030204" pitchFamily="18" charset="0"/>
                          </a:rPr>
                          <m:t>𝑓</m:t>
                        </m:r>
                        <m:r>
                          <a:rPr lang="de-DE" i="1">
                            <a:solidFill>
                              <a:schemeClr val="accent2"/>
                            </a:solidFill>
                            <a:latin typeface="Cambria Math" panose="02040503050406030204" pitchFamily="18" charset="0"/>
                          </a:rPr>
                          <m:t>′</m:t>
                        </m:r>
                      </m:e>
                    </m:d>
                    <m:r>
                      <a:rPr lang="de-DE" i="1">
                        <a:solidFill>
                          <a:schemeClr val="accent2"/>
                        </a:solidFill>
                        <a:latin typeface="Cambria Math" panose="02040503050406030204" pitchFamily="18" charset="0"/>
                      </a:rPr>
                      <m:t>²</m:t>
                    </m:r>
                    <m:sSup>
                      <m:sSupPr>
                        <m:ctrlPr>
                          <a:rPr lang="de-DE" i="1">
                            <a:solidFill>
                              <a:schemeClr val="accent2"/>
                            </a:solidFill>
                            <a:latin typeface="Cambria Math" panose="02040503050406030204" pitchFamily="18" charset="0"/>
                          </a:rPr>
                        </m:ctrlPr>
                      </m:sSupPr>
                      <m:e>
                        <m:r>
                          <a:rPr lang="de-DE" i="1">
                            <a:solidFill>
                              <a:schemeClr val="accent2"/>
                            </a:solidFill>
                            <a:latin typeface="Cambria Math" panose="02040503050406030204" pitchFamily="18" charset="0"/>
                          </a:rPr>
                          <m:t>𝑒</m:t>
                        </m:r>
                      </m:e>
                      <m:sup>
                        <m:r>
                          <a:rPr lang="de-DE" i="1">
                            <a:solidFill>
                              <a:schemeClr val="accent2"/>
                            </a:solidFill>
                            <a:latin typeface="Cambria Math" panose="02040503050406030204" pitchFamily="18" charset="0"/>
                          </a:rPr>
                          <m:t>𝑓</m:t>
                        </m:r>
                      </m:sup>
                    </m:sSup>
                  </m:oMath>
                </a14:m>
                <a:r>
                  <a:rPr lang="de-DE" dirty="0">
                    <a:solidFill>
                      <a:schemeClr val="accent2"/>
                    </a:solidFill>
                  </a:rPr>
                  <a:t> </a:t>
                </a:r>
                <a:r>
                  <a:rPr lang="de-DE" dirty="0"/>
                  <a:t>mit f(1)=0, f‘(1)=1 und f‘‘(1)=-1. Auf diese Weise ist es „ratsam“ so viele Anfangswerte vorzugeben, wie es der Ordnung der Differentialgleichung entspricht. Die blaue DGL hat die Ordnung 3, man gibt 3 Anfangswerte vor: f(1)=0, f‘(1)=1 und f‘‘(1)=-1.</a:t>
                </a:r>
              </a:p>
              <a:p>
                <a:endParaRPr lang="de-DE" dirty="0"/>
              </a:p>
            </p:txBody>
          </p:sp>
        </mc:Choice>
        <mc:Fallback xmlns="">
          <p:sp>
            <p:nvSpPr>
              <p:cNvPr id="3" name="Inhaltsplatzhalter 2">
                <a:extLst>
                  <a:ext uri="{FF2B5EF4-FFF2-40B4-BE49-F238E27FC236}">
                    <a16:creationId xmlns:a16="http://schemas.microsoft.com/office/drawing/2014/main" id="{0E402112-5D33-4DE3-A207-3BBD609BCF28}"/>
                  </a:ext>
                </a:extLst>
              </p:cNvPr>
              <p:cNvSpPr>
                <a:spLocks noGrp="1" noRot="1" noChangeAspect="1" noMove="1" noResize="1" noEditPoints="1" noAdjustHandles="1" noChangeArrowheads="1" noChangeShapeType="1" noTextEdit="1"/>
              </p:cNvSpPr>
              <p:nvPr>
                <p:ph idx="1"/>
              </p:nvPr>
            </p:nvSpPr>
            <p:spPr>
              <a:blipFill>
                <a:blip r:embed="rId2"/>
                <a:stretch>
                  <a:fillRect l="-1254" t="-152" r="-1129"/>
                </a:stretch>
              </a:blipFill>
            </p:spPr>
            <p:txBody>
              <a:bodyPr/>
              <a:lstStyle/>
              <a:p>
                <a:r>
                  <a:rPr lang="de-DE">
                    <a:noFill/>
                  </a:rPr>
                  <a:t> </a:t>
                </a:r>
              </a:p>
            </p:txBody>
          </p:sp>
        </mc:Fallback>
      </mc:AlternateContent>
    </p:spTree>
    <p:extLst>
      <p:ext uri="{BB962C8B-B14F-4D97-AF65-F5344CB8AC3E}">
        <p14:creationId xmlns:p14="http://schemas.microsoft.com/office/powerpoint/2010/main" val="3826641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MAN sieht das Muster nicht…</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p:txBody>
              <a:bodyPr/>
              <a:lstStyle/>
              <a:p>
                <a:r>
                  <a:rPr lang="de-DE" dirty="0"/>
                  <a:t>Sie können sich schon vorstellen, dass das gelernte Verfahren recht aufwendig werden kann. Die Gleichungen, die zu lösen sind, werden durch die Ableitungsregeln (Kettenregel liefert stets neue Faktoren, Produktregel liefert stets neue Summanden in der Gleichung) zu sehr komplizierten und schlecht handhabbaren Objekten. Obwohl man diese Gleichungen dann tatsächlich mit Hilfe des Newton-Verfahrens lösen könnte, gibt es noch eine weitere Schwierigkeit: Man sieht nicht das Muster… Welchem Muster folgen die Koeffizienten der Potenzreihe? Dass sich z.B. für die Koeffizienten im obigen Beispiel die Abhängigkeit </a:t>
                </a:r>
                <a14:m>
                  <m:oMath xmlns:m="http://schemas.openxmlformats.org/officeDocument/2006/math">
                    <m:sSup>
                      <m:sSupPr>
                        <m:ctrlPr>
                          <a:rPr lang="de-DE" i="1" smtClean="0">
                            <a:latin typeface="Cambria Math" panose="02040503050406030204" pitchFamily="18" charset="0"/>
                          </a:rPr>
                        </m:ctrlPr>
                      </m:sSupPr>
                      <m:e>
                        <m:r>
                          <a:rPr lang="de-DE" b="0" i="1" smtClean="0">
                            <a:latin typeface="Cambria Math" panose="02040503050406030204" pitchFamily="18" charset="0"/>
                          </a:rPr>
                          <m:t>𝑓</m:t>
                        </m:r>
                      </m:e>
                      <m:sup>
                        <m:d>
                          <m:dPr>
                            <m:ctrlPr>
                              <a:rPr lang="de-DE" b="0" i="1" smtClean="0">
                                <a:latin typeface="Cambria Math" panose="02040503050406030204" pitchFamily="18" charset="0"/>
                              </a:rPr>
                            </m:ctrlPr>
                          </m:dPr>
                          <m:e>
                            <m:r>
                              <a:rPr lang="de-DE" b="0" i="1" smtClean="0">
                                <a:latin typeface="Cambria Math" panose="02040503050406030204" pitchFamily="18" charset="0"/>
                              </a:rPr>
                              <m:t>𝑛</m:t>
                            </m:r>
                          </m:e>
                        </m:d>
                      </m:sup>
                    </m:sSup>
                    <m:d>
                      <m:dPr>
                        <m:ctrlPr>
                          <a:rPr lang="de-DE" b="0" i="1" smtClean="0">
                            <a:latin typeface="Cambria Math" panose="02040503050406030204" pitchFamily="18" charset="0"/>
                          </a:rPr>
                        </m:ctrlPr>
                      </m:dPr>
                      <m:e>
                        <m:r>
                          <a:rPr lang="de-DE" b="0" i="1" smtClean="0">
                            <a:latin typeface="Cambria Math" panose="02040503050406030204" pitchFamily="18" charset="0"/>
                          </a:rPr>
                          <m:t>1</m:t>
                        </m:r>
                      </m:e>
                    </m:d>
                    <m:r>
                      <a:rPr lang="de-DE" b="0" i="1" smtClean="0">
                        <a:latin typeface="Cambria Math" panose="02040503050406030204" pitchFamily="18" charset="0"/>
                      </a:rPr>
                      <m:t>=(−1</m:t>
                    </m:r>
                    <m:sSup>
                      <m:sSupPr>
                        <m:ctrlPr>
                          <a:rPr lang="de-DE" b="0" i="1" smtClean="0">
                            <a:latin typeface="Cambria Math" panose="02040503050406030204" pitchFamily="18" charset="0"/>
                          </a:rPr>
                        </m:ctrlPr>
                      </m:sSupPr>
                      <m:e>
                        <m:r>
                          <a:rPr lang="de-DE" b="0" i="1" smtClean="0">
                            <a:latin typeface="Cambria Math" panose="02040503050406030204" pitchFamily="18" charset="0"/>
                          </a:rPr>
                          <m:t>)</m:t>
                        </m:r>
                      </m:e>
                      <m:sup>
                        <m:r>
                          <a:rPr lang="de-DE" b="0" i="1" smtClean="0">
                            <a:latin typeface="Cambria Math" panose="02040503050406030204" pitchFamily="18" charset="0"/>
                          </a:rPr>
                          <m:t>𝑛</m:t>
                        </m:r>
                        <m:r>
                          <a:rPr lang="de-DE" b="0" i="1" smtClean="0">
                            <a:latin typeface="Cambria Math" panose="02040503050406030204" pitchFamily="18" charset="0"/>
                          </a:rPr>
                          <m:t>−1</m:t>
                        </m:r>
                      </m:sup>
                    </m:sSup>
                    <m:d>
                      <m:dPr>
                        <m:ctrlPr>
                          <a:rPr lang="de-DE" b="0" i="1" smtClean="0">
                            <a:latin typeface="Cambria Math" panose="02040503050406030204" pitchFamily="18" charset="0"/>
                          </a:rPr>
                        </m:ctrlPr>
                      </m:dPr>
                      <m:e>
                        <m:r>
                          <a:rPr lang="de-DE" b="0" i="1" smtClean="0">
                            <a:latin typeface="Cambria Math" panose="02040503050406030204" pitchFamily="18" charset="0"/>
                          </a:rPr>
                          <m:t>𝑛</m:t>
                        </m:r>
                        <m:r>
                          <a:rPr lang="de-DE" b="0" i="1" smtClean="0">
                            <a:latin typeface="Cambria Math" panose="02040503050406030204" pitchFamily="18" charset="0"/>
                          </a:rPr>
                          <m:t>−1</m:t>
                        </m:r>
                      </m:e>
                    </m:d>
                    <m:r>
                      <a:rPr lang="de-DE" b="0" i="1" smtClean="0">
                        <a:latin typeface="Cambria Math" panose="02040503050406030204" pitchFamily="18" charset="0"/>
                      </a:rPr>
                      <m:t>!</m:t>
                    </m:r>
                    <m:r>
                      <m:rPr>
                        <m:sty m:val="p"/>
                      </m:rPr>
                      <a:rPr lang="de-DE" b="0" i="0" smtClean="0">
                        <a:latin typeface="Cambria Math" panose="02040503050406030204" pitchFamily="18" charset="0"/>
                      </a:rPr>
                      <m:t>f</m:t>
                    </m:r>
                  </m:oMath>
                </a14:m>
                <a:r>
                  <a:rPr lang="de-DE" dirty="0"/>
                  <a:t>ür </a:t>
                </a:r>
                <a14:m>
                  <m:oMath xmlns:m="http://schemas.openxmlformats.org/officeDocument/2006/math">
                    <m:r>
                      <a:rPr lang="de-DE" b="0" i="1" dirty="0" smtClean="0">
                        <a:latin typeface="Cambria Math" panose="02040503050406030204" pitchFamily="18" charset="0"/>
                      </a:rPr>
                      <m:t>𝑛</m:t>
                    </m:r>
                    <m:r>
                      <a:rPr lang="de-DE" b="0" i="1" dirty="0" smtClean="0">
                        <a:latin typeface="Cambria Math" panose="02040503050406030204" pitchFamily="18" charset="0"/>
                        <a:ea typeface="Cambria Math" panose="02040503050406030204" pitchFamily="18" charset="0"/>
                      </a:rPr>
                      <m:t>≥1</m:t>
                    </m:r>
                  </m:oMath>
                </a14:m>
                <a:r>
                  <a:rPr lang="de-DE" dirty="0"/>
                  <a:t> ergibt, ist überhaupt nicht offensichtlich.  </a:t>
                </a:r>
              </a:p>
              <a:p>
                <a:r>
                  <a:rPr lang="de-DE" dirty="0"/>
                  <a:t>Deshalb lernt man in den heutigen Anfangsvorlesungen einen anderen Potenzreihenansatz kennen, der dieses Muster besser offenbart. </a:t>
                </a:r>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blipFill>
                <a:blip r:embed="rId2"/>
                <a:stretch>
                  <a:fillRect l="-313" t="-1818" r="-1191"/>
                </a:stretch>
              </a:blipFill>
            </p:spPr>
            <p:txBody>
              <a:bodyPr/>
              <a:lstStyle/>
              <a:p>
                <a:r>
                  <a:rPr lang="de-DE">
                    <a:noFill/>
                  </a:rPr>
                  <a:t> </a:t>
                </a:r>
              </a:p>
            </p:txBody>
          </p:sp>
        </mc:Fallback>
      </mc:AlternateContent>
    </p:spTree>
    <p:extLst>
      <p:ext uri="{BB962C8B-B14F-4D97-AF65-F5344CB8AC3E}">
        <p14:creationId xmlns:p14="http://schemas.microsoft.com/office/powerpoint/2010/main" val="3677101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solidFill>
                  <a:srgbClr val="FF0000"/>
                </a:solidFill>
              </a:rPr>
              <a:t>Potenzreihenansatz II</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p:txBody>
              <a:bodyPr>
                <a:normAutofit/>
              </a:bodyPr>
              <a:lstStyle/>
              <a:p>
                <a:pPr marL="0" indent="0">
                  <a:buNone/>
                </a:pPr>
                <a:r>
                  <a:rPr lang="de-DE" dirty="0"/>
                  <a:t>Der moderne Potenzreihenansatz geht so: Von Beginn an nimmt man an, dass die gesuchte Funktion sich als eine Potenzreihe darstellen lässt (mit unbekannten/gesuchten Koeffizienten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𝑛</m:t>
                        </m:r>
                      </m:sub>
                    </m:sSub>
                  </m:oMath>
                </a14:m>
                <a:r>
                  <a:rPr lang="de-DE" dirty="0"/>
                  <a:t>) :</a:t>
                </a:r>
              </a:p>
              <a:p>
                <a:endParaRPr lang="de-DE"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𝑥</m:t>
                          </m:r>
                        </m:e>
                      </m:d>
                      <m:r>
                        <a:rPr lang="de-DE" i="1">
                          <a:latin typeface="Cambria Math" panose="02040503050406030204" pitchFamily="18" charset="0"/>
                        </a:rPr>
                        <m:t>=</m:t>
                      </m:r>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𝑛</m:t>
                          </m:r>
                          <m:r>
                            <a:rPr lang="de-DE" i="1">
                              <a:latin typeface="Cambria Math" panose="02040503050406030204" pitchFamily="18" charset="0"/>
                            </a:rPr>
                            <m:t>=0</m:t>
                          </m:r>
                        </m:sub>
                        <m:sup>
                          <m:r>
                            <a:rPr lang="de-DE" i="1">
                              <a:latin typeface="Cambria Math" panose="02040503050406030204" pitchFamily="18" charset="0"/>
                              <a:ea typeface="Cambria Math" panose="02040503050406030204" pitchFamily="18" charset="0"/>
                            </a:rPr>
                            <m:t>∞</m:t>
                          </m:r>
                        </m:sup>
                        <m:e>
                          <m:sSub>
                            <m:sSubPr>
                              <m:ctrlPr>
                                <a:rPr lang="de-DE"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𝑎</m:t>
                              </m:r>
                            </m:e>
                            <m:sub>
                              <m:r>
                                <a:rPr lang="de-DE" b="0" i="1" smtClean="0">
                                  <a:latin typeface="Cambria Math" panose="02040503050406030204" pitchFamily="18" charset="0"/>
                                  <a:ea typeface="Cambria Math" panose="02040503050406030204" pitchFamily="18" charset="0"/>
                                </a:rPr>
                                <m:t>𝑛</m:t>
                              </m:r>
                            </m:sub>
                          </m:sSub>
                          <m:r>
                            <a:rPr lang="de-DE" i="1" smtClean="0">
                              <a:latin typeface="Cambria Math" panose="02040503050406030204" pitchFamily="18" charset="0"/>
                            </a:rPr>
                            <m:t> </m:t>
                          </m:r>
                          <m:r>
                            <a:rPr lang="de-DE" i="1">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sSup>
                            <m:sSupPr>
                              <m:ctrlPr>
                                <a:rPr lang="de-DE" i="1">
                                  <a:latin typeface="Cambria Math" panose="02040503050406030204" pitchFamily="18" charset="0"/>
                                </a:rPr>
                              </m:ctrlPr>
                            </m:sSupPr>
                            <m:e>
                              <m:r>
                                <a:rPr lang="de-DE" i="1">
                                  <a:latin typeface="Cambria Math" panose="02040503050406030204" pitchFamily="18" charset="0"/>
                                </a:rPr>
                                <m:t>)</m:t>
                              </m:r>
                            </m:e>
                            <m:sup>
                              <m:r>
                                <a:rPr lang="de-DE" i="1">
                                  <a:latin typeface="Cambria Math" panose="02040503050406030204" pitchFamily="18" charset="0"/>
                                </a:rPr>
                                <m:t>𝑛</m:t>
                              </m:r>
                            </m:sup>
                          </m:sSup>
                        </m:e>
                      </m:nary>
                    </m:oMath>
                  </m:oMathPara>
                </a14:m>
                <a:endParaRPr lang="de-DE" dirty="0"/>
              </a:p>
              <a:p>
                <a:pPr marL="0" indent="0">
                  <a:buNone/>
                </a:pPr>
                <a:r>
                  <a:rPr lang="de-DE" dirty="0"/>
                  <a:t>Dann  kennt man auch durch gliedweises Differenzieren die Potenzreihen der Ableitungen.</a:t>
                </a:r>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blipFill>
                <a:blip r:embed="rId2"/>
                <a:stretch>
                  <a:fillRect l="-1254" t="-1818" r="-1755"/>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6B315518-0976-42B3-8EB8-BFE1C0D575AC}"/>
              </a:ext>
            </a:extLst>
          </p:cNvPr>
          <p:cNvSpPr txBox="1"/>
          <p:nvPr/>
        </p:nvSpPr>
        <p:spPr>
          <a:xfrm>
            <a:off x="8668139" y="3191070"/>
            <a:ext cx="306044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a:t>LEITEN SIE DIE POTENZREIHE GLEIDWEISE AB! WAS IST DIE POTENZREIHE VON f‘(x)?</a:t>
            </a:r>
          </a:p>
        </p:txBody>
      </p:sp>
      <p:cxnSp>
        <p:nvCxnSpPr>
          <p:cNvPr id="6" name="Gerade Verbindung mit Pfeil 5">
            <a:extLst>
              <a:ext uri="{FF2B5EF4-FFF2-40B4-BE49-F238E27FC236}">
                <a16:creationId xmlns:a16="http://schemas.microsoft.com/office/drawing/2014/main" id="{8E139F17-AB37-41F7-80D3-016B1111EF4A}"/>
              </a:ext>
            </a:extLst>
          </p:cNvPr>
          <p:cNvCxnSpPr/>
          <p:nvPr/>
        </p:nvCxnSpPr>
        <p:spPr>
          <a:xfrm flipH="1">
            <a:off x="7380514" y="3652735"/>
            <a:ext cx="1287625" cy="238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821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Potenzreihenansatz II</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a:xfrm>
                <a:off x="1024128" y="1996751"/>
                <a:ext cx="9720073" cy="402336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𝑥</m:t>
                          </m:r>
                        </m:e>
                      </m:d>
                      <m:r>
                        <a:rPr lang="de-DE" i="1">
                          <a:latin typeface="Cambria Math" panose="02040503050406030204" pitchFamily="18" charset="0"/>
                        </a:rPr>
                        <m:t>=</m:t>
                      </m:r>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𝑛</m:t>
                          </m:r>
                          <m:r>
                            <a:rPr lang="de-DE" i="1">
                              <a:latin typeface="Cambria Math" panose="02040503050406030204" pitchFamily="18" charset="0"/>
                            </a:rPr>
                            <m:t>=0</m:t>
                          </m:r>
                        </m:sub>
                        <m:sup>
                          <m:r>
                            <a:rPr lang="de-DE" i="1">
                              <a:latin typeface="Cambria Math" panose="02040503050406030204" pitchFamily="18" charset="0"/>
                              <a:ea typeface="Cambria Math" panose="02040503050406030204" pitchFamily="18" charset="0"/>
                            </a:rPr>
                            <m:t>∞</m:t>
                          </m:r>
                        </m:sup>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𝑎</m:t>
                              </m:r>
                            </m:e>
                            <m:sub>
                              <m:r>
                                <a:rPr lang="de-DE" i="1">
                                  <a:latin typeface="Cambria Math" panose="02040503050406030204" pitchFamily="18" charset="0"/>
                                  <a:ea typeface="Cambria Math" panose="02040503050406030204" pitchFamily="18" charset="0"/>
                                </a:rPr>
                                <m:t>𝑛</m:t>
                              </m:r>
                            </m:sub>
                          </m:sSub>
                          <m:r>
                            <a:rPr lang="de-DE" i="1">
                              <a:latin typeface="Cambria Math" panose="02040503050406030204" pitchFamily="18" charset="0"/>
                            </a:rPr>
                            <m:t> (</m:t>
                          </m:r>
                          <m:r>
                            <a:rPr lang="de-DE" i="1">
                              <a:latin typeface="Cambria Math" panose="02040503050406030204" pitchFamily="18" charset="0"/>
                            </a:rPr>
                            <m:t>𝑥</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sSup>
                            <m:sSupPr>
                              <m:ctrlPr>
                                <a:rPr lang="de-DE" i="1">
                                  <a:latin typeface="Cambria Math" panose="02040503050406030204" pitchFamily="18" charset="0"/>
                                </a:rPr>
                              </m:ctrlPr>
                            </m:sSupPr>
                            <m:e>
                              <m:r>
                                <a:rPr lang="de-DE" i="1">
                                  <a:latin typeface="Cambria Math" panose="02040503050406030204" pitchFamily="18" charset="0"/>
                                </a:rPr>
                                <m:t>)</m:t>
                              </m:r>
                            </m:e>
                            <m:sup>
                              <m:r>
                                <a:rPr lang="de-DE" i="1">
                                  <a:latin typeface="Cambria Math" panose="02040503050406030204" pitchFamily="18" charset="0"/>
                                </a:rPr>
                                <m:t>𝑛</m:t>
                              </m:r>
                            </m:sup>
                          </m:sSup>
                        </m:e>
                      </m:nary>
                    </m:oMath>
                    <m:oMath xmlns:m="http://schemas.openxmlformats.org/officeDocument/2006/math">
                      <m:r>
                        <a:rPr lang="de-DE" b="0" i="1" smtClean="0">
                          <a:latin typeface="Cambria Math" panose="02040503050406030204" pitchFamily="18" charset="0"/>
                        </a:rPr>
                        <m:t> </m:t>
                      </m:r>
                    </m:oMath>
                    <m:oMath xmlns:m="http://schemas.openxmlformats.org/officeDocument/2006/math">
                      <m:sSup>
                        <m:sSupPr>
                          <m:ctrlPr>
                            <a:rPr lang="de-DE" b="0" i="1" smtClean="0">
                              <a:latin typeface="Cambria Math" panose="02040503050406030204" pitchFamily="18" charset="0"/>
                            </a:rPr>
                          </m:ctrlPr>
                        </m:sSupPr>
                        <m:e>
                          <m:r>
                            <a:rPr lang="de-DE" i="1">
                              <a:latin typeface="Cambria Math" panose="02040503050406030204" pitchFamily="18" charset="0"/>
                            </a:rPr>
                            <m:t>𝑓</m:t>
                          </m:r>
                        </m:e>
                        <m:sup>
                          <m:r>
                            <a:rPr lang="de-DE" b="0" i="1" smtClean="0">
                              <a:latin typeface="Cambria Math" panose="02040503050406030204" pitchFamily="18" charset="0"/>
                            </a:rPr>
                            <m:t>′ </m:t>
                          </m:r>
                        </m:sup>
                      </m:sSup>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𝑛</m:t>
                          </m:r>
                          <m:r>
                            <a:rPr lang="de-DE" i="1">
                              <a:latin typeface="Cambria Math" panose="02040503050406030204" pitchFamily="18" charset="0"/>
                            </a:rPr>
                            <m:t>=</m:t>
                          </m:r>
                          <m:r>
                            <a:rPr lang="de-DE" b="0" i="1" smtClean="0">
                              <a:latin typeface="Cambria Math" panose="02040503050406030204" pitchFamily="18" charset="0"/>
                            </a:rPr>
                            <m:t>1</m:t>
                          </m:r>
                        </m:sub>
                        <m:sup>
                          <m:r>
                            <a:rPr lang="de-DE" i="1">
                              <a:latin typeface="Cambria Math" panose="02040503050406030204" pitchFamily="18" charset="0"/>
                              <a:ea typeface="Cambria Math" panose="02040503050406030204" pitchFamily="18" charset="0"/>
                            </a:rPr>
                            <m:t>∞</m:t>
                          </m:r>
                        </m:sup>
                        <m:e>
                          <m:sSub>
                            <m:sSubPr>
                              <m:ctrlPr>
                                <a:rPr lang="de-DE" i="1">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𝑛</m:t>
                              </m:r>
                              <m:r>
                                <a:rPr lang="de-DE" b="0" i="1" smtClean="0">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𝑎</m:t>
                              </m:r>
                            </m:e>
                            <m:sub>
                              <m:r>
                                <a:rPr lang="de-DE" i="1">
                                  <a:latin typeface="Cambria Math" panose="02040503050406030204" pitchFamily="18" charset="0"/>
                                  <a:ea typeface="Cambria Math" panose="02040503050406030204" pitchFamily="18" charset="0"/>
                                </a:rPr>
                                <m:t>𝑛</m:t>
                              </m:r>
                            </m:sub>
                          </m:sSub>
                          <m:r>
                            <a:rPr lang="de-DE" i="1">
                              <a:latin typeface="Cambria Math" panose="02040503050406030204" pitchFamily="18" charset="0"/>
                            </a:rPr>
                            <m:t> (</m:t>
                          </m:r>
                          <m:r>
                            <a:rPr lang="de-DE" i="1">
                              <a:latin typeface="Cambria Math" panose="02040503050406030204" pitchFamily="18" charset="0"/>
                            </a:rPr>
                            <m:t>𝑥</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sSup>
                            <m:sSupPr>
                              <m:ctrlPr>
                                <a:rPr lang="de-DE" i="1">
                                  <a:latin typeface="Cambria Math" panose="02040503050406030204" pitchFamily="18" charset="0"/>
                                </a:rPr>
                              </m:ctrlPr>
                            </m:sSupPr>
                            <m:e>
                              <m:r>
                                <a:rPr lang="de-DE" i="1">
                                  <a:latin typeface="Cambria Math" panose="02040503050406030204" pitchFamily="18" charset="0"/>
                                </a:rPr>
                                <m:t>)</m:t>
                              </m:r>
                            </m:e>
                            <m:sup>
                              <m:r>
                                <a:rPr lang="de-DE" i="1">
                                  <a:latin typeface="Cambria Math" panose="02040503050406030204" pitchFamily="18" charset="0"/>
                                </a:rPr>
                                <m:t>𝑛</m:t>
                              </m:r>
                              <m:r>
                                <a:rPr lang="de-DE" b="0" i="1" smtClean="0">
                                  <a:latin typeface="Cambria Math" panose="02040503050406030204" pitchFamily="18" charset="0"/>
                                </a:rPr>
                                <m:t>−1</m:t>
                              </m:r>
                            </m:sup>
                          </m:sSup>
                        </m:e>
                      </m:nary>
                    </m:oMath>
                    <m:oMath xmlns:m="http://schemas.openxmlformats.org/officeDocument/2006/math">
                      <m:r>
                        <a:rPr lang="de-DE" b="0" i="1" smtClean="0">
                          <a:latin typeface="Cambria Math" panose="02040503050406030204" pitchFamily="18" charset="0"/>
                        </a:rPr>
                        <m:t> </m:t>
                      </m:r>
                    </m:oMath>
                    <m:oMath xmlns:m="http://schemas.openxmlformats.org/officeDocument/2006/math">
                      <m:r>
                        <a:rPr lang="de-DE" i="1">
                          <a:latin typeface="Cambria Math" panose="02040503050406030204" pitchFamily="18" charset="0"/>
                        </a:rPr>
                        <m:t>𝑓</m:t>
                      </m:r>
                      <m:r>
                        <a:rPr lang="de-DE" b="0" i="1" smtClean="0">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𝑥</m:t>
                          </m:r>
                        </m:e>
                      </m:d>
                      <m:r>
                        <a:rPr lang="de-DE" i="1">
                          <a:latin typeface="Cambria Math" panose="02040503050406030204" pitchFamily="18" charset="0"/>
                        </a:rPr>
                        <m:t>=</m:t>
                      </m:r>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𝑛</m:t>
                          </m:r>
                          <m:r>
                            <a:rPr lang="de-DE" i="1">
                              <a:latin typeface="Cambria Math" panose="02040503050406030204" pitchFamily="18" charset="0"/>
                            </a:rPr>
                            <m:t>=</m:t>
                          </m:r>
                          <m:r>
                            <a:rPr lang="de-DE" b="0" i="1" smtClean="0">
                              <a:latin typeface="Cambria Math" panose="02040503050406030204" pitchFamily="18" charset="0"/>
                            </a:rPr>
                            <m:t>2</m:t>
                          </m:r>
                        </m:sub>
                        <m:sup>
                          <m:r>
                            <a:rPr lang="de-DE" i="1">
                              <a:latin typeface="Cambria Math" panose="02040503050406030204" pitchFamily="18" charset="0"/>
                              <a:ea typeface="Cambria Math" panose="02040503050406030204" pitchFamily="18" charset="0"/>
                            </a:rPr>
                            <m:t>∞</m:t>
                          </m:r>
                        </m:sup>
                        <m:e>
                          <m:sSub>
                            <m:sSubPr>
                              <m:ctrlPr>
                                <a:rPr lang="de-DE" i="1">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𝑛</m:t>
                              </m:r>
                              <m:r>
                                <a:rPr lang="de-DE" b="0" i="1" smtClean="0">
                                  <a:latin typeface="Cambria Math" panose="02040503050406030204" pitchFamily="18" charset="0"/>
                                  <a:ea typeface="Cambria Math" panose="02040503050406030204" pitchFamily="18" charset="0"/>
                                </a:rPr>
                                <m:t> </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𝑛</m:t>
                                  </m:r>
                                  <m:r>
                                    <a:rPr lang="de-DE" b="0" i="1" smtClean="0">
                                      <a:latin typeface="Cambria Math" panose="02040503050406030204" pitchFamily="18" charset="0"/>
                                      <a:ea typeface="Cambria Math" panose="02040503050406030204" pitchFamily="18" charset="0"/>
                                    </a:rPr>
                                    <m:t>−1</m:t>
                                  </m:r>
                                </m:e>
                              </m:d>
                              <m:r>
                                <a:rPr lang="de-DE" b="0" i="1" smtClean="0">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𝑎</m:t>
                              </m:r>
                            </m:e>
                            <m:sub>
                              <m:r>
                                <a:rPr lang="de-DE" i="1">
                                  <a:latin typeface="Cambria Math" panose="02040503050406030204" pitchFamily="18" charset="0"/>
                                  <a:ea typeface="Cambria Math" panose="02040503050406030204" pitchFamily="18" charset="0"/>
                                </a:rPr>
                                <m:t>𝑛</m:t>
                              </m:r>
                            </m:sub>
                          </m:sSub>
                          <m:r>
                            <a:rPr lang="de-DE" i="1">
                              <a:latin typeface="Cambria Math" panose="02040503050406030204" pitchFamily="18" charset="0"/>
                            </a:rPr>
                            <m:t> (</m:t>
                          </m:r>
                          <m:r>
                            <a:rPr lang="de-DE" i="1">
                              <a:latin typeface="Cambria Math" panose="02040503050406030204" pitchFamily="18" charset="0"/>
                            </a:rPr>
                            <m:t>𝑥</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sSup>
                            <m:sSupPr>
                              <m:ctrlPr>
                                <a:rPr lang="de-DE" i="1">
                                  <a:latin typeface="Cambria Math" panose="02040503050406030204" pitchFamily="18" charset="0"/>
                                </a:rPr>
                              </m:ctrlPr>
                            </m:sSupPr>
                            <m:e>
                              <m:r>
                                <a:rPr lang="de-DE" i="1">
                                  <a:latin typeface="Cambria Math" panose="02040503050406030204" pitchFamily="18" charset="0"/>
                                </a:rPr>
                                <m:t>)</m:t>
                              </m:r>
                            </m:e>
                            <m:sup>
                              <m:r>
                                <a:rPr lang="de-DE" i="1">
                                  <a:latin typeface="Cambria Math" panose="02040503050406030204" pitchFamily="18" charset="0"/>
                                </a:rPr>
                                <m:t>𝑛</m:t>
                              </m:r>
                              <m:r>
                                <a:rPr lang="de-DE" b="0" i="1" smtClean="0">
                                  <a:latin typeface="Cambria Math" panose="02040503050406030204" pitchFamily="18" charset="0"/>
                                </a:rPr>
                                <m:t>−2</m:t>
                              </m:r>
                            </m:sup>
                          </m:sSup>
                        </m:e>
                      </m:nary>
                    </m:oMath>
                  </m:oMathPara>
                </a14:m>
                <a:endParaRPr lang="de-DE" dirty="0"/>
              </a:p>
              <a:p>
                <a:endParaRPr lang="de-DE" dirty="0"/>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xfrm>
                <a:off x="1024128" y="1996751"/>
                <a:ext cx="9720073" cy="4023360"/>
              </a:xfrm>
              <a:blipFill>
                <a:blip r:embed="rId2"/>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898154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Potenzreihenansatz II</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a:xfrm>
                <a:off x="1024128" y="1996751"/>
                <a:ext cx="9720073" cy="4023360"/>
              </a:xfrm>
            </p:spPr>
            <p:txBody>
              <a:bodyPr>
                <a:normAutofit/>
              </a:bodyPr>
              <a:lstStyle/>
              <a:p>
                <a:pPr marL="0" indent="0">
                  <a:buNone/>
                </a:pPr>
                <a:r>
                  <a:rPr lang="de-DE" dirty="0"/>
                  <a:t>Der Trick des Verfahrens ist es nun, die Potenzreihen für f, f‘ usw. direkt in die Differentialgleichung einzusetzen. So erhält man Gleichungen für die unbekannten Koeffizienten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𝑛</m:t>
                        </m:r>
                      </m:sub>
                    </m:sSub>
                    <m:r>
                      <a:rPr lang="de-DE" b="0" i="1" smtClean="0">
                        <a:latin typeface="Cambria Math" panose="02040503050406030204" pitchFamily="18" charset="0"/>
                      </a:rPr>
                      <m:t>.</m:t>
                    </m:r>
                  </m:oMath>
                </a14:m>
                <a:r>
                  <a:rPr lang="de-DE" dirty="0"/>
                  <a:t> </a:t>
                </a:r>
              </a:p>
              <a:p>
                <a:pPr marL="0" indent="0">
                  <a:buNone/>
                </a:pPr>
                <a:r>
                  <a:rPr lang="de-DE" dirty="0"/>
                  <a:t>Wir wollen das am motivierenden Beispiel einmal ausführen, obwohl wir dabei die DGL etwas verändern werden, um es für die Vorlesung einfach genug zu halten… </a:t>
                </a:r>
              </a:p>
              <a:p>
                <a:pPr marL="0" indent="0">
                  <a:buNone/>
                </a:pPr>
                <a:r>
                  <a:rPr lang="de-DE" dirty="0"/>
                  <a:t>Satt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sSup>
                      <m:sSupPr>
                        <m:ctrlPr>
                          <a:rPr lang="de-DE" i="1">
                            <a:latin typeface="Cambria Math" panose="02040503050406030204" pitchFamily="18" charset="0"/>
                          </a:rPr>
                        </m:ctrlPr>
                      </m:sSupPr>
                      <m:e>
                        <m:r>
                          <a:rPr lang="de-DE" i="1">
                            <a:latin typeface="Cambria Math" panose="02040503050406030204" pitchFamily="18" charset="0"/>
                          </a:rPr>
                          <m:t>𝑓</m:t>
                        </m:r>
                      </m:e>
                      <m:sup>
                        <m:r>
                          <a:rPr lang="de-DE" i="1">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𝑓</m:t>
                        </m:r>
                      </m:sup>
                    </m:sSup>
                  </m:oMath>
                </a14:m>
                <a:r>
                  <a:rPr lang="de-DE" dirty="0"/>
                  <a:t> wollen wir die Gleichung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sSup>
                      <m:sSupPr>
                        <m:ctrlPr>
                          <a:rPr lang="de-DE" i="1">
                            <a:latin typeface="Cambria Math" panose="02040503050406030204" pitchFamily="18" charset="0"/>
                          </a:rPr>
                        </m:ctrlPr>
                      </m:sSupPr>
                      <m:e>
                        <m:r>
                          <a:rPr lang="de-DE" i="1">
                            <a:latin typeface="Cambria Math" panose="02040503050406030204" pitchFamily="18" charset="0"/>
                          </a:rPr>
                          <m:t>𝑓</m:t>
                        </m:r>
                      </m:e>
                      <m:sup>
                        <m:r>
                          <a:rPr lang="de-DE" i="1">
                            <a:latin typeface="Cambria Math" panose="02040503050406030204" pitchFamily="18" charset="0"/>
                          </a:rPr>
                          <m:t>′</m:t>
                        </m:r>
                      </m:sup>
                    </m:sSup>
                    <m:r>
                      <a:rPr lang="de-DE" i="1">
                        <a:latin typeface="Cambria Math" panose="02040503050406030204" pitchFamily="18" charset="0"/>
                      </a:rPr>
                      <m:t>=</m:t>
                    </m:r>
                    <m:r>
                      <a:rPr lang="de-DE" b="0" i="1" smtClean="0">
                        <a:latin typeface="Cambria Math" panose="02040503050406030204" pitchFamily="18" charset="0"/>
                      </a:rPr>
                      <m:t>1+</m:t>
                    </m:r>
                    <m:r>
                      <a:rPr lang="de-DE" b="0" i="1" smtClean="0">
                        <a:latin typeface="Cambria Math" panose="02040503050406030204" pitchFamily="18" charset="0"/>
                      </a:rPr>
                      <m:t>𝑓</m:t>
                    </m:r>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2</m:t>
                        </m:r>
                      </m:den>
                    </m:f>
                    <m:r>
                      <a:rPr lang="de-DE" b="0" i="1" smtClean="0">
                        <a:latin typeface="Cambria Math" panose="02040503050406030204" pitchFamily="18" charset="0"/>
                      </a:rPr>
                      <m:t>𝑓</m:t>
                    </m:r>
                    <m:r>
                      <a:rPr lang="de-DE" b="0" i="1" smtClean="0">
                        <a:latin typeface="Cambria Math" panose="02040503050406030204" pitchFamily="18" charset="0"/>
                      </a:rPr>
                      <m:t>²</m:t>
                    </m:r>
                  </m:oMath>
                </a14:m>
                <a:r>
                  <a:rPr lang="de-DE" dirty="0"/>
                  <a:t> lösen.</a:t>
                </a:r>
              </a:p>
              <a:p>
                <a:pPr marL="0" indent="0">
                  <a:buNone/>
                </a:pPr>
                <a:endParaRPr lang="de-DE" dirty="0"/>
              </a:p>
              <a:p>
                <a:pPr marL="0" indent="0">
                  <a:buNone/>
                </a:pPr>
                <a:r>
                  <a:rPr lang="de-DE" sz="1600" dirty="0"/>
                  <a:t>Wir haben also die Exponentialfunktion </a:t>
                </a:r>
                <a14:m>
                  <m:oMath xmlns:m="http://schemas.openxmlformats.org/officeDocument/2006/math">
                    <m:sSup>
                      <m:sSupPr>
                        <m:ctrlPr>
                          <a:rPr lang="de-DE" sz="1600" i="1">
                            <a:latin typeface="Cambria Math" panose="02040503050406030204" pitchFamily="18" charset="0"/>
                          </a:rPr>
                        </m:ctrlPr>
                      </m:sSupPr>
                      <m:e>
                        <m:r>
                          <a:rPr lang="de-DE" sz="1600" i="1">
                            <a:latin typeface="Cambria Math" panose="02040503050406030204" pitchFamily="18" charset="0"/>
                          </a:rPr>
                          <m:t>𝑒</m:t>
                        </m:r>
                      </m:e>
                      <m:sup>
                        <m:r>
                          <a:rPr lang="de-DE" sz="1600" i="1">
                            <a:latin typeface="Cambria Math" panose="02040503050406030204" pitchFamily="18" charset="0"/>
                          </a:rPr>
                          <m:t>𝑓</m:t>
                        </m:r>
                      </m:sup>
                    </m:sSup>
                    <m:r>
                      <a:rPr lang="de-DE" sz="1600" i="1">
                        <a:latin typeface="Cambria Math" panose="02040503050406030204" pitchFamily="18" charset="0"/>
                      </a:rPr>
                      <m:t> </m:t>
                    </m:r>
                  </m:oMath>
                </a14:m>
                <a:r>
                  <a:rPr lang="de-DE" sz="1600" dirty="0"/>
                  <a:t>durch den Anfang ihrer Potenzreihenentwicklung ersetzt. </a:t>
                </a:r>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xfrm>
                <a:off x="1024128" y="1996751"/>
                <a:ext cx="9720073" cy="4023360"/>
              </a:xfrm>
              <a:blipFill>
                <a:blip r:embed="rId2"/>
                <a:stretch>
                  <a:fillRect l="-1254" t="-1818"/>
                </a:stretch>
              </a:blipFill>
            </p:spPr>
            <p:txBody>
              <a:bodyPr/>
              <a:lstStyle/>
              <a:p>
                <a:r>
                  <a:rPr lang="de-DE">
                    <a:noFill/>
                  </a:rPr>
                  <a:t> </a:t>
                </a:r>
              </a:p>
            </p:txBody>
          </p:sp>
        </mc:Fallback>
      </mc:AlternateContent>
    </p:spTree>
    <p:extLst>
      <p:ext uri="{BB962C8B-B14F-4D97-AF65-F5344CB8AC3E}">
        <p14:creationId xmlns:p14="http://schemas.microsoft.com/office/powerpoint/2010/main" val="177339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en: horizontal 3">
            <a:extLst>
              <a:ext uri="{FF2B5EF4-FFF2-40B4-BE49-F238E27FC236}">
                <a16:creationId xmlns:a16="http://schemas.microsoft.com/office/drawing/2014/main" id="{87B85765-E0AE-4764-AA38-B06C1B3DD47C}"/>
              </a:ext>
            </a:extLst>
          </p:cNvPr>
          <p:cNvSpPr/>
          <p:nvPr/>
        </p:nvSpPr>
        <p:spPr>
          <a:xfrm>
            <a:off x="289243" y="942393"/>
            <a:ext cx="11168743" cy="4898571"/>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Potenzreihenansatz II: Algorithmus</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a:xfrm>
                <a:off x="1024128" y="1996751"/>
                <a:ext cx="9720073" cy="4023360"/>
              </a:xfrm>
            </p:spPr>
            <p:txBody>
              <a:bodyPr>
                <a:normAutofit/>
              </a:bodyPr>
              <a:lstStyle/>
              <a:p>
                <a:pPr marL="0" indent="0">
                  <a:buNone/>
                </a:pPr>
                <a:r>
                  <a:rPr lang="de-DE" dirty="0"/>
                  <a:t>Schritt 1: Potenzreihen in die DGL einsetzen</a:t>
                </a:r>
              </a:p>
              <a:p>
                <a:pPr marL="0" indent="0">
                  <a:buNone/>
                </a:pPr>
                <a:r>
                  <a:rPr lang="de-DE" dirty="0"/>
                  <a:t>Schritt 2: </a:t>
                </a:r>
                <a14:m>
                  <m:oMath xmlns:m="http://schemas.openxmlformats.org/officeDocument/2006/math">
                    <m:r>
                      <a:rPr lang="de-DE" i="1" dirty="0" smtClean="0">
                        <a:latin typeface="Cambria Math" panose="02040503050406030204" pitchFamily="18" charset="0"/>
                      </a:rPr>
                      <m:t>(</m:t>
                    </m:r>
                    <m:r>
                      <a:rPr lang="de-DE" i="1" dirty="0" smtClean="0">
                        <a:latin typeface="Cambria Math" panose="02040503050406030204" pitchFamily="18" charset="0"/>
                      </a:rPr>
                      <m:t>𝑥</m:t>
                    </m:r>
                    <m:r>
                      <a:rPr lang="de-DE" i="1" dirty="0" smtClean="0">
                        <a:latin typeface="Cambria Math" panose="02040503050406030204" pitchFamily="18" charset="0"/>
                      </a:rPr>
                      <m:t>−</m:t>
                    </m:r>
                    <m:sSub>
                      <m:sSubPr>
                        <m:ctrlPr>
                          <a:rPr lang="de-DE" i="1" dirty="0" smtClean="0">
                            <a:latin typeface="Cambria Math" panose="02040503050406030204" pitchFamily="18" charset="0"/>
                          </a:rPr>
                        </m:ctrlPr>
                      </m:sSubPr>
                      <m:e>
                        <m:r>
                          <a:rPr lang="de-DE" b="0" i="1" dirty="0" smtClean="0">
                            <a:latin typeface="Cambria Math" panose="02040503050406030204" pitchFamily="18" charset="0"/>
                          </a:rPr>
                          <m:t>𝑥</m:t>
                        </m:r>
                      </m:e>
                      <m:sub>
                        <m:r>
                          <a:rPr lang="de-DE" b="0" i="1" dirty="0" smtClean="0">
                            <a:latin typeface="Cambria Math" panose="02040503050406030204" pitchFamily="18" charset="0"/>
                          </a:rPr>
                          <m:t>0</m:t>
                        </m:r>
                      </m:sub>
                    </m:sSub>
                    <m:r>
                      <a:rPr lang="de-DE" i="1" dirty="0" smtClean="0">
                        <a:latin typeface="Cambria Math" panose="02040503050406030204" pitchFamily="18" charset="0"/>
                      </a:rPr>
                      <m:t>)</m:t>
                    </m:r>
                  </m:oMath>
                </a14:m>
                <a:r>
                  <a:rPr lang="de-DE" dirty="0"/>
                  <a:t> durch eine Variable y ersetzen (zum einfacheren Schreiben)</a:t>
                </a:r>
              </a:p>
              <a:p>
                <a:pPr marL="0" indent="0">
                  <a:buNone/>
                </a:pPr>
                <a:r>
                  <a:rPr lang="de-DE" dirty="0"/>
                  <a:t>Schritt 3: Alle auftauchenden Produkte auflösen (Distributivgesetz)</a:t>
                </a:r>
              </a:p>
              <a:p>
                <a:pPr marL="0" indent="0">
                  <a:buNone/>
                </a:pPr>
                <a:r>
                  <a:rPr lang="de-DE" dirty="0"/>
                  <a:t>Schritt 4: Indexverschiebung zur Angleichung der Exponenten</a:t>
                </a:r>
              </a:p>
              <a:p>
                <a:pPr marL="0" indent="0">
                  <a:buNone/>
                </a:pPr>
                <a:r>
                  <a:rPr lang="de-DE" dirty="0"/>
                  <a:t>Schritt 5: Die ersten Koeffizienten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𝑛</m:t>
                        </m:r>
                      </m:sub>
                    </m:sSub>
                  </m:oMath>
                </a14:m>
                <a:r>
                  <a:rPr lang="de-DE" dirty="0"/>
                  <a:t> aus den Anfangsbedingungen ablesen </a:t>
                </a:r>
              </a:p>
              <a:p>
                <a:pPr marL="0" indent="0">
                  <a:buNone/>
                </a:pPr>
                <a:r>
                  <a:rPr lang="de-DE" dirty="0"/>
                  <a:t>Schritt 6: Die weiteren Koeffizienten rekursiv bestimmen</a:t>
                </a:r>
              </a:p>
              <a:p>
                <a:pPr marL="0" indent="0">
                  <a:buNone/>
                </a:pPr>
                <a:endParaRPr lang="de-DE" dirty="0"/>
              </a:p>
              <a:p>
                <a:pPr marL="0" indent="0">
                  <a:buNone/>
                </a:pPr>
                <a:r>
                  <a:rPr lang="de-DE" dirty="0"/>
                  <a:t>Jetzt zeige ich das mal Schritt für Schritt…</a:t>
                </a:r>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xfrm>
                <a:off x="1024128" y="1996751"/>
                <a:ext cx="9720073" cy="4023360"/>
              </a:xfrm>
              <a:blipFill>
                <a:blip r:embed="rId2"/>
                <a:stretch>
                  <a:fillRect l="-1254" t="-1818"/>
                </a:stretch>
              </a:blipFill>
            </p:spPr>
            <p:txBody>
              <a:bodyPr/>
              <a:lstStyle/>
              <a:p>
                <a:r>
                  <a:rPr lang="de-DE">
                    <a:noFill/>
                  </a:rPr>
                  <a:t> </a:t>
                </a:r>
              </a:p>
            </p:txBody>
          </p:sp>
        </mc:Fallback>
      </mc:AlternateContent>
    </p:spTree>
    <p:extLst>
      <p:ext uri="{BB962C8B-B14F-4D97-AF65-F5344CB8AC3E}">
        <p14:creationId xmlns:p14="http://schemas.microsoft.com/office/powerpoint/2010/main" val="183741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Potenzreihenansatz II: Schritt 1</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a:xfrm>
                <a:off x="1024128" y="1996751"/>
                <a:ext cx="9720073" cy="4023360"/>
              </a:xfrm>
            </p:spPr>
            <p:txBody>
              <a:bodyPr>
                <a:normAutofit fontScale="92500"/>
              </a:bodyPr>
              <a:lstStyle/>
              <a:p>
                <a:pPr marL="0" indent="0">
                  <a:buNone/>
                </a:pPr>
                <a:r>
                  <a:rPr lang="de-DE" sz="1800" b="1" dirty="0"/>
                  <a:t>Also in </a:t>
                </a:r>
                <a14:m>
                  <m:oMath xmlns:m="http://schemas.openxmlformats.org/officeDocument/2006/math">
                    <m:sSup>
                      <m:sSupPr>
                        <m:ctrlPr>
                          <a:rPr lang="de-DE" sz="1800" b="1" i="1">
                            <a:latin typeface="Cambria Math" panose="02040503050406030204" pitchFamily="18" charset="0"/>
                          </a:rPr>
                        </m:ctrlPr>
                      </m:sSupPr>
                      <m:e>
                        <m:r>
                          <a:rPr lang="de-DE" sz="1800" b="1" i="1">
                            <a:latin typeface="Cambria Math" panose="02040503050406030204" pitchFamily="18" charset="0"/>
                          </a:rPr>
                          <m:t>𝒙</m:t>
                        </m:r>
                      </m:e>
                      <m:sup>
                        <m:r>
                          <a:rPr lang="de-DE" sz="1800" b="1" i="1">
                            <a:latin typeface="Cambria Math" panose="02040503050406030204" pitchFamily="18" charset="0"/>
                          </a:rPr>
                          <m:t>𝟐</m:t>
                        </m:r>
                      </m:sup>
                    </m:sSup>
                    <m:sSup>
                      <m:sSupPr>
                        <m:ctrlPr>
                          <a:rPr lang="de-DE" sz="1800" b="1" i="1">
                            <a:latin typeface="Cambria Math" panose="02040503050406030204" pitchFamily="18" charset="0"/>
                          </a:rPr>
                        </m:ctrlPr>
                      </m:sSupPr>
                      <m:e>
                        <m:r>
                          <a:rPr lang="de-DE" sz="1800" b="1" i="1">
                            <a:latin typeface="Cambria Math" panose="02040503050406030204" pitchFamily="18" charset="0"/>
                          </a:rPr>
                          <m:t>𝒇</m:t>
                        </m:r>
                      </m:e>
                      <m:sup>
                        <m:r>
                          <a:rPr lang="de-DE" sz="1800" b="1" i="1">
                            <a:latin typeface="Cambria Math" panose="02040503050406030204" pitchFamily="18" charset="0"/>
                          </a:rPr>
                          <m:t>′</m:t>
                        </m:r>
                      </m:sup>
                    </m:sSup>
                    <m:r>
                      <a:rPr lang="de-DE" sz="1800" b="1" i="1">
                        <a:latin typeface="Cambria Math" panose="02040503050406030204" pitchFamily="18" charset="0"/>
                      </a:rPr>
                      <m:t>=</m:t>
                    </m:r>
                    <m:r>
                      <a:rPr lang="de-DE" sz="1800" b="1" i="1">
                        <a:latin typeface="Cambria Math" panose="02040503050406030204" pitchFamily="18" charset="0"/>
                      </a:rPr>
                      <m:t>𝟏</m:t>
                    </m:r>
                    <m:r>
                      <a:rPr lang="de-DE" sz="1800" b="1" i="1">
                        <a:latin typeface="Cambria Math" panose="02040503050406030204" pitchFamily="18" charset="0"/>
                      </a:rPr>
                      <m:t>+</m:t>
                    </m:r>
                    <m:r>
                      <a:rPr lang="de-DE" sz="1800" b="1" i="1">
                        <a:latin typeface="Cambria Math" panose="02040503050406030204" pitchFamily="18" charset="0"/>
                      </a:rPr>
                      <m:t>𝒇</m:t>
                    </m:r>
                    <m:r>
                      <a:rPr lang="de-DE" sz="1800" b="1" i="1">
                        <a:latin typeface="Cambria Math" panose="02040503050406030204" pitchFamily="18" charset="0"/>
                      </a:rPr>
                      <m:t>+</m:t>
                    </m:r>
                    <m:f>
                      <m:fPr>
                        <m:ctrlPr>
                          <a:rPr lang="de-DE" sz="1800" b="1" i="1">
                            <a:latin typeface="Cambria Math" panose="02040503050406030204" pitchFamily="18" charset="0"/>
                          </a:rPr>
                        </m:ctrlPr>
                      </m:fPr>
                      <m:num>
                        <m:r>
                          <a:rPr lang="de-DE" sz="1800" b="1" i="1">
                            <a:latin typeface="Cambria Math" panose="02040503050406030204" pitchFamily="18" charset="0"/>
                          </a:rPr>
                          <m:t>𝟏</m:t>
                        </m:r>
                      </m:num>
                      <m:den>
                        <m:r>
                          <a:rPr lang="de-DE" sz="1800" b="1" i="1">
                            <a:latin typeface="Cambria Math" panose="02040503050406030204" pitchFamily="18" charset="0"/>
                          </a:rPr>
                          <m:t>𝟐</m:t>
                        </m:r>
                      </m:den>
                    </m:f>
                    <m:r>
                      <a:rPr lang="de-DE" sz="1800" b="1" i="1">
                        <a:latin typeface="Cambria Math" panose="02040503050406030204" pitchFamily="18" charset="0"/>
                      </a:rPr>
                      <m:t>𝒇</m:t>
                    </m:r>
                    <m:r>
                      <a:rPr lang="de-DE" sz="1800" b="1" i="1">
                        <a:latin typeface="Cambria Math" panose="02040503050406030204" pitchFamily="18" charset="0"/>
                      </a:rPr>
                      <m:t>²</m:t>
                    </m:r>
                  </m:oMath>
                </a14:m>
                <a:r>
                  <a:rPr lang="de-DE" sz="1800" b="1" dirty="0"/>
                  <a:t>  die entsprechenden Potenzreihen für f und f‘ (und </a:t>
                </a:r>
                <a14:m>
                  <m:oMath xmlns:m="http://schemas.openxmlformats.org/officeDocument/2006/math">
                    <m:sSub>
                      <m:sSubPr>
                        <m:ctrlPr>
                          <a:rPr lang="de-DE" sz="1800" b="1" i="1">
                            <a:latin typeface="Cambria Math" panose="02040503050406030204" pitchFamily="18" charset="0"/>
                          </a:rPr>
                        </m:ctrlPr>
                      </m:sSubPr>
                      <m:e>
                        <m:r>
                          <a:rPr lang="de-DE" sz="1800" b="1" i="1">
                            <a:latin typeface="Cambria Math" panose="02040503050406030204" pitchFamily="18" charset="0"/>
                          </a:rPr>
                          <m:t>𝒙</m:t>
                        </m:r>
                      </m:e>
                      <m:sub>
                        <m:r>
                          <a:rPr lang="de-DE" sz="1800" b="1" i="1">
                            <a:latin typeface="Cambria Math" panose="02040503050406030204" pitchFamily="18" charset="0"/>
                          </a:rPr>
                          <m:t>𝟎</m:t>
                        </m:r>
                      </m:sub>
                    </m:sSub>
                    <m:r>
                      <a:rPr lang="de-DE" sz="1800" b="1" i="1">
                        <a:latin typeface="Cambria Math" panose="02040503050406030204" pitchFamily="18" charset="0"/>
                      </a:rPr>
                      <m:t>=</m:t>
                    </m:r>
                    <m:r>
                      <a:rPr lang="de-DE" sz="1800" b="1" i="1" smtClean="0">
                        <a:latin typeface="Cambria Math" panose="02040503050406030204" pitchFamily="18" charset="0"/>
                      </a:rPr>
                      <m:t>𝟏</m:t>
                    </m:r>
                  </m:oMath>
                </a14:m>
                <a:r>
                  <a:rPr lang="de-DE" sz="1800" b="1" dirty="0"/>
                  <a:t>) eingesetzt liefert:</a:t>
                </a:r>
                <a:endParaRPr lang="de-DE" sz="1800" i="1" dirty="0">
                  <a:latin typeface="Cambria Math" panose="02040503050406030204" pitchFamily="18" charset="0"/>
                </a:endParaRPr>
              </a:p>
              <a:p>
                <a:pPr marL="0" indent="0">
                  <a:buNone/>
                </a:pPr>
                <a:endParaRPr lang="de-DE" sz="18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de-DE" sz="1800" i="1" smtClean="0">
                              <a:latin typeface="Cambria Math" panose="02040503050406030204" pitchFamily="18" charset="0"/>
                            </a:rPr>
                          </m:ctrlPr>
                        </m:sSupPr>
                        <m:e>
                          <m:r>
                            <a:rPr lang="de-DE" sz="1800" i="1">
                              <a:latin typeface="Cambria Math" panose="02040503050406030204" pitchFamily="18" charset="0"/>
                            </a:rPr>
                            <m:t>𝑥</m:t>
                          </m:r>
                        </m:e>
                        <m:sup>
                          <m:r>
                            <a:rPr lang="de-DE" sz="1800" i="1">
                              <a:latin typeface="Cambria Math" panose="02040503050406030204" pitchFamily="18" charset="0"/>
                            </a:rPr>
                            <m:t>2</m:t>
                          </m:r>
                        </m:sup>
                      </m:sSup>
                      <m:limLow>
                        <m:limLowPr>
                          <m:ctrlPr>
                            <a:rPr lang="de-DE" sz="1800" i="1" smtClean="0">
                              <a:latin typeface="Cambria Math" panose="02040503050406030204" pitchFamily="18" charset="0"/>
                            </a:rPr>
                          </m:ctrlPr>
                        </m:limLowPr>
                        <m:e>
                          <m:groupChr>
                            <m:groupChrPr>
                              <m:chr m:val="⏟"/>
                              <m:ctrlPr>
                                <a:rPr lang="de-DE" sz="1800" i="1" smtClean="0">
                                  <a:latin typeface="Cambria Math" panose="02040503050406030204" pitchFamily="18" charset="0"/>
                                </a:rPr>
                              </m:ctrlPr>
                            </m:groupChrPr>
                            <m:e>
                              <m:nary>
                                <m:naryPr>
                                  <m:chr m:val="∑"/>
                                  <m:ctrlPr>
                                    <a:rPr lang="de-DE" sz="1800" i="1">
                                      <a:latin typeface="Cambria Math" panose="02040503050406030204" pitchFamily="18" charset="0"/>
                                    </a:rPr>
                                  </m:ctrlPr>
                                </m:naryPr>
                                <m:sub>
                                  <m:r>
                                    <m:rPr>
                                      <m:brk m:alnAt="23"/>
                                    </m:rPr>
                                    <a:rPr lang="de-DE" sz="1800" i="1">
                                      <a:latin typeface="Cambria Math" panose="02040503050406030204" pitchFamily="18" charset="0"/>
                                    </a:rPr>
                                    <m:t>𝑛</m:t>
                                  </m:r>
                                  <m:r>
                                    <a:rPr lang="de-DE" sz="1800" i="1">
                                      <a:latin typeface="Cambria Math" panose="02040503050406030204" pitchFamily="18" charset="0"/>
                                    </a:rPr>
                                    <m:t>=1</m:t>
                                  </m:r>
                                </m:sub>
                                <m:sup>
                                  <m:r>
                                    <a:rPr lang="de-DE" sz="1800" i="1">
                                      <a:latin typeface="Cambria Math" panose="02040503050406030204" pitchFamily="18" charset="0"/>
                                      <a:ea typeface="Cambria Math" panose="02040503050406030204" pitchFamily="18" charset="0"/>
                                    </a:rPr>
                                    <m:t>∞</m:t>
                                  </m:r>
                                </m:sup>
                                <m:e>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𝑛</m:t>
                                      </m:r>
                                      <m:r>
                                        <a:rPr lang="de-DE" sz="1800" i="1">
                                          <a:latin typeface="Cambria Math" panose="02040503050406030204" pitchFamily="18" charset="0"/>
                                          <a:ea typeface="Cambria Math" panose="02040503050406030204" pitchFamily="18" charset="0"/>
                                        </a:rPr>
                                        <m:t> </m:t>
                                      </m:r>
                                      <m:r>
                                        <a:rPr lang="de-DE" sz="1800" i="1">
                                          <a:latin typeface="Cambria Math" panose="02040503050406030204" pitchFamily="18" charset="0"/>
                                          <a:ea typeface="Cambria Math" panose="02040503050406030204" pitchFamily="18" charset="0"/>
                                        </a:rPr>
                                        <m:t>𝑎</m:t>
                                      </m:r>
                                    </m:e>
                                    <m:sub>
                                      <m:r>
                                        <a:rPr lang="de-DE" sz="1800" i="1">
                                          <a:latin typeface="Cambria Math" panose="02040503050406030204" pitchFamily="18" charset="0"/>
                                          <a:ea typeface="Cambria Math" panose="02040503050406030204" pitchFamily="18" charset="0"/>
                                        </a:rPr>
                                        <m:t>𝑛</m:t>
                                      </m:r>
                                    </m:sub>
                                  </m:sSub>
                                  <m:r>
                                    <a:rPr lang="de-DE" sz="1800" i="1">
                                      <a:latin typeface="Cambria Math" panose="02040503050406030204" pitchFamily="18" charset="0"/>
                                    </a:rPr>
                                    <m:t> (</m:t>
                                  </m:r>
                                  <m:r>
                                    <a:rPr lang="de-DE" sz="1800" i="1">
                                      <a:latin typeface="Cambria Math" panose="02040503050406030204" pitchFamily="18" charset="0"/>
                                    </a:rPr>
                                    <m:t>𝑥</m:t>
                                  </m:r>
                                  <m:r>
                                    <a:rPr lang="de-DE" sz="1800" i="1">
                                      <a:latin typeface="Cambria Math" panose="02040503050406030204" pitchFamily="18" charset="0"/>
                                    </a:rPr>
                                    <m:t>−1</m:t>
                                  </m:r>
                                  <m:sSup>
                                    <m:sSupPr>
                                      <m:ctrlPr>
                                        <a:rPr lang="de-DE" sz="1800" i="1">
                                          <a:latin typeface="Cambria Math" panose="02040503050406030204" pitchFamily="18" charset="0"/>
                                        </a:rPr>
                                      </m:ctrlPr>
                                    </m:sSupPr>
                                    <m:e>
                                      <m:r>
                                        <a:rPr lang="de-DE" sz="1800" i="1">
                                          <a:latin typeface="Cambria Math" panose="02040503050406030204" pitchFamily="18" charset="0"/>
                                        </a:rPr>
                                        <m:t>)</m:t>
                                      </m:r>
                                    </m:e>
                                    <m:sup>
                                      <m:r>
                                        <a:rPr lang="de-DE" sz="1800" i="1">
                                          <a:latin typeface="Cambria Math" panose="02040503050406030204" pitchFamily="18" charset="0"/>
                                        </a:rPr>
                                        <m:t>𝑛</m:t>
                                      </m:r>
                                      <m:r>
                                        <a:rPr lang="de-DE" sz="1800" i="1">
                                          <a:latin typeface="Cambria Math" panose="02040503050406030204" pitchFamily="18" charset="0"/>
                                        </a:rPr>
                                        <m:t>−1</m:t>
                                      </m:r>
                                    </m:sup>
                                  </m:sSup>
                                </m:e>
                              </m:nary>
                            </m:e>
                          </m:groupChr>
                        </m:e>
                        <m:lim>
                          <m:r>
                            <a:rPr lang="de-DE" sz="1800" b="0" i="1" smtClean="0">
                              <a:latin typeface="Cambria Math" panose="02040503050406030204" pitchFamily="18" charset="0"/>
                            </a:rPr>
                            <m:t>𝑓</m:t>
                          </m:r>
                          <m:r>
                            <a:rPr lang="de-DE" sz="1800" b="0" i="1" smtClean="0">
                              <a:latin typeface="Cambria Math" panose="02040503050406030204" pitchFamily="18" charset="0"/>
                            </a:rPr>
                            <m:t>′(</m:t>
                          </m:r>
                          <m:r>
                            <a:rPr lang="de-DE" sz="1800" b="0" i="1" smtClean="0">
                              <a:latin typeface="Cambria Math" panose="02040503050406030204" pitchFamily="18" charset="0"/>
                            </a:rPr>
                            <m:t>𝑥</m:t>
                          </m:r>
                          <m:r>
                            <a:rPr lang="de-DE" sz="1800" b="0" i="1" smtClean="0">
                              <a:latin typeface="Cambria Math" panose="02040503050406030204" pitchFamily="18" charset="0"/>
                            </a:rPr>
                            <m:t>)</m:t>
                          </m:r>
                        </m:lim>
                      </m:limLow>
                      <m:r>
                        <a:rPr lang="de-DE" sz="1800" i="1">
                          <a:latin typeface="Cambria Math" panose="02040503050406030204" pitchFamily="18" charset="0"/>
                        </a:rPr>
                        <m:t>=1+</m:t>
                      </m:r>
                      <m:limLow>
                        <m:limLowPr>
                          <m:ctrlPr>
                            <a:rPr lang="de-DE" sz="1800" i="1" smtClean="0">
                              <a:latin typeface="Cambria Math" panose="02040503050406030204" pitchFamily="18" charset="0"/>
                            </a:rPr>
                          </m:ctrlPr>
                        </m:limLowPr>
                        <m:e>
                          <m:groupChr>
                            <m:groupChrPr>
                              <m:chr m:val="⏟"/>
                              <m:ctrlPr>
                                <a:rPr lang="de-DE" sz="1800" i="1" smtClean="0">
                                  <a:latin typeface="Cambria Math" panose="02040503050406030204" pitchFamily="18" charset="0"/>
                                </a:rPr>
                              </m:ctrlPr>
                            </m:groupChrPr>
                            <m:e>
                              <m:nary>
                                <m:naryPr>
                                  <m:chr m:val="∑"/>
                                  <m:ctrlPr>
                                    <a:rPr lang="de-DE" sz="1800" i="1">
                                      <a:latin typeface="Cambria Math" panose="02040503050406030204" pitchFamily="18" charset="0"/>
                                    </a:rPr>
                                  </m:ctrlPr>
                                </m:naryPr>
                                <m:sub>
                                  <m:r>
                                    <m:rPr>
                                      <m:brk m:alnAt="23"/>
                                    </m:rPr>
                                    <a:rPr lang="de-DE" sz="1800" i="1">
                                      <a:latin typeface="Cambria Math" panose="02040503050406030204" pitchFamily="18" charset="0"/>
                                    </a:rPr>
                                    <m:t>𝑛</m:t>
                                  </m:r>
                                  <m:r>
                                    <a:rPr lang="de-DE" sz="1800" i="1">
                                      <a:latin typeface="Cambria Math" panose="02040503050406030204" pitchFamily="18" charset="0"/>
                                    </a:rPr>
                                    <m:t>=</m:t>
                                  </m:r>
                                  <m:r>
                                    <a:rPr lang="de-DE" sz="1800" b="0" i="1" smtClean="0">
                                      <a:latin typeface="Cambria Math" panose="02040503050406030204" pitchFamily="18" charset="0"/>
                                    </a:rPr>
                                    <m:t>0</m:t>
                                  </m:r>
                                </m:sub>
                                <m:sup>
                                  <m:r>
                                    <a:rPr lang="de-DE" sz="1800" i="1">
                                      <a:latin typeface="Cambria Math" panose="02040503050406030204" pitchFamily="18" charset="0"/>
                                      <a:ea typeface="Cambria Math" panose="02040503050406030204" pitchFamily="18" charset="0"/>
                                    </a:rPr>
                                    <m:t>∞</m:t>
                                  </m:r>
                                </m:sup>
                                <m:e>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 </m:t>
                                      </m:r>
                                      <m:r>
                                        <a:rPr lang="de-DE" sz="1800" i="1">
                                          <a:latin typeface="Cambria Math" panose="02040503050406030204" pitchFamily="18" charset="0"/>
                                          <a:ea typeface="Cambria Math" panose="02040503050406030204" pitchFamily="18" charset="0"/>
                                        </a:rPr>
                                        <m:t>𝑎</m:t>
                                      </m:r>
                                    </m:e>
                                    <m:sub>
                                      <m:r>
                                        <a:rPr lang="de-DE" sz="1800" i="1">
                                          <a:latin typeface="Cambria Math" panose="02040503050406030204" pitchFamily="18" charset="0"/>
                                          <a:ea typeface="Cambria Math" panose="02040503050406030204" pitchFamily="18" charset="0"/>
                                        </a:rPr>
                                        <m:t>𝑛</m:t>
                                      </m:r>
                                    </m:sub>
                                  </m:sSub>
                                  <m:r>
                                    <a:rPr lang="de-DE" sz="1800" i="1">
                                      <a:latin typeface="Cambria Math" panose="02040503050406030204" pitchFamily="18" charset="0"/>
                                    </a:rPr>
                                    <m:t> (</m:t>
                                  </m:r>
                                  <m:r>
                                    <a:rPr lang="de-DE" sz="1800" i="1">
                                      <a:latin typeface="Cambria Math" panose="02040503050406030204" pitchFamily="18" charset="0"/>
                                    </a:rPr>
                                    <m:t>𝑥</m:t>
                                  </m:r>
                                  <m:r>
                                    <a:rPr lang="de-DE" sz="1800" i="1">
                                      <a:latin typeface="Cambria Math" panose="02040503050406030204" pitchFamily="18" charset="0"/>
                                    </a:rPr>
                                    <m:t>−1</m:t>
                                  </m:r>
                                  <m:sSup>
                                    <m:sSupPr>
                                      <m:ctrlPr>
                                        <a:rPr lang="de-DE" sz="1800" i="1">
                                          <a:latin typeface="Cambria Math" panose="02040503050406030204" pitchFamily="18" charset="0"/>
                                        </a:rPr>
                                      </m:ctrlPr>
                                    </m:sSupPr>
                                    <m:e>
                                      <m:r>
                                        <a:rPr lang="de-DE" sz="1800" i="1">
                                          <a:latin typeface="Cambria Math" panose="02040503050406030204" pitchFamily="18" charset="0"/>
                                        </a:rPr>
                                        <m:t>)</m:t>
                                      </m:r>
                                    </m:e>
                                    <m:sup>
                                      <m:r>
                                        <a:rPr lang="de-DE" sz="1800" i="1">
                                          <a:latin typeface="Cambria Math" panose="02040503050406030204" pitchFamily="18" charset="0"/>
                                        </a:rPr>
                                        <m:t>𝑛</m:t>
                                      </m:r>
                                    </m:sup>
                                  </m:sSup>
                                </m:e>
                              </m:nary>
                            </m:e>
                          </m:groupChr>
                        </m:e>
                        <m:lim>
                          <m:r>
                            <a:rPr lang="de-DE" sz="1800" b="0" i="1" smtClean="0">
                              <a:latin typeface="Cambria Math" panose="02040503050406030204" pitchFamily="18" charset="0"/>
                            </a:rPr>
                            <m:t>𝑓</m:t>
                          </m:r>
                          <m:r>
                            <a:rPr lang="de-DE" sz="1800" b="0" i="1" smtClean="0">
                              <a:latin typeface="Cambria Math" panose="02040503050406030204" pitchFamily="18" charset="0"/>
                            </a:rPr>
                            <m:t>(</m:t>
                          </m:r>
                          <m:r>
                            <a:rPr lang="de-DE" sz="1800" b="0" i="1" smtClean="0">
                              <a:latin typeface="Cambria Math" panose="02040503050406030204" pitchFamily="18" charset="0"/>
                            </a:rPr>
                            <m:t>𝑥</m:t>
                          </m:r>
                          <m:r>
                            <a:rPr lang="de-DE" sz="1800" b="0" i="1" smtClean="0">
                              <a:latin typeface="Cambria Math" panose="02040503050406030204" pitchFamily="18" charset="0"/>
                            </a:rPr>
                            <m:t>)</m:t>
                          </m:r>
                        </m:lim>
                      </m:limLow>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1</m:t>
                          </m:r>
                        </m:num>
                        <m:den>
                          <m:r>
                            <a:rPr lang="de-DE" sz="1800" i="1">
                              <a:latin typeface="Cambria Math" panose="02040503050406030204" pitchFamily="18" charset="0"/>
                            </a:rPr>
                            <m:t>2</m:t>
                          </m:r>
                        </m:den>
                      </m:f>
                      <m:limLow>
                        <m:limLowPr>
                          <m:ctrlPr>
                            <a:rPr lang="de-DE" sz="1800" i="1" smtClean="0">
                              <a:latin typeface="Cambria Math" panose="02040503050406030204" pitchFamily="18" charset="0"/>
                            </a:rPr>
                          </m:ctrlPr>
                        </m:limLowPr>
                        <m:e>
                          <m:groupChr>
                            <m:groupChrPr>
                              <m:chr m:val="⏟"/>
                              <m:ctrlPr>
                                <a:rPr lang="de-DE" sz="1800" i="1" smtClean="0">
                                  <a:latin typeface="Cambria Math" panose="02040503050406030204" pitchFamily="18" charset="0"/>
                                </a:rPr>
                              </m:ctrlPr>
                            </m:groupChrPr>
                            <m:e>
                              <m:d>
                                <m:dPr>
                                  <m:ctrlPr>
                                    <a:rPr lang="de-DE" sz="1800" i="1">
                                      <a:latin typeface="Cambria Math" panose="02040503050406030204" pitchFamily="18" charset="0"/>
                                    </a:rPr>
                                  </m:ctrlPr>
                                </m:dPr>
                                <m:e>
                                  <m:nary>
                                    <m:naryPr>
                                      <m:chr m:val="∑"/>
                                      <m:ctrlPr>
                                        <a:rPr lang="de-DE" sz="1800" i="1">
                                          <a:latin typeface="Cambria Math" panose="02040503050406030204" pitchFamily="18" charset="0"/>
                                        </a:rPr>
                                      </m:ctrlPr>
                                    </m:naryPr>
                                    <m:sub>
                                      <m:r>
                                        <m:rPr>
                                          <m:brk m:alnAt="23"/>
                                        </m:rPr>
                                        <a:rPr lang="de-DE" sz="1800" i="1">
                                          <a:latin typeface="Cambria Math" panose="02040503050406030204" pitchFamily="18" charset="0"/>
                                        </a:rPr>
                                        <m:t>𝑛</m:t>
                                      </m:r>
                                      <m:r>
                                        <a:rPr lang="de-DE" sz="1800" i="1">
                                          <a:latin typeface="Cambria Math" panose="02040503050406030204" pitchFamily="18" charset="0"/>
                                        </a:rPr>
                                        <m:t>=</m:t>
                                      </m:r>
                                      <m:r>
                                        <a:rPr lang="de-DE" sz="1800" b="0" i="1" smtClean="0">
                                          <a:latin typeface="Cambria Math" panose="02040503050406030204" pitchFamily="18" charset="0"/>
                                        </a:rPr>
                                        <m:t>0</m:t>
                                      </m:r>
                                    </m:sub>
                                    <m:sup>
                                      <m:r>
                                        <a:rPr lang="de-DE" sz="1800" i="1">
                                          <a:latin typeface="Cambria Math" panose="02040503050406030204" pitchFamily="18" charset="0"/>
                                          <a:ea typeface="Cambria Math" panose="02040503050406030204" pitchFamily="18" charset="0"/>
                                        </a:rPr>
                                        <m:t>∞</m:t>
                                      </m:r>
                                    </m:sup>
                                    <m:e>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𝑎</m:t>
                                          </m:r>
                                        </m:e>
                                        <m:sub>
                                          <m:r>
                                            <a:rPr lang="de-DE" sz="1800" i="1">
                                              <a:latin typeface="Cambria Math" panose="02040503050406030204" pitchFamily="18" charset="0"/>
                                              <a:ea typeface="Cambria Math" panose="02040503050406030204" pitchFamily="18" charset="0"/>
                                            </a:rPr>
                                            <m:t>𝑛</m:t>
                                          </m:r>
                                        </m:sub>
                                      </m:sSub>
                                      <m:r>
                                        <a:rPr lang="de-DE" sz="1800" i="1">
                                          <a:latin typeface="Cambria Math" panose="02040503050406030204" pitchFamily="18" charset="0"/>
                                        </a:rPr>
                                        <m:t> (</m:t>
                                      </m:r>
                                      <m:r>
                                        <a:rPr lang="de-DE" sz="1800" i="1">
                                          <a:latin typeface="Cambria Math" panose="02040503050406030204" pitchFamily="18" charset="0"/>
                                        </a:rPr>
                                        <m:t>𝑥</m:t>
                                      </m:r>
                                      <m:r>
                                        <a:rPr lang="de-DE" sz="1800" i="1">
                                          <a:latin typeface="Cambria Math" panose="02040503050406030204" pitchFamily="18" charset="0"/>
                                        </a:rPr>
                                        <m:t>−1</m:t>
                                      </m:r>
                                      <m:sSup>
                                        <m:sSupPr>
                                          <m:ctrlPr>
                                            <a:rPr lang="de-DE" sz="1800" i="1">
                                              <a:latin typeface="Cambria Math" panose="02040503050406030204" pitchFamily="18" charset="0"/>
                                            </a:rPr>
                                          </m:ctrlPr>
                                        </m:sSupPr>
                                        <m:e>
                                          <m:r>
                                            <a:rPr lang="de-DE" sz="1800" i="1">
                                              <a:latin typeface="Cambria Math" panose="02040503050406030204" pitchFamily="18" charset="0"/>
                                            </a:rPr>
                                            <m:t>)</m:t>
                                          </m:r>
                                        </m:e>
                                        <m:sup>
                                          <m:r>
                                            <a:rPr lang="de-DE" sz="1800" i="1">
                                              <a:latin typeface="Cambria Math" panose="02040503050406030204" pitchFamily="18" charset="0"/>
                                            </a:rPr>
                                            <m:t>𝑛</m:t>
                                          </m:r>
                                        </m:sup>
                                      </m:sSup>
                                    </m:e>
                                  </m:nary>
                                  <m:r>
                                    <m:rPr>
                                      <m:nor/>
                                    </m:rPr>
                                    <a:rPr lang="de-DE" sz="1800" dirty="0"/>
                                    <m:t> </m:t>
                                  </m:r>
                                </m:e>
                              </m:d>
                              <m:d>
                                <m:dPr>
                                  <m:ctrlPr>
                                    <a:rPr lang="de-DE" sz="1800" i="1">
                                      <a:latin typeface="Cambria Math" panose="02040503050406030204" pitchFamily="18" charset="0"/>
                                    </a:rPr>
                                  </m:ctrlPr>
                                </m:dPr>
                                <m:e>
                                  <m:nary>
                                    <m:naryPr>
                                      <m:chr m:val="∑"/>
                                      <m:ctrlPr>
                                        <a:rPr lang="de-DE" sz="1800" i="1">
                                          <a:latin typeface="Cambria Math" panose="02040503050406030204" pitchFamily="18" charset="0"/>
                                        </a:rPr>
                                      </m:ctrlPr>
                                    </m:naryPr>
                                    <m:sub>
                                      <m:r>
                                        <m:rPr>
                                          <m:brk m:alnAt="23"/>
                                        </m:rPr>
                                        <a:rPr lang="de-DE" sz="1800" i="1">
                                          <a:latin typeface="Cambria Math" panose="02040503050406030204" pitchFamily="18" charset="0"/>
                                        </a:rPr>
                                        <m:t>𝑛</m:t>
                                      </m:r>
                                      <m:r>
                                        <a:rPr lang="de-DE" sz="1800" i="1">
                                          <a:latin typeface="Cambria Math" panose="02040503050406030204" pitchFamily="18" charset="0"/>
                                        </a:rPr>
                                        <m:t>=</m:t>
                                      </m:r>
                                      <m:r>
                                        <a:rPr lang="de-DE" sz="1800" b="0" i="1" smtClean="0">
                                          <a:latin typeface="Cambria Math" panose="02040503050406030204" pitchFamily="18" charset="0"/>
                                        </a:rPr>
                                        <m:t>0</m:t>
                                      </m:r>
                                    </m:sub>
                                    <m:sup>
                                      <m:r>
                                        <a:rPr lang="de-DE" sz="1800" i="1">
                                          <a:latin typeface="Cambria Math" panose="02040503050406030204" pitchFamily="18" charset="0"/>
                                          <a:ea typeface="Cambria Math" panose="02040503050406030204" pitchFamily="18" charset="0"/>
                                        </a:rPr>
                                        <m:t>∞</m:t>
                                      </m:r>
                                    </m:sup>
                                    <m:e>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𝑎</m:t>
                                          </m:r>
                                        </m:e>
                                        <m:sub>
                                          <m:r>
                                            <a:rPr lang="de-DE" sz="1800" i="1">
                                              <a:latin typeface="Cambria Math" panose="02040503050406030204" pitchFamily="18" charset="0"/>
                                              <a:ea typeface="Cambria Math" panose="02040503050406030204" pitchFamily="18" charset="0"/>
                                            </a:rPr>
                                            <m:t>𝑛</m:t>
                                          </m:r>
                                        </m:sub>
                                      </m:sSub>
                                      <m:r>
                                        <a:rPr lang="de-DE" sz="1800" i="1">
                                          <a:latin typeface="Cambria Math" panose="02040503050406030204" pitchFamily="18" charset="0"/>
                                        </a:rPr>
                                        <m:t> (</m:t>
                                      </m:r>
                                      <m:r>
                                        <a:rPr lang="de-DE" sz="1800" i="1">
                                          <a:latin typeface="Cambria Math" panose="02040503050406030204" pitchFamily="18" charset="0"/>
                                        </a:rPr>
                                        <m:t>𝑥</m:t>
                                      </m:r>
                                      <m:r>
                                        <a:rPr lang="de-DE" sz="1800" i="1">
                                          <a:latin typeface="Cambria Math" panose="02040503050406030204" pitchFamily="18" charset="0"/>
                                        </a:rPr>
                                        <m:t>−1</m:t>
                                      </m:r>
                                      <m:sSup>
                                        <m:sSupPr>
                                          <m:ctrlPr>
                                            <a:rPr lang="de-DE" sz="1800" i="1">
                                              <a:latin typeface="Cambria Math" panose="02040503050406030204" pitchFamily="18" charset="0"/>
                                            </a:rPr>
                                          </m:ctrlPr>
                                        </m:sSupPr>
                                        <m:e>
                                          <m:r>
                                            <a:rPr lang="de-DE" sz="1800" i="1">
                                              <a:latin typeface="Cambria Math" panose="02040503050406030204" pitchFamily="18" charset="0"/>
                                            </a:rPr>
                                            <m:t>)</m:t>
                                          </m:r>
                                        </m:e>
                                        <m:sup>
                                          <m:r>
                                            <a:rPr lang="de-DE" sz="1800" i="1">
                                              <a:latin typeface="Cambria Math" panose="02040503050406030204" pitchFamily="18" charset="0"/>
                                            </a:rPr>
                                            <m:t>𝑛</m:t>
                                          </m:r>
                                        </m:sup>
                                      </m:sSup>
                                    </m:e>
                                  </m:nary>
                                  <m:r>
                                    <m:rPr>
                                      <m:nor/>
                                    </m:rPr>
                                    <a:rPr lang="de-DE" sz="1800" dirty="0"/>
                                    <m:t> </m:t>
                                  </m:r>
                                </m:e>
                              </m:d>
                            </m:e>
                          </m:groupChr>
                        </m:e>
                        <m:lim>
                          <m:r>
                            <a:rPr lang="de-DE" sz="1800" b="0" i="1" smtClean="0">
                              <a:latin typeface="Cambria Math" panose="02040503050406030204" pitchFamily="18" charset="0"/>
                            </a:rPr>
                            <m:t>𝑓</m:t>
                          </m:r>
                          <m:r>
                            <a:rPr lang="de-DE" sz="1800" b="0" i="1" smtClean="0">
                              <a:latin typeface="Cambria Math" panose="02040503050406030204" pitchFamily="18" charset="0"/>
                            </a:rPr>
                            <m:t>(</m:t>
                          </m:r>
                          <m:r>
                            <a:rPr lang="de-DE" sz="1800" b="0" i="1" smtClean="0">
                              <a:latin typeface="Cambria Math" panose="02040503050406030204" pitchFamily="18" charset="0"/>
                            </a:rPr>
                            <m:t>𝑥</m:t>
                          </m:r>
                          <m:r>
                            <a:rPr lang="de-DE" sz="1800" b="0" i="1" smtClean="0">
                              <a:latin typeface="Cambria Math" panose="02040503050406030204" pitchFamily="18" charset="0"/>
                            </a:rPr>
                            <m:t>)²</m:t>
                          </m:r>
                        </m:lim>
                      </m:limLow>
                    </m:oMath>
                  </m:oMathPara>
                </a14:m>
                <a:endParaRPr lang="de-DE" sz="1800" dirty="0"/>
              </a:p>
              <a:p>
                <a:pPr marL="0" indent="0">
                  <a:buNone/>
                </a:pPr>
                <a:endParaRPr lang="de-DE" sz="1600" dirty="0"/>
              </a:p>
              <a:p>
                <a:pPr marL="0" indent="0">
                  <a:buNone/>
                </a:pPr>
                <a:endParaRPr lang="de-DE" sz="1600" dirty="0"/>
              </a:p>
              <a:p>
                <a:pPr marL="0" indent="0">
                  <a:buNone/>
                </a:pPr>
                <a:endParaRPr lang="de-DE" sz="1600" dirty="0"/>
              </a:p>
              <a:p>
                <a:pPr marL="0" indent="0">
                  <a:buNone/>
                </a:pPr>
                <a:r>
                  <a:rPr lang="de-DE" sz="1600" dirty="0"/>
                  <a:t>Diese Gleichung nach den </a:t>
                </a:r>
                <a14:m>
                  <m:oMath xmlns:m="http://schemas.openxmlformats.org/officeDocument/2006/math">
                    <m:sSub>
                      <m:sSubPr>
                        <m:ctrlPr>
                          <a:rPr lang="de-DE"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 </m:t>
                        </m:r>
                        <m:r>
                          <a:rPr lang="de-DE" sz="1600" i="1">
                            <a:latin typeface="Cambria Math" panose="02040503050406030204" pitchFamily="18" charset="0"/>
                            <a:ea typeface="Cambria Math" panose="02040503050406030204" pitchFamily="18" charset="0"/>
                          </a:rPr>
                          <m:t>𝑎</m:t>
                        </m:r>
                      </m:e>
                      <m:sub>
                        <m:r>
                          <a:rPr lang="de-DE" sz="1600" i="1">
                            <a:latin typeface="Cambria Math" panose="02040503050406030204" pitchFamily="18" charset="0"/>
                            <a:ea typeface="Cambria Math" panose="02040503050406030204" pitchFamily="18" charset="0"/>
                          </a:rPr>
                          <m:t>𝑛</m:t>
                        </m:r>
                      </m:sub>
                    </m:sSub>
                    <m:r>
                      <a:rPr lang="de-DE" sz="1600" i="1">
                        <a:latin typeface="Cambria Math" panose="02040503050406030204" pitchFamily="18" charset="0"/>
                      </a:rPr>
                      <m:t> </m:t>
                    </m:r>
                  </m:oMath>
                </a14:m>
                <a:r>
                  <a:rPr lang="de-DE" sz="1600" dirty="0"/>
                  <a:t> aufzulösen, wird im Folgenden demonstriert. Für die Klausur wäre dieses Beispiel allerdings zu aufwendig, so dass Sie </a:t>
                </a:r>
                <a:r>
                  <a:rPr lang="de-DE" sz="1600" dirty="0">
                    <a:hlinkClick r:id="rId2"/>
                  </a:rPr>
                  <a:t>hier</a:t>
                </a:r>
                <a:r>
                  <a:rPr lang="de-DE" sz="1600" dirty="0"/>
                  <a:t> zum Beispiel eine entsprechende Aufgabenlösung finden, die dem Klausurstoff näher kommt. Lesen Sie dennoch dieses komplizierte Beispiel durch, um zu verstehen, welche Schritte gemacht werden müssen, um die Lösung zu bekommen.</a:t>
                </a:r>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xfrm>
                <a:off x="1024128" y="1996751"/>
                <a:ext cx="9720073" cy="4023360"/>
              </a:xfrm>
              <a:blipFill>
                <a:blip r:embed="rId3"/>
                <a:stretch>
                  <a:fillRect l="-878" r="-376"/>
                </a:stretch>
              </a:blipFill>
            </p:spPr>
            <p:txBody>
              <a:bodyPr/>
              <a:lstStyle/>
              <a:p>
                <a:r>
                  <a:rPr lang="de-DE">
                    <a:noFill/>
                  </a:rPr>
                  <a:t> </a:t>
                </a:r>
              </a:p>
            </p:txBody>
          </p:sp>
        </mc:Fallback>
      </mc:AlternateContent>
    </p:spTree>
    <p:extLst>
      <p:ext uri="{BB962C8B-B14F-4D97-AF65-F5344CB8AC3E}">
        <p14:creationId xmlns:p14="http://schemas.microsoft.com/office/powerpoint/2010/main" val="407448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Potenzreihenansatz II: Schritt 2</a:t>
            </a:r>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a:xfrm>
                <a:off x="1024128" y="1996751"/>
                <a:ext cx="9720073" cy="402336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p>
                        <m:sSupPr>
                          <m:ctrlPr>
                            <a:rPr lang="de-DE" sz="1800" i="1" smtClean="0">
                              <a:solidFill>
                                <a:srgbClr val="FF0000"/>
                              </a:solidFill>
                              <a:latin typeface="Cambria Math" panose="02040503050406030204" pitchFamily="18" charset="0"/>
                            </a:rPr>
                          </m:ctrlPr>
                        </m:sSupPr>
                        <m:e>
                          <m:r>
                            <a:rPr lang="de-DE" sz="1800" i="1">
                              <a:solidFill>
                                <a:srgbClr val="FF0000"/>
                              </a:solidFill>
                              <a:latin typeface="Cambria Math" panose="02040503050406030204" pitchFamily="18" charset="0"/>
                            </a:rPr>
                            <m:t>𝑥</m:t>
                          </m:r>
                        </m:e>
                        <m:sup>
                          <m:r>
                            <a:rPr lang="de-DE" sz="1800" i="1">
                              <a:solidFill>
                                <a:srgbClr val="FF0000"/>
                              </a:solidFill>
                              <a:latin typeface="Cambria Math" panose="02040503050406030204" pitchFamily="18" charset="0"/>
                            </a:rPr>
                            <m:t>2</m:t>
                          </m:r>
                        </m:sup>
                      </m:sSup>
                      <m:limLow>
                        <m:limLowPr>
                          <m:ctrlPr>
                            <a:rPr lang="de-DE" sz="1800" i="1" smtClean="0">
                              <a:latin typeface="Cambria Math" panose="02040503050406030204" pitchFamily="18" charset="0"/>
                            </a:rPr>
                          </m:ctrlPr>
                        </m:limLowPr>
                        <m:e>
                          <m:groupChr>
                            <m:groupChrPr>
                              <m:chr m:val="⏟"/>
                              <m:ctrlPr>
                                <a:rPr lang="de-DE" sz="1800" i="1" smtClean="0">
                                  <a:latin typeface="Cambria Math" panose="02040503050406030204" pitchFamily="18" charset="0"/>
                                </a:rPr>
                              </m:ctrlPr>
                            </m:groupChrPr>
                            <m:e>
                              <m:nary>
                                <m:naryPr>
                                  <m:chr m:val="∑"/>
                                  <m:ctrlPr>
                                    <a:rPr lang="de-DE" sz="1800" i="1">
                                      <a:latin typeface="Cambria Math" panose="02040503050406030204" pitchFamily="18" charset="0"/>
                                    </a:rPr>
                                  </m:ctrlPr>
                                </m:naryPr>
                                <m:sub>
                                  <m:r>
                                    <m:rPr>
                                      <m:brk m:alnAt="23"/>
                                    </m:rPr>
                                    <a:rPr lang="de-DE" sz="1800" i="1">
                                      <a:latin typeface="Cambria Math" panose="02040503050406030204" pitchFamily="18" charset="0"/>
                                    </a:rPr>
                                    <m:t>𝑛</m:t>
                                  </m:r>
                                  <m:r>
                                    <a:rPr lang="de-DE" sz="1800" i="1">
                                      <a:latin typeface="Cambria Math" panose="02040503050406030204" pitchFamily="18" charset="0"/>
                                    </a:rPr>
                                    <m:t>=1</m:t>
                                  </m:r>
                                </m:sub>
                                <m:sup>
                                  <m:r>
                                    <a:rPr lang="de-DE" sz="1800" i="1">
                                      <a:latin typeface="Cambria Math" panose="02040503050406030204" pitchFamily="18" charset="0"/>
                                      <a:ea typeface="Cambria Math" panose="02040503050406030204" pitchFamily="18" charset="0"/>
                                    </a:rPr>
                                    <m:t>∞</m:t>
                                  </m:r>
                                </m:sup>
                                <m:e>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𝑛</m:t>
                                      </m:r>
                                      <m:r>
                                        <a:rPr lang="de-DE" sz="1800" i="1">
                                          <a:latin typeface="Cambria Math" panose="02040503050406030204" pitchFamily="18" charset="0"/>
                                          <a:ea typeface="Cambria Math" panose="02040503050406030204" pitchFamily="18" charset="0"/>
                                        </a:rPr>
                                        <m:t> </m:t>
                                      </m:r>
                                      <m:r>
                                        <a:rPr lang="de-DE" sz="1800" i="1">
                                          <a:latin typeface="Cambria Math" panose="02040503050406030204" pitchFamily="18" charset="0"/>
                                          <a:ea typeface="Cambria Math" panose="02040503050406030204" pitchFamily="18" charset="0"/>
                                        </a:rPr>
                                        <m:t>𝑎</m:t>
                                      </m:r>
                                    </m:e>
                                    <m:sub>
                                      <m:r>
                                        <a:rPr lang="de-DE" sz="1800" i="1">
                                          <a:latin typeface="Cambria Math" panose="02040503050406030204" pitchFamily="18" charset="0"/>
                                          <a:ea typeface="Cambria Math" panose="02040503050406030204" pitchFamily="18" charset="0"/>
                                        </a:rPr>
                                        <m:t>𝑛</m:t>
                                      </m:r>
                                    </m:sub>
                                  </m:sSub>
                                  <m:r>
                                    <a:rPr lang="de-DE" sz="1800" i="1">
                                      <a:latin typeface="Cambria Math" panose="02040503050406030204" pitchFamily="18" charset="0"/>
                                    </a:rPr>
                                    <m:t> (</m:t>
                                  </m:r>
                                  <m:r>
                                    <a:rPr lang="de-DE" sz="1800" i="1">
                                      <a:latin typeface="Cambria Math" panose="02040503050406030204" pitchFamily="18" charset="0"/>
                                    </a:rPr>
                                    <m:t>𝑥</m:t>
                                  </m:r>
                                  <m:r>
                                    <a:rPr lang="de-DE" sz="1800" i="1">
                                      <a:latin typeface="Cambria Math" panose="02040503050406030204" pitchFamily="18" charset="0"/>
                                    </a:rPr>
                                    <m:t>−1</m:t>
                                  </m:r>
                                  <m:sSup>
                                    <m:sSupPr>
                                      <m:ctrlPr>
                                        <a:rPr lang="de-DE" sz="1800" i="1">
                                          <a:latin typeface="Cambria Math" panose="02040503050406030204" pitchFamily="18" charset="0"/>
                                        </a:rPr>
                                      </m:ctrlPr>
                                    </m:sSupPr>
                                    <m:e>
                                      <m:r>
                                        <a:rPr lang="de-DE" sz="1800" i="1">
                                          <a:latin typeface="Cambria Math" panose="02040503050406030204" pitchFamily="18" charset="0"/>
                                        </a:rPr>
                                        <m:t>)</m:t>
                                      </m:r>
                                    </m:e>
                                    <m:sup>
                                      <m:r>
                                        <a:rPr lang="de-DE" sz="1800" i="1">
                                          <a:latin typeface="Cambria Math" panose="02040503050406030204" pitchFamily="18" charset="0"/>
                                        </a:rPr>
                                        <m:t>𝑛</m:t>
                                      </m:r>
                                      <m:r>
                                        <a:rPr lang="de-DE" sz="1800" i="1">
                                          <a:latin typeface="Cambria Math" panose="02040503050406030204" pitchFamily="18" charset="0"/>
                                        </a:rPr>
                                        <m:t>−1</m:t>
                                      </m:r>
                                    </m:sup>
                                  </m:sSup>
                                </m:e>
                              </m:nary>
                            </m:e>
                          </m:groupChr>
                        </m:e>
                        <m:lim>
                          <m:r>
                            <a:rPr lang="de-DE" sz="1800" b="0" i="1" smtClean="0">
                              <a:latin typeface="Cambria Math" panose="02040503050406030204" pitchFamily="18" charset="0"/>
                            </a:rPr>
                            <m:t>𝑓</m:t>
                          </m:r>
                          <m:r>
                            <a:rPr lang="de-DE" sz="1800" b="0" i="1" smtClean="0">
                              <a:latin typeface="Cambria Math" panose="02040503050406030204" pitchFamily="18" charset="0"/>
                            </a:rPr>
                            <m:t>′(</m:t>
                          </m:r>
                          <m:r>
                            <a:rPr lang="de-DE" sz="1800" b="0" i="1" smtClean="0">
                              <a:latin typeface="Cambria Math" panose="02040503050406030204" pitchFamily="18" charset="0"/>
                            </a:rPr>
                            <m:t>𝑥</m:t>
                          </m:r>
                          <m:r>
                            <a:rPr lang="de-DE" sz="1800" b="0" i="1" smtClean="0">
                              <a:latin typeface="Cambria Math" panose="02040503050406030204" pitchFamily="18" charset="0"/>
                            </a:rPr>
                            <m:t>)</m:t>
                          </m:r>
                        </m:lim>
                      </m:limLow>
                      <m:r>
                        <a:rPr lang="de-DE" sz="1800" i="1">
                          <a:latin typeface="Cambria Math" panose="02040503050406030204" pitchFamily="18" charset="0"/>
                        </a:rPr>
                        <m:t>=1+</m:t>
                      </m:r>
                      <m:limLow>
                        <m:limLowPr>
                          <m:ctrlPr>
                            <a:rPr lang="de-DE" sz="1800" i="1" smtClean="0">
                              <a:latin typeface="Cambria Math" panose="02040503050406030204" pitchFamily="18" charset="0"/>
                            </a:rPr>
                          </m:ctrlPr>
                        </m:limLowPr>
                        <m:e>
                          <m:groupChr>
                            <m:groupChrPr>
                              <m:chr m:val="⏟"/>
                              <m:ctrlPr>
                                <a:rPr lang="de-DE" sz="1800" i="1" smtClean="0">
                                  <a:latin typeface="Cambria Math" panose="02040503050406030204" pitchFamily="18" charset="0"/>
                                </a:rPr>
                              </m:ctrlPr>
                            </m:groupChrPr>
                            <m:e>
                              <m:nary>
                                <m:naryPr>
                                  <m:chr m:val="∑"/>
                                  <m:ctrlPr>
                                    <a:rPr lang="de-DE" sz="1800" i="1">
                                      <a:latin typeface="Cambria Math" panose="02040503050406030204" pitchFamily="18" charset="0"/>
                                    </a:rPr>
                                  </m:ctrlPr>
                                </m:naryPr>
                                <m:sub>
                                  <m:r>
                                    <m:rPr>
                                      <m:brk m:alnAt="23"/>
                                    </m:rPr>
                                    <a:rPr lang="de-DE" sz="1800" i="1">
                                      <a:latin typeface="Cambria Math" panose="02040503050406030204" pitchFamily="18" charset="0"/>
                                    </a:rPr>
                                    <m:t>𝑛</m:t>
                                  </m:r>
                                  <m:r>
                                    <a:rPr lang="de-DE" sz="1800" i="1">
                                      <a:latin typeface="Cambria Math" panose="02040503050406030204" pitchFamily="18" charset="0"/>
                                    </a:rPr>
                                    <m:t>=</m:t>
                                  </m:r>
                                  <m:r>
                                    <a:rPr lang="de-DE" sz="1800" b="0" i="1" smtClean="0">
                                      <a:latin typeface="Cambria Math" panose="02040503050406030204" pitchFamily="18" charset="0"/>
                                    </a:rPr>
                                    <m:t>0</m:t>
                                  </m:r>
                                </m:sub>
                                <m:sup>
                                  <m:r>
                                    <a:rPr lang="de-DE" sz="1800" i="1">
                                      <a:latin typeface="Cambria Math" panose="02040503050406030204" pitchFamily="18" charset="0"/>
                                      <a:ea typeface="Cambria Math" panose="02040503050406030204" pitchFamily="18" charset="0"/>
                                    </a:rPr>
                                    <m:t>∞</m:t>
                                  </m:r>
                                </m:sup>
                                <m:e>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 </m:t>
                                      </m:r>
                                      <m:r>
                                        <a:rPr lang="de-DE" sz="1800" i="1">
                                          <a:latin typeface="Cambria Math" panose="02040503050406030204" pitchFamily="18" charset="0"/>
                                          <a:ea typeface="Cambria Math" panose="02040503050406030204" pitchFamily="18" charset="0"/>
                                        </a:rPr>
                                        <m:t>𝑎</m:t>
                                      </m:r>
                                    </m:e>
                                    <m:sub>
                                      <m:r>
                                        <a:rPr lang="de-DE" sz="1800" i="1">
                                          <a:latin typeface="Cambria Math" panose="02040503050406030204" pitchFamily="18" charset="0"/>
                                          <a:ea typeface="Cambria Math" panose="02040503050406030204" pitchFamily="18" charset="0"/>
                                        </a:rPr>
                                        <m:t>𝑛</m:t>
                                      </m:r>
                                    </m:sub>
                                  </m:sSub>
                                  <m:r>
                                    <a:rPr lang="de-DE" sz="1800" i="1">
                                      <a:latin typeface="Cambria Math" panose="02040503050406030204" pitchFamily="18" charset="0"/>
                                    </a:rPr>
                                    <m:t> (</m:t>
                                  </m:r>
                                  <m:r>
                                    <a:rPr lang="de-DE" sz="1800" i="1">
                                      <a:latin typeface="Cambria Math" panose="02040503050406030204" pitchFamily="18" charset="0"/>
                                    </a:rPr>
                                    <m:t>𝑥</m:t>
                                  </m:r>
                                  <m:r>
                                    <a:rPr lang="de-DE" sz="1800" i="1">
                                      <a:latin typeface="Cambria Math" panose="02040503050406030204" pitchFamily="18" charset="0"/>
                                    </a:rPr>
                                    <m:t>−1</m:t>
                                  </m:r>
                                  <m:sSup>
                                    <m:sSupPr>
                                      <m:ctrlPr>
                                        <a:rPr lang="de-DE" sz="1800" i="1">
                                          <a:latin typeface="Cambria Math" panose="02040503050406030204" pitchFamily="18" charset="0"/>
                                        </a:rPr>
                                      </m:ctrlPr>
                                    </m:sSupPr>
                                    <m:e>
                                      <m:r>
                                        <a:rPr lang="de-DE" sz="1800" i="1">
                                          <a:latin typeface="Cambria Math" panose="02040503050406030204" pitchFamily="18" charset="0"/>
                                        </a:rPr>
                                        <m:t>)</m:t>
                                      </m:r>
                                    </m:e>
                                    <m:sup>
                                      <m:r>
                                        <a:rPr lang="de-DE" sz="1800" i="1">
                                          <a:latin typeface="Cambria Math" panose="02040503050406030204" pitchFamily="18" charset="0"/>
                                        </a:rPr>
                                        <m:t>𝑛</m:t>
                                      </m:r>
                                    </m:sup>
                                  </m:sSup>
                                </m:e>
                              </m:nary>
                            </m:e>
                          </m:groupChr>
                        </m:e>
                        <m:lim>
                          <m:r>
                            <a:rPr lang="de-DE" sz="1800" b="0" i="1" smtClean="0">
                              <a:latin typeface="Cambria Math" panose="02040503050406030204" pitchFamily="18" charset="0"/>
                            </a:rPr>
                            <m:t>𝑓</m:t>
                          </m:r>
                          <m:r>
                            <a:rPr lang="de-DE" sz="1800" b="0" i="1" smtClean="0">
                              <a:latin typeface="Cambria Math" panose="02040503050406030204" pitchFamily="18" charset="0"/>
                            </a:rPr>
                            <m:t>(</m:t>
                          </m:r>
                          <m:r>
                            <a:rPr lang="de-DE" sz="1800" b="0" i="1" smtClean="0">
                              <a:latin typeface="Cambria Math" panose="02040503050406030204" pitchFamily="18" charset="0"/>
                            </a:rPr>
                            <m:t>𝑥</m:t>
                          </m:r>
                          <m:r>
                            <a:rPr lang="de-DE" sz="1800" b="0" i="1" smtClean="0">
                              <a:latin typeface="Cambria Math" panose="02040503050406030204" pitchFamily="18" charset="0"/>
                            </a:rPr>
                            <m:t>)</m:t>
                          </m:r>
                        </m:lim>
                      </m:limLow>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1</m:t>
                          </m:r>
                        </m:num>
                        <m:den>
                          <m:r>
                            <a:rPr lang="de-DE" sz="1800" i="1">
                              <a:latin typeface="Cambria Math" panose="02040503050406030204" pitchFamily="18" charset="0"/>
                            </a:rPr>
                            <m:t>2</m:t>
                          </m:r>
                        </m:den>
                      </m:f>
                      <m:limLow>
                        <m:limLowPr>
                          <m:ctrlPr>
                            <a:rPr lang="de-DE" sz="1800" i="1" smtClean="0">
                              <a:latin typeface="Cambria Math" panose="02040503050406030204" pitchFamily="18" charset="0"/>
                            </a:rPr>
                          </m:ctrlPr>
                        </m:limLowPr>
                        <m:e>
                          <m:groupChr>
                            <m:groupChrPr>
                              <m:chr m:val="⏟"/>
                              <m:ctrlPr>
                                <a:rPr lang="de-DE" sz="1800" i="1" smtClean="0">
                                  <a:latin typeface="Cambria Math" panose="02040503050406030204" pitchFamily="18" charset="0"/>
                                </a:rPr>
                              </m:ctrlPr>
                            </m:groupChrPr>
                            <m:e>
                              <m:d>
                                <m:dPr>
                                  <m:ctrlPr>
                                    <a:rPr lang="de-DE" sz="1800" i="1">
                                      <a:latin typeface="Cambria Math" panose="02040503050406030204" pitchFamily="18" charset="0"/>
                                    </a:rPr>
                                  </m:ctrlPr>
                                </m:dPr>
                                <m:e>
                                  <m:nary>
                                    <m:naryPr>
                                      <m:chr m:val="∑"/>
                                      <m:ctrlPr>
                                        <a:rPr lang="de-DE" sz="1800" i="1">
                                          <a:latin typeface="Cambria Math" panose="02040503050406030204" pitchFamily="18" charset="0"/>
                                        </a:rPr>
                                      </m:ctrlPr>
                                    </m:naryPr>
                                    <m:sub>
                                      <m:r>
                                        <m:rPr>
                                          <m:brk m:alnAt="23"/>
                                        </m:rPr>
                                        <a:rPr lang="de-DE" sz="1800" i="1">
                                          <a:latin typeface="Cambria Math" panose="02040503050406030204" pitchFamily="18" charset="0"/>
                                        </a:rPr>
                                        <m:t>𝑛</m:t>
                                      </m:r>
                                      <m:r>
                                        <a:rPr lang="de-DE" sz="1800" i="1">
                                          <a:latin typeface="Cambria Math" panose="02040503050406030204" pitchFamily="18" charset="0"/>
                                        </a:rPr>
                                        <m:t>=</m:t>
                                      </m:r>
                                      <m:r>
                                        <a:rPr lang="de-DE" sz="1800" b="0" i="1" smtClean="0">
                                          <a:latin typeface="Cambria Math" panose="02040503050406030204" pitchFamily="18" charset="0"/>
                                        </a:rPr>
                                        <m:t>0</m:t>
                                      </m:r>
                                    </m:sub>
                                    <m:sup>
                                      <m:r>
                                        <a:rPr lang="de-DE" sz="1800" i="1">
                                          <a:latin typeface="Cambria Math" panose="02040503050406030204" pitchFamily="18" charset="0"/>
                                          <a:ea typeface="Cambria Math" panose="02040503050406030204" pitchFamily="18" charset="0"/>
                                        </a:rPr>
                                        <m:t>∞</m:t>
                                      </m:r>
                                    </m:sup>
                                    <m:e>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𝑎</m:t>
                                          </m:r>
                                        </m:e>
                                        <m:sub>
                                          <m:r>
                                            <a:rPr lang="de-DE" sz="1800" i="1">
                                              <a:latin typeface="Cambria Math" panose="02040503050406030204" pitchFamily="18" charset="0"/>
                                              <a:ea typeface="Cambria Math" panose="02040503050406030204" pitchFamily="18" charset="0"/>
                                            </a:rPr>
                                            <m:t>𝑛</m:t>
                                          </m:r>
                                        </m:sub>
                                      </m:sSub>
                                      <m:r>
                                        <a:rPr lang="de-DE" sz="1800" i="1">
                                          <a:latin typeface="Cambria Math" panose="02040503050406030204" pitchFamily="18" charset="0"/>
                                        </a:rPr>
                                        <m:t> (</m:t>
                                      </m:r>
                                      <m:r>
                                        <a:rPr lang="de-DE" sz="1800" i="1">
                                          <a:latin typeface="Cambria Math" panose="02040503050406030204" pitchFamily="18" charset="0"/>
                                        </a:rPr>
                                        <m:t>𝑥</m:t>
                                      </m:r>
                                      <m:r>
                                        <a:rPr lang="de-DE" sz="1800" i="1">
                                          <a:latin typeface="Cambria Math" panose="02040503050406030204" pitchFamily="18" charset="0"/>
                                        </a:rPr>
                                        <m:t>−1</m:t>
                                      </m:r>
                                      <m:sSup>
                                        <m:sSupPr>
                                          <m:ctrlPr>
                                            <a:rPr lang="de-DE" sz="1800" i="1">
                                              <a:latin typeface="Cambria Math" panose="02040503050406030204" pitchFamily="18" charset="0"/>
                                            </a:rPr>
                                          </m:ctrlPr>
                                        </m:sSupPr>
                                        <m:e>
                                          <m:r>
                                            <a:rPr lang="de-DE" sz="1800" i="1">
                                              <a:latin typeface="Cambria Math" panose="02040503050406030204" pitchFamily="18" charset="0"/>
                                            </a:rPr>
                                            <m:t>)</m:t>
                                          </m:r>
                                        </m:e>
                                        <m:sup>
                                          <m:r>
                                            <a:rPr lang="de-DE" sz="1800" i="1">
                                              <a:latin typeface="Cambria Math" panose="02040503050406030204" pitchFamily="18" charset="0"/>
                                            </a:rPr>
                                            <m:t>𝑛</m:t>
                                          </m:r>
                                        </m:sup>
                                      </m:sSup>
                                    </m:e>
                                  </m:nary>
                                  <m:r>
                                    <m:rPr>
                                      <m:nor/>
                                    </m:rPr>
                                    <a:rPr lang="de-DE" sz="1800" dirty="0"/>
                                    <m:t> </m:t>
                                  </m:r>
                                </m:e>
                              </m:d>
                              <m:d>
                                <m:dPr>
                                  <m:ctrlPr>
                                    <a:rPr lang="de-DE" sz="1800" i="1">
                                      <a:latin typeface="Cambria Math" panose="02040503050406030204" pitchFamily="18" charset="0"/>
                                    </a:rPr>
                                  </m:ctrlPr>
                                </m:dPr>
                                <m:e>
                                  <m:nary>
                                    <m:naryPr>
                                      <m:chr m:val="∑"/>
                                      <m:ctrlPr>
                                        <a:rPr lang="de-DE" sz="1800" i="1">
                                          <a:latin typeface="Cambria Math" panose="02040503050406030204" pitchFamily="18" charset="0"/>
                                        </a:rPr>
                                      </m:ctrlPr>
                                    </m:naryPr>
                                    <m:sub>
                                      <m:r>
                                        <m:rPr>
                                          <m:brk m:alnAt="23"/>
                                        </m:rPr>
                                        <a:rPr lang="de-DE" sz="1800" i="1">
                                          <a:latin typeface="Cambria Math" panose="02040503050406030204" pitchFamily="18" charset="0"/>
                                        </a:rPr>
                                        <m:t>𝑛</m:t>
                                      </m:r>
                                      <m:r>
                                        <a:rPr lang="de-DE" sz="1800" i="1">
                                          <a:latin typeface="Cambria Math" panose="02040503050406030204" pitchFamily="18" charset="0"/>
                                        </a:rPr>
                                        <m:t>=</m:t>
                                      </m:r>
                                      <m:r>
                                        <a:rPr lang="de-DE" sz="1800" b="0" i="1" smtClean="0">
                                          <a:latin typeface="Cambria Math" panose="02040503050406030204" pitchFamily="18" charset="0"/>
                                        </a:rPr>
                                        <m:t>0</m:t>
                                      </m:r>
                                    </m:sub>
                                    <m:sup>
                                      <m:r>
                                        <a:rPr lang="de-DE" sz="1800" i="1">
                                          <a:latin typeface="Cambria Math" panose="02040503050406030204" pitchFamily="18" charset="0"/>
                                          <a:ea typeface="Cambria Math" panose="02040503050406030204" pitchFamily="18" charset="0"/>
                                        </a:rPr>
                                        <m:t>∞</m:t>
                                      </m:r>
                                    </m:sup>
                                    <m:e>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𝑎</m:t>
                                          </m:r>
                                        </m:e>
                                        <m:sub>
                                          <m:r>
                                            <a:rPr lang="de-DE" sz="1800" i="1">
                                              <a:latin typeface="Cambria Math" panose="02040503050406030204" pitchFamily="18" charset="0"/>
                                              <a:ea typeface="Cambria Math" panose="02040503050406030204" pitchFamily="18" charset="0"/>
                                            </a:rPr>
                                            <m:t>𝑛</m:t>
                                          </m:r>
                                        </m:sub>
                                      </m:sSub>
                                      <m:r>
                                        <a:rPr lang="de-DE" sz="1800" i="1">
                                          <a:latin typeface="Cambria Math" panose="02040503050406030204" pitchFamily="18" charset="0"/>
                                        </a:rPr>
                                        <m:t> (</m:t>
                                      </m:r>
                                      <m:r>
                                        <a:rPr lang="de-DE" sz="1800" i="1">
                                          <a:latin typeface="Cambria Math" panose="02040503050406030204" pitchFamily="18" charset="0"/>
                                        </a:rPr>
                                        <m:t>𝑥</m:t>
                                      </m:r>
                                      <m:r>
                                        <a:rPr lang="de-DE" sz="1800" i="1">
                                          <a:latin typeface="Cambria Math" panose="02040503050406030204" pitchFamily="18" charset="0"/>
                                        </a:rPr>
                                        <m:t>−1</m:t>
                                      </m:r>
                                      <m:sSup>
                                        <m:sSupPr>
                                          <m:ctrlPr>
                                            <a:rPr lang="de-DE" sz="1800" i="1">
                                              <a:latin typeface="Cambria Math" panose="02040503050406030204" pitchFamily="18" charset="0"/>
                                            </a:rPr>
                                          </m:ctrlPr>
                                        </m:sSupPr>
                                        <m:e>
                                          <m:r>
                                            <a:rPr lang="de-DE" sz="1800" i="1">
                                              <a:latin typeface="Cambria Math" panose="02040503050406030204" pitchFamily="18" charset="0"/>
                                            </a:rPr>
                                            <m:t>)</m:t>
                                          </m:r>
                                        </m:e>
                                        <m:sup>
                                          <m:r>
                                            <a:rPr lang="de-DE" sz="1800" i="1">
                                              <a:latin typeface="Cambria Math" panose="02040503050406030204" pitchFamily="18" charset="0"/>
                                            </a:rPr>
                                            <m:t>𝑛</m:t>
                                          </m:r>
                                        </m:sup>
                                      </m:sSup>
                                    </m:e>
                                  </m:nary>
                                  <m:r>
                                    <m:rPr>
                                      <m:nor/>
                                    </m:rPr>
                                    <a:rPr lang="de-DE" sz="1800" dirty="0"/>
                                    <m:t> </m:t>
                                  </m:r>
                                </m:e>
                              </m:d>
                            </m:e>
                          </m:groupChr>
                        </m:e>
                        <m:lim>
                          <m:r>
                            <a:rPr lang="de-DE" sz="1800" b="0" i="1" smtClean="0">
                              <a:latin typeface="Cambria Math" panose="02040503050406030204" pitchFamily="18" charset="0"/>
                            </a:rPr>
                            <m:t>𝑓</m:t>
                          </m:r>
                          <m:r>
                            <a:rPr lang="de-DE" sz="1800" b="0" i="1" smtClean="0">
                              <a:latin typeface="Cambria Math" panose="02040503050406030204" pitchFamily="18" charset="0"/>
                            </a:rPr>
                            <m:t>(</m:t>
                          </m:r>
                          <m:r>
                            <a:rPr lang="de-DE" sz="1800" b="0" i="1" smtClean="0">
                              <a:latin typeface="Cambria Math" panose="02040503050406030204" pitchFamily="18" charset="0"/>
                            </a:rPr>
                            <m:t>𝑥</m:t>
                          </m:r>
                          <m:r>
                            <a:rPr lang="de-DE" sz="1800" b="0" i="1" smtClean="0">
                              <a:latin typeface="Cambria Math" panose="02040503050406030204" pitchFamily="18" charset="0"/>
                            </a:rPr>
                            <m:t>)²</m:t>
                          </m:r>
                        </m:lim>
                      </m:limLow>
                    </m:oMath>
                  </m:oMathPara>
                </a14:m>
                <a:endParaRPr lang="de-DE" sz="1600" dirty="0"/>
              </a:p>
              <a:p>
                <a:pPr marL="0" indent="0">
                  <a:buNone/>
                </a:pPr>
                <a:r>
                  <a:rPr lang="de-DE" sz="1600" b="1" dirty="0"/>
                  <a:t>Überall wo jetzt </a:t>
                </a:r>
                <a14:m>
                  <m:oMath xmlns:m="http://schemas.openxmlformats.org/officeDocument/2006/math">
                    <m:r>
                      <a:rPr lang="de-DE" sz="1600" b="1" i="0" smtClean="0">
                        <a:latin typeface="Cambria Math" panose="02040503050406030204" pitchFamily="18" charset="0"/>
                      </a:rPr>
                      <m:t>(</m:t>
                    </m:r>
                    <m:r>
                      <a:rPr lang="de-DE" sz="1600" b="1" i="1">
                        <a:latin typeface="Cambria Math" panose="02040503050406030204" pitchFamily="18" charset="0"/>
                      </a:rPr>
                      <m:t>𝒙</m:t>
                    </m:r>
                    <m:r>
                      <a:rPr lang="de-DE" sz="1600" b="1" i="1">
                        <a:latin typeface="Cambria Math" panose="02040503050406030204" pitchFamily="18" charset="0"/>
                      </a:rPr>
                      <m:t>−</m:t>
                    </m:r>
                    <m:r>
                      <a:rPr lang="de-DE" sz="1600" b="1" i="1">
                        <a:latin typeface="Cambria Math" panose="02040503050406030204" pitchFamily="18" charset="0"/>
                      </a:rPr>
                      <m:t>𝟏</m:t>
                    </m:r>
                  </m:oMath>
                </a14:m>
                <a:r>
                  <a:rPr lang="de-DE" sz="1600" b="1" dirty="0"/>
                  <a:t>) steht, ersetzen wir es durch </a:t>
                </a:r>
                <a14:m>
                  <m:oMath xmlns:m="http://schemas.openxmlformats.org/officeDocument/2006/math">
                    <m:r>
                      <a:rPr lang="de-DE" sz="1600" b="1" i="1" dirty="0" smtClean="0">
                        <a:latin typeface="Cambria Math" panose="02040503050406030204" pitchFamily="18" charset="0"/>
                      </a:rPr>
                      <m:t>𝒚</m:t>
                    </m:r>
                  </m:oMath>
                </a14:m>
                <a:r>
                  <a:rPr lang="de-DE" sz="1600" b="1" dirty="0"/>
                  <a:t>. </a:t>
                </a:r>
                <a:r>
                  <a:rPr lang="de-DE" sz="1600" dirty="0"/>
                  <a:t>Nur damit es etwas weniger Schreibarbeit wird. Dabei fällt auf, dass wir</a:t>
                </a:r>
                <a:r>
                  <a:rPr lang="de-DE" sz="1600" dirty="0">
                    <a:solidFill>
                      <a:srgbClr val="FF0000"/>
                    </a:solidFill>
                  </a:rPr>
                  <a:t> </a:t>
                </a:r>
                <a14:m>
                  <m:oMath xmlns:m="http://schemas.openxmlformats.org/officeDocument/2006/math">
                    <m:sSup>
                      <m:sSupPr>
                        <m:ctrlPr>
                          <a:rPr lang="de-DE" sz="1600" i="1">
                            <a:solidFill>
                              <a:srgbClr val="FF0000"/>
                            </a:solidFill>
                            <a:latin typeface="Cambria Math" panose="02040503050406030204" pitchFamily="18" charset="0"/>
                          </a:rPr>
                        </m:ctrlPr>
                      </m:sSupPr>
                      <m:e>
                        <m:r>
                          <a:rPr lang="de-DE" sz="1600" i="1">
                            <a:solidFill>
                              <a:srgbClr val="FF0000"/>
                            </a:solidFill>
                            <a:latin typeface="Cambria Math" panose="02040503050406030204" pitchFamily="18" charset="0"/>
                          </a:rPr>
                          <m:t>𝑥</m:t>
                        </m:r>
                      </m:e>
                      <m:sup>
                        <m:r>
                          <a:rPr lang="de-DE" sz="1600" i="1">
                            <a:solidFill>
                              <a:srgbClr val="FF0000"/>
                            </a:solidFill>
                            <a:latin typeface="Cambria Math" panose="02040503050406030204" pitchFamily="18" charset="0"/>
                          </a:rPr>
                          <m:t>2</m:t>
                        </m:r>
                      </m:sup>
                    </m:sSup>
                  </m:oMath>
                </a14:m>
                <a:r>
                  <a:rPr lang="de-DE" sz="1600" dirty="0"/>
                  <a:t> umschreiben müssen, um es „loszuwerden“. Wir entwickeln auch x² in eine Potenzreihe um den Entwicklungspunkt </a:t>
                </a:r>
                <a14:m>
                  <m:oMath xmlns:m="http://schemas.openxmlformats.org/officeDocument/2006/math">
                    <m:sSub>
                      <m:sSubPr>
                        <m:ctrlPr>
                          <a:rPr lang="de-DE" sz="1600" i="1">
                            <a:latin typeface="Cambria Math" panose="02040503050406030204" pitchFamily="18" charset="0"/>
                          </a:rPr>
                        </m:ctrlPr>
                      </m:sSubPr>
                      <m:e>
                        <m:r>
                          <a:rPr lang="de-DE" sz="1600" i="1">
                            <a:latin typeface="Cambria Math" panose="02040503050406030204" pitchFamily="18" charset="0"/>
                          </a:rPr>
                          <m:t>𝑥</m:t>
                        </m:r>
                      </m:e>
                      <m:sub>
                        <m:r>
                          <a:rPr lang="de-DE" sz="1600" i="1">
                            <a:latin typeface="Cambria Math" panose="02040503050406030204" pitchFamily="18" charset="0"/>
                          </a:rPr>
                          <m:t>0</m:t>
                        </m:r>
                      </m:sub>
                    </m:sSub>
                    <m:r>
                      <a:rPr lang="de-DE" sz="1600" i="1">
                        <a:latin typeface="Cambria Math" panose="02040503050406030204" pitchFamily="18" charset="0"/>
                      </a:rPr>
                      <m:t>=1 </m:t>
                    </m:r>
                  </m:oMath>
                </a14:m>
                <a:r>
                  <a:rPr lang="de-DE" sz="1600" dirty="0"/>
                  <a:t>und erhalten: </a:t>
                </a:r>
                <a14:m>
                  <m:oMath xmlns:m="http://schemas.openxmlformats.org/officeDocument/2006/math">
                    <m:sSup>
                      <m:sSupPr>
                        <m:ctrlPr>
                          <a:rPr lang="de-DE" sz="1600" i="1" smtClean="0">
                            <a:latin typeface="Cambria Math" panose="02040503050406030204" pitchFamily="18" charset="0"/>
                          </a:rPr>
                        </m:ctrlPr>
                      </m:sSupPr>
                      <m:e>
                        <m:r>
                          <a:rPr lang="de-DE" sz="1600" i="1">
                            <a:latin typeface="Cambria Math" panose="02040503050406030204" pitchFamily="18" charset="0"/>
                          </a:rPr>
                          <m:t>𝑥</m:t>
                        </m:r>
                      </m:e>
                      <m:sup>
                        <m:r>
                          <a:rPr lang="de-DE" sz="1600" i="1">
                            <a:latin typeface="Cambria Math" panose="02040503050406030204" pitchFamily="18" charset="0"/>
                          </a:rPr>
                          <m:t>2</m:t>
                        </m:r>
                      </m:sup>
                    </m:sSup>
                    <m:r>
                      <a:rPr lang="de-DE" sz="1600" b="0" i="1" smtClean="0">
                        <a:latin typeface="Cambria Math" panose="02040503050406030204" pitchFamily="18" charset="0"/>
                      </a:rPr>
                      <m:t>=1+2</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𝑥</m:t>
                        </m:r>
                        <m:r>
                          <a:rPr lang="de-DE" sz="1600" b="0" i="1" smtClean="0">
                            <a:latin typeface="Cambria Math" panose="02040503050406030204" pitchFamily="18" charset="0"/>
                          </a:rPr>
                          <m:t>−1</m:t>
                        </m:r>
                      </m:e>
                    </m:d>
                    <m:r>
                      <a:rPr lang="de-DE" sz="1600" b="0" i="1" smtClean="0">
                        <a:latin typeface="Cambria Math" panose="02040503050406030204" pitchFamily="18" charset="0"/>
                      </a:rPr>
                      <m:t>+</m:t>
                    </m:r>
                    <m:sSup>
                      <m:sSupPr>
                        <m:ctrlPr>
                          <a:rPr lang="de-DE" sz="1600" b="0" i="1" smtClean="0">
                            <a:latin typeface="Cambria Math" panose="02040503050406030204" pitchFamily="18" charset="0"/>
                          </a:rPr>
                        </m:ctrlPr>
                      </m:sSupPr>
                      <m:e>
                        <m:d>
                          <m:dPr>
                            <m:ctrlPr>
                              <a:rPr lang="de-DE" sz="1600" b="0" i="1" smtClean="0">
                                <a:latin typeface="Cambria Math" panose="02040503050406030204" pitchFamily="18" charset="0"/>
                              </a:rPr>
                            </m:ctrlPr>
                          </m:dPr>
                          <m:e>
                            <m:r>
                              <a:rPr lang="de-DE" sz="1600" b="0" i="1" smtClean="0">
                                <a:latin typeface="Cambria Math" panose="02040503050406030204" pitchFamily="18" charset="0"/>
                              </a:rPr>
                              <m:t>𝑥</m:t>
                            </m:r>
                            <m:r>
                              <a:rPr lang="de-DE" sz="1600" b="0" i="1" smtClean="0">
                                <a:latin typeface="Cambria Math" panose="02040503050406030204" pitchFamily="18" charset="0"/>
                              </a:rPr>
                              <m:t>−1</m:t>
                            </m:r>
                          </m:e>
                        </m:d>
                      </m:e>
                      <m:sup>
                        <m:r>
                          <a:rPr lang="de-DE" sz="1600" b="0" i="1" smtClean="0">
                            <a:latin typeface="Cambria Math" panose="02040503050406030204" pitchFamily="18" charset="0"/>
                          </a:rPr>
                          <m:t>2</m:t>
                        </m:r>
                      </m:sup>
                    </m:sSup>
                    <m:r>
                      <a:rPr lang="de-DE" sz="1600" b="0" i="1" smtClean="0">
                        <a:latin typeface="Cambria Math" panose="02040503050406030204" pitchFamily="18" charset="0"/>
                      </a:rPr>
                      <m:t>=1+2</m:t>
                    </m:r>
                    <m:r>
                      <a:rPr lang="de-DE" sz="1600" b="0" i="1" smtClean="0">
                        <a:latin typeface="Cambria Math" panose="02040503050406030204" pitchFamily="18" charset="0"/>
                      </a:rPr>
                      <m:t>𝑦</m:t>
                    </m:r>
                    <m:r>
                      <a:rPr lang="de-DE" sz="1600" b="0" i="1" smtClean="0">
                        <a:latin typeface="Cambria Math" panose="02040503050406030204" pitchFamily="18" charset="0"/>
                      </a:rPr>
                      <m:t>+</m:t>
                    </m:r>
                    <m:r>
                      <a:rPr lang="de-DE" sz="1600" b="0" i="1" smtClean="0">
                        <a:latin typeface="Cambria Math" panose="02040503050406030204" pitchFamily="18" charset="0"/>
                      </a:rPr>
                      <m:t>𝑦</m:t>
                    </m:r>
                    <m:r>
                      <a:rPr lang="de-DE" sz="1600" b="0" i="1" smtClean="0">
                        <a:latin typeface="Cambria Math" panose="02040503050406030204" pitchFamily="18" charset="0"/>
                      </a:rPr>
                      <m:t>²</m:t>
                    </m:r>
                  </m:oMath>
                </a14:m>
                <a:r>
                  <a:rPr lang="de-DE" sz="1600" dirty="0"/>
                  <a:t>. </a:t>
                </a:r>
                <a:r>
                  <a:rPr lang="de-DE" sz="1600" b="1" dirty="0"/>
                  <a:t>Jetzt können wir überall(!) das x loswerden </a:t>
                </a:r>
                <a:r>
                  <a:rPr lang="de-DE" sz="1600" dirty="0"/>
                  <a:t>und erhalten:</a:t>
                </a:r>
              </a:p>
              <a:p>
                <a:pPr marL="0" indent="0">
                  <a:buNone/>
                </a:pPr>
                <a:r>
                  <a:rPr lang="de-DE" sz="1600" dirty="0"/>
                  <a:t> </a:t>
                </a:r>
              </a:p>
              <a:p>
                <a:pPr marL="0" indent="0">
                  <a:buNone/>
                </a:pPr>
                <a14:m>
                  <m:oMathPara xmlns:m="http://schemas.openxmlformats.org/officeDocument/2006/math">
                    <m:oMathParaPr>
                      <m:jc m:val="centerGroup"/>
                    </m:oMathParaPr>
                    <m:oMath xmlns:m="http://schemas.openxmlformats.org/officeDocument/2006/math">
                      <m:r>
                        <a:rPr lang="de-DE" sz="1600" i="1" smtClean="0">
                          <a:solidFill>
                            <a:schemeClr val="tx1"/>
                          </a:solidFill>
                          <a:latin typeface="Cambria Math" panose="02040503050406030204" pitchFamily="18" charset="0"/>
                        </a:rPr>
                        <m:t>(1+2</m:t>
                      </m:r>
                      <m:r>
                        <a:rPr lang="de-DE" sz="1600" i="1" smtClean="0">
                          <a:solidFill>
                            <a:schemeClr val="tx1"/>
                          </a:solidFill>
                          <a:latin typeface="Cambria Math" panose="02040503050406030204" pitchFamily="18" charset="0"/>
                        </a:rPr>
                        <m:t>𝑦</m:t>
                      </m:r>
                      <m:r>
                        <a:rPr lang="de-DE" sz="1600" i="1" smtClean="0">
                          <a:solidFill>
                            <a:schemeClr val="tx1"/>
                          </a:solidFill>
                          <a:latin typeface="Cambria Math" panose="02040503050406030204" pitchFamily="18" charset="0"/>
                        </a:rPr>
                        <m:t>+</m:t>
                      </m:r>
                      <m:r>
                        <a:rPr lang="de-DE" sz="1600" i="1" smtClean="0">
                          <a:solidFill>
                            <a:schemeClr val="tx1"/>
                          </a:solidFill>
                          <a:latin typeface="Cambria Math" panose="02040503050406030204" pitchFamily="18" charset="0"/>
                        </a:rPr>
                        <m:t>𝑦</m:t>
                      </m:r>
                      <m:r>
                        <a:rPr lang="de-DE" sz="1600" i="1" smtClean="0">
                          <a:solidFill>
                            <a:schemeClr val="tx1"/>
                          </a:solidFill>
                          <a:latin typeface="Cambria Math" panose="02040503050406030204" pitchFamily="18" charset="0"/>
                        </a:rPr>
                        <m:t>²)</m:t>
                      </m:r>
                      <m:limLow>
                        <m:limLowPr>
                          <m:ctrlPr>
                            <a:rPr lang="de-DE" sz="1600" i="1">
                              <a:solidFill>
                                <a:schemeClr val="tx1"/>
                              </a:solidFill>
                              <a:latin typeface="Cambria Math" panose="02040503050406030204" pitchFamily="18" charset="0"/>
                            </a:rPr>
                          </m:ctrlPr>
                        </m:limLowPr>
                        <m:e>
                          <m:groupChr>
                            <m:groupChrPr>
                              <m:chr m:val="⏟"/>
                              <m:ctrlPr>
                                <a:rPr lang="de-DE" sz="1600" i="1">
                                  <a:solidFill>
                                    <a:schemeClr val="tx1"/>
                                  </a:solidFill>
                                  <a:latin typeface="Cambria Math" panose="02040503050406030204" pitchFamily="18" charset="0"/>
                                </a:rPr>
                              </m:ctrlPr>
                            </m:groupChrPr>
                            <m:e>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=1</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m:t>
                                      </m:r>
                                    </m:sup>
                                  </m:sSup>
                                </m:e>
                              </m:nary>
                            </m:e>
                          </m:groupChr>
                        </m:e>
                        <m:lim>
                          <m:r>
                            <a:rPr lang="de-DE" sz="1600" i="1">
                              <a:solidFill>
                                <a:schemeClr val="tx1"/>
                              </a:solidFill>
                              <a:latin typeface="Cambria Math" panose="02040503050406030204" pitchFamily="18" charset="0"/>
                            </a:rPr>
                            <m:t>𝑓</m:t>
                          </m:r>
                          <m:r>
                            <a:rPr lang="de-DE" sz="1600" i="1">
                              <a:solidFill>
                                <a:schemeClr val="tx1"/>
                              </a:solidFill>
                              <a:latin typeface="Cambria Math" panose="02040503050406030204" pitchFamily="18" charset="0"/>
                            </a:rPr>
                            <m:t>′(</m:t>
                          </m:r>
                          <m:r>
                            <a:rPr lang="de-DE" sz="1600" i="1">
                              <a:solidFill>
                                <a:schemeClr val="tx1"/>
                              </a:solidFill>
                              <a:latin typeface="Cambria Math" panose="02040503050406030204" pitchFamily="18" charset="0"/>
                            </a:rPr>
                            <m:t>𝑥</m:t>
                          </m:r>
                          <m:r>
                            <a:rPr lang="de-DE" sz="1600" i="1">
                              <a:solidFill>
                                <a:schemeClr val="tx1"/>
                              </a:solidFill>
                              <a:latin typeface="Cambria Math" panose="02040503050406030204" pitchFamily="18" charset="0"/>
                            </a:rPr>
                            <m:t>)</m:t>
                          </m:r>
                        </m:lim>
                      </m:limLow>
                      <m:r>
                        <a:rPr lang="de-DE" sz="1600" i="1">
                          <a:solidFill>
                            <a:schemeClr val="tx1"/>
                          </a:solidFill>
                          <a:latin typeface="Cambria Math" panose="02040503050406030204" pitchFamily="18" charset="0"/>
                        </a:rPr>
                        <m:t>=1+</m:t>
                      </m:r>
                      <m:limLow>
                        <m:limLowPr>
                          <m:ctrlPr>
                            <a:rPr lang="de-DE" sz="1600" i="1">
                              <a:solidFill>
                                <a:schemeClr val="tx1"/>
                              </a:solidFill>
                              <a:latin typeface="Cambria Math" panose="02040503050406030204" pitchFamily="18" charset="0"/>
                            </a:rPr>
                          </m:ctrlPr>
                        </m:limLowPr>
                        <m:e>
                          <m:groupChr>
                            <m:groupChrPr>
                              <m:chr m:val="⏟"/>
                              <m:ctrlPr>
                                <a:rPr lang="de-DE" sz="1600" i="1">
                                  <a:solidFill>
                                    <a:schemeClr val="tx1"/>
                                  </a:solidFill>
                                  <a:latin typeface="Cambria Math" panose="02040503050406030204" pitchFamily="18" charset="0"/>
                                </a:rPr>
                              </m:ctrlPr>
                            </m:groupChrPr>
                            <m:e>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sub>
                                  </m:sSub>
                                  <m:r>
                                    <a:rPr lang="de-DE" sz="1600" i="1">
                                      <a:solidFill>
                                        <a:schemeClr val="tx1"/>
                                      </a:solidFill>
                                      <a:latin typeface="Cambria Math" panose="02040503050406030204" pitchFamily="18" charset="0"/>
                                    </a:rPr>
                                    <m:t> </m:t>
                                  </m:r>
                                  <m:sSup>
                                    <m:sSupPr>
                                      <m:ctrlPr>
                                        <a:rPr lang="de-DE" sz="1600" i="1">
                                          <a:solidFill>
                                            <a:schemeClr val="tx1"/>
                                          </a:solidFill>
                                          <a:latin typeface="Cambria Math" panose="02040503050406030204" pitchFamily="18" charset="0"/>
                                        </a:rPr>
                                      </m:ctrlPr>
                                    </m:sSupPr>
                                    <m:e>
                                      <m:r>
                                        <a:rPr lang="de-DE" sz="1600" i="1">
                                          <a:solidFill>
                                            <a:schemeClr val="tx1"/>
                                          </a:solidFill>
                                          <a:latin typeface="Cambria Math" panose="02040503050406030204" pitchFamily="18" charset="0"/>
                                        </a:rPr>
                                        <m:t>𝑦</m:t>
                                      </m:r>
                                    </m:e>
                                    <m:sup>
                                      <m:r>
                                        <a:rPr lang="de-DE" sz="1600" i="1">
                                          <a:solidFill>
                                            <a:schemeClr val="tx1"/>
                                          </a:solidFill>
                                          <a:latin typeface="Cambria Math" panose="02040503050406030204" pitchFamily="18" charset="0"/>
                                        </a:rPr>
                                        <m:t>𝑛</m:t>
                                      </m:r>
                                    </m:sup>
                                  </m:sSup>
                                </m:e>
                              </m:nary>
                            </m:e>
                          </m:groupChr>
                        </m:e>
                        <m:lim>
                          <m:r>
                            <a:rPr lang="de-DE" sz="1600" i="1">
                              <a:solidFill>
                                <a:schemeClr val="tx1"/>
                              </a:solidFill>
                              <a:latin typeface="Cambria Math" panose="02040503050406030204" pitchFamily="18" charset="0"/>
                            </a:rPr>
                            <m:t>𝑓</m:t>
                          </m:r>
                          <m:r>
                            <a:rPr lang="de-DE" sz="1600" i="1">
                              <a:solidFill>
                                <a:schemeClr val="tx1"/>
                              </a:solidFill>
                              <a:latin typeface="Cambria Math" panose="02040503050406030204" pitchFamily="18" charset="0"/>
                            </a:rPr>
                            <m:t>(</m:t>
                          </m:r>
                          <m:r>
                            <a:rPr lang="de-DE" sz="1600" i="1">
                              <a:solidFill>
                                <a:schemeClr val="tx1"/>
                              </a:solidFill>
                              <a:latin typeface="Cambria Math" panose="02040503050406030204" pitchFamily="18" charset="0"/>
                            </a:rPr>
                            <m:t>𝑥</m:t>
                          </m:r>
                          <m:r>
                            <a:rPr lang="de-DE" sz="1600" i="1">
                              <a:solidFill>
                                <a:schemeClr val="tx1"/>
                              </a:solidFill>
                              <a:latin typeface="Cambria Math" panose="02040503050406030204" pitchFamily="18" charset="0"/>
                            </a:rPr>
                            <m:t>)</m:t>
                          </m:r>
                        </m:lim>
                      </m:limLow>
                      <m:r>
                        <a:rPr lang="de-DE" sz="1600" i="1">
                          <a:solidFill>
                            <a:schemeClr val="tx1"/>
                          </a:solidFill>
                          <a:latin typeface="Cambria Math" panose="02040503050406030204" pitchFamily="18" charset="0"/>
                        </a:rPr>
                        <m:t>+</m:t>
                      </m:r>
                      <m:f>
                        <m:fPr>
                          <m:ctrlPr>
                            <a:rPr lang="de-DE" sz="1600" i="1">
                              <a:solidFill>
                                <a:schemeClr val="tx1"/>
                              </a:solidFill>
                              <a:latin typeface="Cambria Math" panose="02040503050406030204" pitchFamily="18" charset="0"/>
                            </a:rPr>
                          </m:ctrlPr>
                        </m:fPr>
                        <m:num>
                          <m:r>
                            <a:rPr lang="de-DE" sz="1600" i="1">
                              <a:solidFill>
                                <a:schemeClr val="tx1"/>
                              </a:solidFill>
                              <a:latin typeface="Cambria Math" panose="02040503050406030204" pitchFamily="18" charset="0"/>
                            </a:rPr>
                            <m:t>1</m:t>
                          </m:r>
                        </m:num>
                        <m:den>
                          <m:r>
                            <a:rPr lang="de-DE" sz="1600" i="1">
                              <a:solidFill>
                                <a:schemeClr val="tx1"/>
                              </a:solidFill>
                              <a:latin typeface="Cambria Math" panose="02040503050406030204" pitchFamily="18" charset="0"/>
                            </a:rPr>
                            <m:t>2</m:t>
                          </m:r>
                        </m:den>
                      </m:f>
                      <m:limLow>
                        <m:limLowPr>
                          <m:ctrlPr>
                            <a:rPr lang="de-DE" sz="1600" i="1">
                              <a:solidFill>
                                <a:schemeClr val="tx1"/>
                              </a:solidFill>
                              <a:latin typeface="Cambria Math" panose="02040503050406030204" pitchFamily="18" charset="0"/>
                            </a:rPr>
                          </m:ctrlPr>
                        </m:limLowPr>
                        <m:e>
                          <m:groupChr>
                            <m:groupChrPr>
                              <m:chr m:val="⏟"/>
                              <m:ctrlPr>
                                <a:rPr lang="de-DE" sz="1600" i="1">
                                  <a:solidFill>
                                    <a:schemeClr val="tx1"/>
                                  </a:solidFill>
                                  <a:latin typeface="Cambria Math" panose="02040503050406030204" pitchFamily="18" charset="0"/>
                                </a:rPr>
                              </m:ctrlPr>
                            </m:groupChrPr>
                            <m:e>
                              <m:d>
                                <m:dPr>
                                  <m:ctrlPr>
                                    <a:rPr lang="de-DE" sz="1600" i="1">
                                      <a:solidFill>
                                        <a:schemeClr val="tx1"/>
                                      </a:solidFill>
                                      <a:latin typeface="Cambria Math" panose="02040503050406030204" pitchFamily="18" charset="0"/>
                                    </a:rPr>
                                  </m:ctrlPr>
                                </m:dPr>
                                <m:e>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sub>
                                      </m:sSub>
                                      <m:r>
                                        <a:rPr lang="de-DE" sz="1600" i="1">
                                          <a:solidFill>
                                            <a:schemeClr val="tx1"/>
                                          </a:solidFill>
                                          <a:latin typeface="Cambria Math" panose="02040503050406030204" pitchFamily="18" charset="0"/>
                                        </a:rPr>
                                        <m:t> </m:t>
                                      </m:r>
                                      <m:sSup>
                                        <m:sSupPr>
                                          <m:ctrlPr>
                                            <a:rPr lang="de-DE" sz="1600" i="1">
                                              <a:solidFill>
                                                <a:schemeClr val="tx1"/>
                                              </a:solidFill>
                                              <a:latin typeface="Cambria Math" panose="02040503050406030204" pitchFamily="18" charset="0"/>
                                            </a:rPr>
                                          </m:ctrlPr>
                                        </m:sSupPr>
                                        <m:e>
                                          <m:r>
                                            <a:rPr lang="de-DE" sz="1600" i="1">
                                              <a:solidFill>
                                                <a:schemeClr val="tx1"/>
                                              </a:solidFill>
                                              <a:latin typeface="Cambria Math" panose="02040503050406030204" pitchFamily="18" charset="0"/>
                                            </a:rPr>
                                            <m:t>𝑦</m:t>
                                          </m:r>
                                        </m:e>
                                        <m:sup>
                                          <m:r>
                                            <a:rPr lang="de-DE" sz="1600" i="1">
                                              <a:solidFill>
                                                <a:schemeClr val="tx1"/>
                                              </a:solidFill>
                                              <a:latin typeface="Cambria Math" panose="02040503050406030204" pitchFamily="18" charset="0"/>
                                            </a:rPr>
                                            <m:t>𝑛</m:t>
                                          </m:r>
                                        </m:sup>
                                      </m:sSup>
                                    </m:e>
                                  </m:nary>
                                  <m:r>
                                    <m:rPr>
                                      <m:nor/>
                                    </m:rPr>
                                    <a:rPr lang="de-DE" sz="1600" dirty="0">
                                      <a:solidFill>
                                        <a:schemeClr val="tx1"/>
                                      </a:solidFill>
                                    </a:rPr>
                                    <m:t> </m:t>
                                  </m:r>
                                </m:e>
                              </m:d>
                              <m:d>
                                <m:dPr>
                                  <m:ctrlPr>
                                    <a:rPr lang="de-DE" sz="1600" i="1">
                                      <a:solidFill>
                                        <a:schemeClr val="tx1"/>
                                      </a:solidFill>
                                      <a:latin typeface="Cambria Math" panose="02040503050406030204" pitchFamily="18" charset="0"/>
                                    </a:rPr>
                                  </m:ctrlPr>
                                </m:dPr>
                                <m:e>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sub>
                                      </m:sSub>
                                      <m:r>
                                        <a:rPr lang="de-DE" sz="1600" i="1">
                                          <a:solidFill>
                                            <a:schemeClr val="tx1"/>
                                          </a:solidFill>
                                          <a:latin typeface="Cambria Math" panose="02040503050406030204" pitchFamily="18" charset="0"/>
                                        </a:rPr>
                                        <m:t> </m:t>
                                      </m:r>
                                      <m:sSup>
                                        <m:sSupPr>
                                          <m:ctrlPr>
                                            <a:rPr lang="de-DE" sz="1600" i="1">
                                              <a:solidFill>
                                                <a:schemeClr val="tx1"/>
                                              </a:solidFill>
                                              <a:latin typeface="Cambria Math" panose="02040503050406030204" pitchFamily="18" charset="0"/>
                                            </a:rPr>
                                          </m:ctrlPr>
                                        </m:sSupPr>
                                        <m:e>
                                          <m:r>
                                            <a:rPr lang="de-DE" sz="1600" i="1">
                                              <a:solidFill>
                                                <a:schemeClr val="tx1"/>
                                              </a:solidFill>
                                              <a:latin typeface="Cambria Math" panose="02040503050406030204" pitchFamily="18" charset="0"/>
                                            </a:rPr>
                                            <m:t>𝑦</m:t>
                                          </m:r>
                                        </m:e>
                                        <m:sup>
                                          <m:r>
                                            <a:rPr lang="de-DE" sz="1600" i="1">
                                              <a:solidFill>
                                                <a:schemeClr val="tx1"/>
                                              </a:solidFill>
                                              <a:latin typeface="Cambria Math" panose="02040503050406030204" pitchFamily="18" charset="0"/>
                                            </a:rPr>
                                            <m:t>𝑛</m:t>
                                          </m:r>
                                        </m:sup>
                                      </m:sSup>
                                    </m:e>
                                  </m:nary>
                                  <m:r>
                                    <m:rPr>
                                      <m:nor/>
                                    </m:rPr>
                                    <a:rPr lang="de-DE" sz="1600" dirty="0">
                                      <a:solidFill>
                                        <a:schemeClr val="tx1"/>
                                      </a:solidFill>
                                    </a:rPr>
                                    <m:t> </m:t>
                                  </m:r>
                                </m:e>
                              </m:d>
                            </m:e>
                          </m:groupChr>
                        </m:e>
                        <m:lim>
                          <m:r>
                            <a:rPr lang="de-DE" sz="1600" i="1">
                              <a:solidFill>
                                <a:schemeClr val="tx1"/>
                              </a:solidFill>
                              <a:latin typeface="Cambria Math" panose="02040503050406030204" pitchFamily="18" charset="0"/>
                            </a:rPr>
                            <m:t>𝑓</m:t>
                          </m:r>
                          <m:r>
                            <a:rPr lang="de-DE" sz="1600" i="1">
                              <a:solidFill>
                                <a:schemeClr val="tx1"/>
                              </a:solidFill>
                              <a:latin typeface="Cambria Math" panose="02040503050406030204" pitchFamily="18" charset="0"/>
                            </a:rPr>
                            <m:t>(</m:t>
                          </m:r>
                          <m:r>
                            <a:rPr lang="de-DE" sz="1600" i="1">
                              <a:solidFill>
                                <a:schemeClr val="tx1"/>
                              </a:solidFill>
                              <a:latin typeface="Cambria Math" panose="02040503050406030204" pitchFamily="18" charset="0"/>
                            </a:rPr>
                            <m:t>𝑥</m:t>
                          </m:r>
                          <m:r>
                            <a:rPr lang="de-DE" sz="1600" i="1">
                              <a:solidFill>
                                <a:schemeClr val="tx1"/>
                              </a:solidFill>
                              <a:latin typeface="Cambria Math" panose="02040503050406030204" pitchFamily="18" charset="0"/>
                            </a:rPr>
                            <m:t>)²</m:t>
                          </m:r>
                        </m:lim>
                      </m:limLow>
                    </m:oMath>
                  </m:oMathPara>
                </a14:m>
                <a:endParaRPr lang="de-DE" sz="1600" dirty="0">
                  <a:solidFill>
                    <a:schemeClr val="tx1"/>
                  </a:solidFill>
                </a:endParaRPr>
              </a:p>
            </p:txBody>
          </p:sp>
        </mc:Choice>
        <mc:Fallback>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xfrm>
                <a:off x="1024128" y="1996751"/>
                <a:ext cx="9720073" cy="4023360"/>
              </a:xfrm>
              <a:blipFill>
                <a:blip r:embed="rId2"/>
                <a:stretch>
                  <a:fillRect l="-815" t="-303"/>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1BF6EF58-6DA6-42D2-BF3F-03D62376A476}"/>
              </a:ext>
            </a:extLst>
          </p:cNvPr>
          <p:cNvSpPr txBox="1"/>
          <p:nvPr/>
        </p:nvSpPr>
        <p:spPr>
          <a:xfrm>
            <a:off x="1090126" y="4321404"/>
            <a:ext cx="10011747" cy="1754326"/>
          </a:xfrm>
          <a:prstGeom prst="rect">
            <a:avLst/>
          </a:prstGeom>
          <a:solidFill>
            <a:srgbClr val="92D050"/>
          </a:solidFill>
        </p:spPr>
        <p:txBody>
          <a:bodyPr wrap="square" rtlCol="0">
            <a:spAutoFit/>
          </a:bodyPr>
          <a:lstStyle/>
          <a:p>
            <a:endParaRPr lang="de-DE" dirty="0"/>
          </a:p>
          <a:p>
            <a:endParaRPr lang="de-DE" dirty="0"/>
          </a:p>
          <a:p>
            <a:pPr algn="ctr"/>
            <a:r>
              <a:rPr lang="de-DE" dirty="0"/>
              <a:t>ERST SELBER RECHNEN, DANN DIESES FENSTER SCHLIESSEN!</a:t>
            </a:r>
          </a:p>
          <a:p>
            <a:pPr algn="ctr"/>
            <a:endParaRPr lang="de-DE" dirty="0"/>
          </a:p>
          <a:p>
            <a:pPr algn="ctr"/>
            <a:endParaRPr lang="de-DE" dirty="0"/>
          </a:p>
          <a:p>
            <a:pPr algn="ctr"/>
            <a:r>
              <a:rPr lang="de-DE" u="sng" dirty="0"/>
              <a:t>X</a:t>
            </a:r>
          </a:p>
        </p:txBody>
      </p:sp>
    </p:spTree>
    <p:extLst>
      <p:ext uri="{BB962C8B-B14F-4D97-AF65-F5344CB8AC3E}">
        <p14:creationId xmlns:p14="http://schemas.microsoft.com/office/powerpoint/2010/main" val="27550834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Potenzreihenansatz II: Schritt 3</a:t>
            </a:r>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a:xfrm>
                <a:off x="1024128" y="1996751"/>
                <a:ext cx="9720073" cy="402336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de-DE" sz="1800" b="0" i="1" smtClean="0">
                          <a:solidFill>
                            <a:schemeClr val="tx1"/>
                          </a:solidFill>
                          <a:latin typeface="Cambria Math" panose="02040503050406030204" pitchFamily="18" charset="0"/>
                        </a:rPr>
                        <m:t>(</m:t>
                      </m:r>
                      <m:r>
                        <a:rPr lang="de-DE" sz="1800" i="1" smtClean="0">
                          <a:solidFill>
                            <a:schemeClr val="tx1"/>
                          </a:solidFill>
                          <a:latin typeface="Cambria Math" panose="02040503050406030204" pitchFamily="18" charset="0"/>
                        </a:rPr>
                        <m:t>1+2</m:t>
                      </m:r>
                      <m:r>
                        <a:rPr lang="de-DE" sz="1800" i="1" smtClean="0">
                          <a:solidFill>
                            <a:schemeClr val="tx1"/>
                          </a:solidFill>
                          <a:latin typeface="Cambria Math" panose="02040503050406030204" pitchFamily="18" charset="0"/>
                        </a:rPr>
                        <m:t>𝑦</m:t>
                      </m:r>
                      <m:r>
                        <a:rPr lang="de-DE" sz="1800" i="1" smtClean="0">
                          <a:solidFill>
                            <a:schemeClr val="tx1"/>
                          </a:solidFill>
                          <a:latin typeface="Cambria Math" panose="02040503050406030204" pitchFamily="18" charset="0"/>
                        </a:rPr>
                        <m:t>+</m:t>
                      </m:r>
                      <m:r>
                        <a:rPr lang="de-DE" sz="1800" i="1" smtClean="0">
                          <a:solidFill>
                            <a:schemeClr val="tx1"/>
                          </a:solidFill>
                          <a:latin typeface="Cambria Math" panose="02040503050406030204" pitchFamily="18" charset="0"/>
                        </a:rPr>
                        <m:t>𝑦</m:t>
                      </m:r>
                      <m:r>
                        <a:rPr lang="de-DE" sz="1800" i="1" smtClean="0">
                          <a:solidFill>
                            <a:schemeClr val="tx1"/>
                          </a:solidFill>
                          <a:latin typeface="Cambria Math" panose="02040503050406030204" pitchFamily="18" charset="0"/>
                        </a:rPr>
                        <m:t>²)</m:t>
                      </m:r>
                      <m:limLow>
                        <m:limLowPr>
                          <m:ctrlPr>
                            <a:rPr lang="de-DE" sz="1800" i="1" smtClean="0">
                              <a:latin typeface="Cambria Math" panose="02040503050406030204" pitchFamily="18" charset="0"/>
                            </a:rPr>
                          </m:ctrlPr>
                        </m:limLowPr>
                        <m:e>
                          <m:groupChr>
                            <m:groupChrPr>
                              <m:chr m:val="⏟"/>
                              <m:ctrlPr>
                                <a:rPr lang="de-DE" sz="1800" i="1" smtClean="0">
                                  <a:solidFill>
                                    <a:srgbClr val="7030A0"/>
                                  </a:solidFill>
                                  <a:latin typeface="Cambria Math" panose="02040503050406030204" pitchFamily="18" charset="0"/>
                                </a:rPr>
                              </m:ctrlPr>
                            </m:groupChrPr>
                            <m:e>
                              <m:nary>
                                <m:naryPr>
                                  <m:chr m:val="∑"/>
                                  <m:ctrlPr>
                                    <a:rPr lang="de-DE" sz="1800" i="1">
                                      <a:solidFill>
                                        <a:srgbClr val="7030A0"/>
                                      </a:solidFill>
                                      <a:latin typeface="Cambria Math" panose="02040503050406030204" pitchFamily="18" charset="0"/>
                                    </a:rPr>
                                  </m:ctrlPr>
                                </m:naryPr>
                                <m:sub>
                                  <m:r>
                                    <m:rPr>
                                      <m:brk m:alnAt="23"/>
                                    </m:rPr>
                                    <a:rPr lang="de-DE" sz="1800" i="1">
                                      <a:solidFill>
                                        <a:srgbClr val="7030A0"/>
                                      </a:solidFill>
                                      <a:latin typeface="Cambria Math" panose="02040503050406030204" pitchFamily="18" charset="0"/>
                                    </a:rPr>
                                    <m:t>𝑛</m:t>
                                  </m:r>
                                  <m:r>
                                    <a:rPr lang="de-DE" sz="1800" i="1">
                                      <a:solidFill>
                                        <a:srgbClr val="7030A0"/>
                                      </a:solidFill>
                                      <a:latin typeface="Cambria Math" panose="02040503050406030204" pitchFamily="18" charset="0"/>
                                    </a:rPr>
                                    <m:t>=1</m:t>
                                  </m:r>
                                </m:sub>
                                <m:sup>
                                  <m:r>
                                    <a:rPr lang="de-DE" sz="1800" i="1">
                                      <a:solidFill>
                                        <a:srgbClr val="7030A0"/>
                                      </a:solidFill>
                                      <a:latin typeface="Cambria Math" panose="02040503050406030204" pitchFamily="18" charset="0"/>
                                      <a:ea typeface="Cambria Math" panose="02040503050406030204" pitchFamily="18" charset="0"/>
                                    </a:rPr>
                                    <m:t>∞</m:t>
                                  </m:r>
                                </m:sup>
                                <m:e>
                                  <m:sSub>
                                    <m:sSubPr>
                                      <m:ctrlPr>
                                        <a:rPr lang="de-DE" sz="1800" i="1">
                                          <a:solidFill>
                                            <a:srgbClr val="7030A0"/>
                                          </a:solidFill>
                                          <a:latin typeface="Cambria Math" panose="02040503050406030204" pitchFamily="18" charset="0"/>
                                          <a:ea typeface="Cambria Math" panose="02040503050406030204" pitchFamily="18" charset="0"/>
                                        </a:rPr>
                                      </m:ctrlPr>
                                    </m:sSubPr>
                                    <m:e>
                                      <m:r>
                                        <a:rPr lang="de-DE" sz="1800" i="1">
                                          <a:solidFill>
                                            <a:srgbClr val="7030A0"/>
                                          </a:solidFill>
                                          <a:latin typeface="Cambria Math" panose="02040503050406030204" pitchFamily="18" charset="0"/>
                                          <a:ea typeface="Cambria Math" panose="02040503050406030204" pitchFamily="18" charset="0"/>
                                        </a:rPr>
                                        <m:t>𝑛</m:t>
                                      </m:r>
                                      <m:r>
                                        <a:rPr lang="de-DE" sz="1800" i="1">
                                          <a:solidFill>
                                            <a:srgbClr val="7030A0"/>
                                          </a:solidFill>
                                          <a:latin typeface="Cambria Math" panose="02040503050406030204" pitchFamily="18" charset="0"/>
                                          <a:ea typeface="Cambria Math" panose="02040503050406030204" pitchFamily="18" charset="0"/>
                                        </a:rPr>
                                        <m:t> </m:t>
                                      </m:r>
                                      <m:r>
                                        <a:rPr lang="de-DE" sz="1800" i="1">
                                          <a:solidFill>
                                            <a:srgbClr val="7030A0"/>
                                          </a:solidFill>
                                          <a:latin typeface="Cambria Math" panose="02040503050406030204" pitchFamily="18" charset="0"/>
                                          <a:ea typeface="Cambria Math" panose="02040503050406030204" pitchFamily="18" charset="0"/>
                                        </a:rPr>
                                        <m:t>𝑎</m:t>
                                      </m:r>
                                    </m:e>
                                    <m:sub>
                                      <m:r>
                                        <a:rPr lang="de-DE" sz="1800" i="1">
                                          <a:solidFill>
                                            <a:srgbClr val="7030A0"/>
                                          </a:solidFill>
                                          <a:latin typeface="Cambria Math" panose="02040503050406030204" pitchFamily="18" charset="0"/>
                                          <a:ea typeface="Cambria Math" panose="02040503050406030204" pitchFamily="18" charset="0"/>
                                        </a:rPr>
                                        <m:t>𝑛</m:t>
                                      </m:r>
                                    </m:sub>
                                  </m:sSub>
                                  <m:r>
                                    <a:rPr lang="de-DE" sz="1800" b="0" i="1" smtClean="0">
                                      <a:solidFill>
                                        <a:srgbClr val="7030A0"/>
                                      </a:solidFill>
                                      <a:latin typeface="Cambria Math" panose="02040503050406030204" pitchFamily="18" charset="0"/>
                                      <a:ea typeface="Cambria Math" panose="02040503050406030204" pitchFamily="18" charset="0"/>
                                    </a:rPr>
                                    <m:t> </m:t>
                                  </m:r>
                                  <m:sSup>
                                    <m:sSupPr>
                                      <m:ctrlPr>
                                        <a:rPr lang="de-DE" sz="1800" b="0" i="1" smtClean="0">
                                          <a:solidFill>
                                            <a:srgbClr val="7030A0"/>
                                          </a:solidFill>
                                          <a:latin typeface="Cambria Math" panose="02040503050406030204" pitchFamily="18" charset="0"/>
                                          <a:ea typeface="Cambria Math" panose="02040503050406030204" pitchFamily="18" charset="0"/>
                                        </a:rPr>
                                      </m:ctrlPr>
                                    </m:sSupPr>
                                    <m:e>
                                      <m:r>
                                        <a:rPr lang="de-DE" sz="1800" b="0" i="1" smtClean="0">
                                          <a:solidFill>
                                            <a:srgbClr val="7030A0"/>
                                          </a:solidFill>
                                          <a:latin typeface="Cambria Math" panose="02040503050406030204" pitchFamily="18" charset="0"/>
                                          <a:ea typeface="Cambria Math" panose="02040503050406030204" pitchFamily="18" charset="0"/>
                                        </a:rPr>
                                        <m:t>𝑦</m:t>
                                      </m:r>
                                    </m:e>
                                    <m:sup>
                                      <m:r>
                                        <a:rPr lang="de-DE" sz="1800" b="0" i="1" smtClean="0">
                                          <a:solidFill>
                                            <a:srgbClr val="7030A0"/>
                                          </a:solidFill>
                                          <a:latin typeface="Cambria Math" panose="02040503050406030204" pitchFamily="18" charset="0"/>
                                          <a:ea typeface="Cambria Math" panose="02040503050406030204" pitchFamily="18" charset="0"/>
                                        </a:rPr>
                                        <m:t>𝑛</m:t>
                                      </m:r>
                                      <m:r>
                                        <a:rPr lang="de-DE" sz="1800" b="0" i="1" smtClean="0">
                                          <a:solidFill>
                                            <a:srgbClr val="7030A0"/>
                                          </a:solidFill>
                                          <a:latin typeface="Cambria Math" panose="02040503050406030204" pitchFamily="18" charset="0"/>
                                          <a:ea typeface="Cambria Math" panose="02040503050406030204" pitchFamily="18" charset="0"/>
                                        </a:rPr>
                                        <m:t>−1</m:t>
                                      </m:r>
                                    </m:sup>
                                  </m:sSup>
                                </m:e>
                              </m:nary>
                            </m:e>
                          </m:groupChr>
                        </m:e>
                        <m:lim>
                          <m:r>
                            <a:rPr lang="de-DE" sz="1800" b="0" i="1" smtClean="0">
                              <a:latin typeface="Cambria Math" panose="02040503050406030204" pitchFamily="18" charset="0"/>
                            </a:rPr>
                            <m:t>𝑓</m:t>
                          </m:r>
                          <m:r>
                            <a:rPr lang="de-DE" sz="1800" b="0" i="1" smtClean="0">
                              <a:latin typeface="Cambria Math" panose="02040503050406030204" pitchFamily="18" charset="0"/>
                            </a:rPr>
                            <m:t>′(</m:t>
                          </m:r>
                          <m:r>
                            <a:rPr lang="de-DE" sz="1800" b="0" i="1" smtClean="0">
                              <a:latin typeface="Cambria Math" panose="02040503050406030204" pitchFamily="18" charset="0"/>
                            </a:rPr>
                            <m:t>𝑥</m:t>
                          </m:r>
                          <m:r>
                            <a:rPr lang="de-DE" sz="1800" b="0" i="1" smtClean="0">
                              <a:latin typeface="Cambria Math" panose="02040503050406030204" pitchFamily="18" charset="0"/>
                            </a:rPr>
                            <m:t>)</m:t>
                          </m:r>
                        </m:lim>
                      </m:limLow>
                      <m:r>
                        <a:rPr lang="de-DE" sz="1800" i="1">
                          <a:latin typeface="Cambria Math" panose="02040503050406030204" pitchFamily="18" charset="0"/>
                        </a:rPr>
                        <m:t>=1+</m:t>
                      </m:r>
                      <m:limLow>
                        <m:limLowPr>
                          <m:ctrlPr>
                            <a:rPr lang="de-DE" sz="1800" i="1" smtClean="0">
                              <a:latin typeface="Cambria Math" panose="02040503050406030204" pitchFamily="18" charset="0"/>
                            </a:rPr>
                          </m:ctrlPr>
                        </m:limLowPr>
                        <m:e>
                          <m:groupChr>
                            <m:groupChrPr>
                              <m:chr m:val="⏟"/>
                              <m:ctrlPr>
                                <a:rPr lang="de-DE" sz="1800" i="1" smtClean="0">
                                  <a:latin typeface="Cambria Math" panose="02040503050406030204" pitchFamily="18" charset="0"/>
                                </a:rPr>
                              </m:ctrlPr>
                            </m:groupChrPr>
                            <m:e>
                              <m:nary>
                                <m:naryPr>
                                  <m:chr m:val="∑"/>
                                  <m:ctrlPr>
                                    <a:rPr lang="de-DE" sz="1800" i="1">
                                      <a:latin typeface="Cambria Math" panose="02040503050406030204" pitchFamily="18" charset="0"/>
                                    </a:rPr>
                                  </m:ctrlPr>
                                </m:naryPr>
                                <m:sub>
                                  <m:r>
                                    <m:rPr>
                                      <m:brk m:alnAt="23"/>
                                    </m:rPr>
                                    <a:rPr lang="de-DE" sz="1800" i="1">
                                      <a:latin typeface="Cambria Math" panose="02040503050406030204" pitchFamily="18" charset="0"/>
                                    </a:rPr>
                                    <m:t>𝑛</m:t>
                                  </m:r>
                                  <m:r>
                                    <a:rPr lang="de-DE" sz="1800" i="1">
                                      <a:latin typeface="Cambria Math" panose="02040503050406030204" pitchFamily="18" charset="0"/>
                                    </a:rPr>
                                    <m:t>=</m:t>
                                  </m:r>
                                  <m:r>
                                    <a:rPr lang="de-DE" sz="1800" b="0" i="1" smtClean="0">
                                      <a:latin typeface="Cambria Math" panose="02040503050406030204" pitchFamily="18" charset="0"/>
                                    </a:rPr>
                                    <m:t>0</m:t>
                                  </m:r>
                                </m:sub>
                                <m:sup>
                                  <m:r>
                                    <a:rPr lang="de-DE" sz="1800" i="1">
                                      <a:latin typeface="Cambria Math" panose="02040503050406030204" pitchFamily="18" charset="0"/>
                                      <a:ea typeface="Cambria Math" panose="02040503050406030204" pitchFamily="18" charset="0"/>
                                    </a:rPr>
                                    <m:t>∞</m:t>
                                  </m:r>
                                </m:sup>
                                <m:e>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 </m:t>
                                      </m:r>
                                      <m:r>
                                        <a:rPr lang="de-DE" sz="1800" i="1">
                                          <a:latin typeface="Cambria Math" panose="02040503050406030204" pitchFamily="18" charset="0"/>
                                          <a:ea typeface="Cambria Math" panose="02040503050406030204" pitchFamily="18" charset="0"/>
                                        </a:rPr>
                                        <m:t>𝑎</m:t>
                                      </m:r>
                                    </m:e>
                                    <m:sub>
                                      <m:r>
                                        <a:rPr lang="de-DE" sz="1800" i="1">
                                          <a:latin typeface="Cambria Math" panose="02040503050406030204" pitchFamily="18" charset="0"/>
                                          <a:ea typeface="Cambria Math" panose="02040503050406030204" pitchFamily="18" charset="0"/>
                                        </a:rPr>
                                        <m:t>𝑛</m:t>
                                      </m:r>
                                    </m:sub>
                                  </m:sSub>
                                  <m:r>
                                    <a:rPr lang="de-DE" sz="1800" i="1">
                                      <a:latin typeface="Cambria Math" panose="02040503050406030204" pitchFamily="18" charset="0"/>
                                    </a:rPr>
                                    <m:t> </m:t>
                                  </m:r>
                                  <m:sSup>
                                    <m:sSupPr>
                                      <m:ctrlPr>
                                        <a:rPr lang="de-DE" sz="1800" i="1" smtClean="0">
                                          <a:latin typeface="Cambria Math" panose="02040503050406030204" pitchFamily="18" charset="0"/>
                                        </a:rPr>
                                      </m:ctrlPr>
                                    </m:sSupPr>
                                    <m:e>
                                      <m:r>
                                        <a:rPr lang="de-DE" sz="1800" b="0" i="1" smtClean="0">
                                          <a:latin typeface="Cambria Math" panose="02040503050406030204" pitchFamily="18" charset="0"/>
                                        </a:rPr>
                                        <m:t>𝑦</m:t>
                                      </m:r>
                                    </m:e>
                                    <m:sup>
                                      <m:r>
                                        <a:rPr lang="de-DE" sz="1800" b="0" i="1" smtClean="0">
                                          <a:latin typeface="Cambria Math" panose="02040503050406030204" pitchFamily="18" charset="0"/>
                                        </a:rPr>
                                        <m:t>𝑛</m:t>
                                      </m:r>
                                    </m:sup>
                                  </m:sSup>
                                </m:e>
                              </m:nary>
                            </m:e>
                          </m:groupChr>
                        </m:e>
                        <m:lim>
                          <m:r>
                            <a:rPr lang="de-DE" sz="1800" b="0" i="1" smtClean="0">
                              <a:latin typeface="Cambria Math" panose="02040503050406030204" pitchFamily="18" charset="0"/>
                            </a:rPr>
                            <m:t>𝑓</m:t>
                          </m:r>
                          <m:r>
                            <a:rPr lang="de-DE" sz="1800" b="0" i="1" smtClean="0">
                              <a:latin typeface="Cambria Math" panose="02040503050406030204" pitchFamily="18" charset="0"/>
                            </a:rPr>
                            <m:t>(</m:t>
                          </m:r>
                          <m:r>
                            <a:rPr lang="de-DE" sz="1800" b="0" i="1" smtClean="0">
                              <a:latin typeface="Cambria Math" panose="02040503050406030204" pitchFamily="18" charset="0"/>
                            </a:rPr>
                            <m:t>𝑥</m:t>
                          </m:r>
                          <m:r>
                            <a:rPr lang="de-DE" sz="1800" b="0" i="1" smtClean="0">
                              <a:latin typeface="Cambria Math" panose="02040503050406030204" pitchFamily="18" charset="0"/>
                            </a:rPr>
                            <m:t>)</m:t>
                          </m:r>
                        </m:lim>
                      </m:limLow>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1</m:t>
                          </m:r>
                        </m:num>
                        <m:den>
                          <m:r>
                            <a:rPr lang="de-DE" sz="1800" i="1">
                              <a:latin typeface="Cambria Math" panose="02040503050406030204" pitchFamily="18" charset="0"/>
                            </a:rPr>
                            <m:t>2</m:t>
                          </m:r>
                        </m:den>
                      </m:f>
                      <m:limLow>
                        <m:limLowPr>
                          <m:ctrlPr>
                            <a:rPr lang="de-DE" sz="1800" i="1" smtClean="0">
                              <a:solidFill>
                                <a:schemeClr val="accent5"/>
                              </a:solidFill>
                              <a:latin typeface="Cambria Math" panose="02040503050406030204" pitchFamily="18" charset="0"/>
                            </a:rPr>
                          </m:ctrlPr>
                        </m:limLowPr>
                        <m:e>
                          <m:groupChr>
                            <m:groupChrPr>
                              <m:chr m:val="⏟"/>
                              <m:ctrlPr>
                                <a:rPr lang="de-DE" sz="1800" i="1" smtClean="0">
                                  <a:solidFill>
                                    <a:schemeClr val="accent5"/>
                                  </a:solidFill>
                                  <a:latin typeface="Cambria Math" panose="02040503050406030204" pitchFamily="18" charset="0"/>
                                </a:rPr>
                              </m:ctrlPr>
                            </m:groupChrPr>
                            <m:e>
                              <m:d>
                                <m:dPr>
                                  <m:ctrlPr>
                                    <a:rPr lang="de-DE" sz="1800" i="1">
                                      <a:solidFill>
                                        <a:schemeClr val="accent5"/>
                                      </a:solidFill>
                                      <a:latin typeface="Cambria Math" panose="02040503050406030204" pitchFamily="18" charset="0"/>
                                    </a:rPr>
                                  </m:ctrlPr>
                                </m:dPr>
                                <m:e>
                                  <m:nary>
                                    <m:naryPr>
                                      <m:chr m:val="∑"/>
                                      <m:ctrlPr>
                                        <a:rPr lang="de-DE" sz="1800" i="1">
                                          <a:solidFill>
                                            <a:schemeClr val="accent5"/>
                                          </a:solidFill>
                                          <a:latin typeface="Cambria Math" panose="02040503050406030204" pitchFamily="18" charset="0"/>
                                        </a:rPr>
                                      </m:ctrlPr>
                                    </m:naryPr>
                                    <m:sub>
                                      <m:r>
                                        <m:rPr>
                                          <m:brk m:alnAt="23"/>
                                        </m:rPr>
                                        <a:rPr lang="de-DE" sz="1800" i="1">
                                          <a:solidFill>
                                            <a:schemeClr val="accent5"/>
                                          </a:solidFill>
                                          <a:latin typeface="Cambria Math" panose="02040503050406030204" pitchFamily="18" charset="0"/>
                                        </a:rPr>
                                        <m:t>𝑛</m:t>
                                      </m:r>
                                      <m:r>
                                        <a:rPr lang="de-DE" sz="1800" i="1">
                                          <a:solidFill>
                                            <a:schemeClr val="accent5"/>
                                          </a:solidFill>
                                          <a:latin typeface="Cambria Math" panose="02040503050406030204" pitchFamily="18" charset="0"/>
                                        </a:rPr>
                                        <m:t>=</m:t>
                                      </m:r>
                                      <m:r>
                                        <a:rPr lang="de-DE" sz="1800" b="0" i="1" smtClean="0">
                                          <a:solidFill>
                                            <a:schemeClr val="accent5"/>
                                          </a:solidFill>
                                          <a:latin typeface="Cambria Math" panose="02040503050406030204" pitchFamily="18" charset="0"/>
                                        </a:rPr>
                                        <m:t>0</m:t>
                                      </m:r>
                                    </m:sub>
                                    <m:sup>
                                      <m:r>
                                        <a:rPr lang="de-DE" sz="1800" i="1">
                                          <a:solidFill>
                                            <a:schemeClr val="accent5"/>
                                          </a:solidFill>
                                          <a:latin typeface="Cambria Math" panose="02040503050406030204" pitchFamily="18" charset="0"/>
                                          <a:ea typeface="Cambria Math" panose="02040503050406030204" pitchFamily="18" charset="0"/>
                                        </a:rPr>
                                        <m:t>∞</m:t>
                                      </m:r>
                                    </m:sup>
                                    <m:e>
                                      <m:sSub>
                                        <m:sSubPr>
                                          <m:ctrlPr>
                                            <a:rPr lang="de-DE" sz="1800" i="1">
                                              <a:solidFill>
                                                <a:schemeClr val="accent5"/>
                                              </a:solidFill>
                                              <a:latin typeface="Cambria Math" panose="02040503050406030204" pitchFamily="18" charset="0"/>
                                              <a:ea typeface="Cambria Math" panose="02040503050406030204" pitchFamily="18" charset="0"/>
                                            </a:rPr>
                                          </m:ctrlPr>
                                        </m:sSubPr>
                                        <m:e>
                                          <m:r>
                                            <a:rPr lang="de-DE" sz="1800" i="1">
                                              <a:solidFill>
                                                <a:schemeClr val="accent5"/>
                                              </a:solidFill>
                                              <a:latin typeface="Cambria Math" panose="02040503050406030204" pitchFamily="18" charset="0"/>
                                              <a:ea typeface="Cambria Math" panose="02040503050406030204" pitchFamily="18" charset="0"/>
                                            </a:rPr>
                                            <m:t>𝑎</m:t>
                                          </m:r>
                                        </m:e>
                                        <m:sub>
                                          <m:r>
                                            <a:rPr lang="de-DE" sz="1800" i="1">
                                              <a:solidFill>
                                                <a:schemeClr val="accent5"/>
                                              </a:solidFill>
                                              <a:latin typeface="Cambria Math" panose="02040503050406030204" pitchFamily="18" charset="0"/>
                                              <a:ea typeface="Cambria Math" panose="02040503050406030204" pitchFamily="18" charset="0"/>
                                            </a:rPr>
                                            <m:t>𝑛</m:t>
                                          </m:r>
                                        </m:sub>
                                      </m:sSub>
                                      <m:r>
                                        <a:rPr lang="de-DE" sz="1800" i="1">
                                          <a:solidFill>
                                            <a:schemeClr val="accent5"/>
                                          </a:solidFill>
                                          <a:latin typeface="Cambria Math" panose="02040503050406030204" pitchFamily="18" charset="0"/>
                                        </a:rPr>
                                        <m:t> </m:t>
                                      </m:r>
                                      <m:sSup>
                                        <m:sSupPr>
                                          <m:ctrlPr>
                                            <a:rPr lang="de-DE" sz="1800" i="1" smtClean="0">
                                              <a:solidFill>
                                                <a:schemeClr val="accent5"/>
                                              </a:solidFill>
                                              <a:latin typeface="Cambria Math" panose="02040503050406030204" pitchFamily="18" charset="0"/>
                                            </a:rPr>
                                          </m:ctrlPr>
                                        </m:sSupPr>
                                        <m:e>
                                          <m:r>
                                            <a:rPr lang="de-DE" sz="1800" b="0" i="1" smtClean="0">
                                              <a:solidFill>
                                                <a:schemeClr val="accent5"/>
                                              </a:solidFill>
                                              <a:latin typeface="Cambria Math" panose="02040503050406030204" pitchFamily="18" charset="0"/>
                                            </a:rPr>
                                            <m:t>𝑦</m:t>
                                          </m:r>
                                        </m:e>
                                        <m:sup>
                                          <m:r>
                                            <a:rPr lang="de-DE" sz="1800" b="0" i="1" smtClean="0">
                                              <a:solidFill>
                                                <a:schemeClr val="accent5"/>
                                              </a:solidFill>
                                              <a:latin typeface="Cambria Math" panose="02040503050406030204" pitchFamily="18" charset="0"/>
                                            </a:rPr>
                                            <m:t>𝑛</m:t>
                                          </m:r>
                                        </m:sup>
                                      </m:sSup>
                                    </m:e>
                                  </m:nary>
                                  <m:r>
                                    <m:rPr>
                                      <m:nor/>
                                    </m:rPr>
                                    <a:rPr lang="de-DE" sz="1800" dirty="0">
                                      <a:solidFill>
                                        <a:schemeClr val="accent5"/>
                                      </a:solidFill>
                                    </a:rPr>
                                    <m:t> </m:t>
                                  </m:r>
                                </m:e>
                              </m:d>
                              <m:d>
                                <m:dPr>
                                  <m:ctrlPr>
                                    <a:rPr lang="de-DE" sz="1800" i="1">
                                      <a:solidFill>
                                        <a:schemeClr val="accent5"/>
                                      </a:solidFill>
                                      <a:latin typeface="Cambria Math" panose="02040503050406030204" pitchFamily="18" charset="0"/>
                                    </a:rPr>
                                  </m:ctrlPr>
                                </m:dPr>
                                <m:e>
                                  <m:nary>
                                    <m:naryPr>
                                      <m:chr m:val="∑"/>
                                      <m:ctrlPr>
                                        <a:rPr lang="de-DE" sz="1800" i="1">
                                          <a:solidFill>
                                            <a:schemeClr val="accent5"/>
                                          </a:solidFill>
                                          <a:latin typeface="Cambria Math" panose="02040503050406030204" pitchFamily="18" charset="0"/>
                                        </a:rPr>
                                      </m:ctrlPr>
                                    </m:naryPr>
                                    <m:sub>
                                      <m:r>
                                        <m:rPr>
                                          <m:brk m:alnAt="23"/>
                                        </m:rPr>
                                        <a:rPr lang="de-DE" sz="1800" i="1">
                                          <a:solidFill>
                                            <a:schemeClr val="accent5"/>
                                          </a:solidFill>
                                          <a:latin typeface="Cambria Math" panose="02040503050406030204" pitchFamily="18" charset="0"/>
                                        </a:rPr>
                                        <m:t>𝑛</m:t>
                                      </m:r>
                                      <m:r>
                                        <a:rPr lang="de-DE" sz="1800" i="1">
                                          <a:solidFill>
                                            <a:schemeClr val="accent5"/>
                                          </a:solidFill>
                                          <a:latin typeface="Cambria Math" panose="02040503050406030204" pitchFamily="18" charset="0"/>
                                        </a:rPr>
                                        <m:t>=</m:t>
                                      </m:r>
                                      <m:r>
                                        <a:rPr lang="de-DE" sz="1800" b="0" i="1" smtClean="0">
                                          <a:solidFill>
                                            <a:schemeClr val="accent5"/>
                                          </a:solidFill>
                                          <a:latin typeface="Cambria Math" panose="02040503050406030204" pitchFamily="18" charset="0"/>
                                        </a:rPr>
                                        <m:t>0</m:t>
                                      </m:r>
                                    </m:sub>
                                    <m:sup>
                                      <m:r>
                                        <a:rPr lang="de-DE" sz="1800" i="1">
                                          <a:solidFill>
                                            <a:schemeClr val="accent5"/>
                                          </a:solidFill>
                                          <a:latin typeface="Cambria Math" panose="02040503050406030204" pitchFamily="18" charset="0"/>
                                          <a:ea typeface="Cambria Math" panose="02040503050406030204" pitchFamily="18" charset="0"/>
                                        </a:rPr>
                                        <m:t>∞</m:t>
                                      </m:r>
                                    </m:sup>
                                    <m:e>
                                      <m:sSub>
                                        <m:sSubPr>
                                          <m:ctrlPr>
                                            <a:rPr lang="de-DE" sz="1800" i="1">
                                              <a:solidFill>
                                                <a:schemeClr val="accent5"/>
                                              </a:solidFill>
                                              <a:latin typeface="Cambria Math" panose="02040503050406030204" pitchFamily="18" charset="0"/>
                                              <a:ea typeface="Cambria Math" panose="02040503050406030204" pitchFamily="18" charset="0"/>
                                            </a:rPr>
                                          </m:ctrlPr>
                                        </m:sSubPr>
                                        <m:e>
                                          <m:r>
                                            <a:rPr lang="de-DE" sz="1800" i="1">
                                              <a:solidFill>
                                                <a:schemeClr val="accent5"/>
                                              </a:solidFill>
                                              <a:latin typeface="Cambria Math" panose="02040503050406030204" pitchFamily="18" charset="0"/>
                                              <a:ea typeface="Cambria Math" panose="02040503050406030204" pitchFamily="18" charset="0"/>
                                            </a:rPr>
                                            <m:t>𝑎</m:t>
                                          </m:r>
                                        </m:e>
                                        <m:sub>
                                          <m:r>
                                            <a:rPr lang="de-DE" sz="1800" i="1">
                                              <a:solidFill>
                                                <a:schemeClr val="accent5"/>
                                              </a:solidFill>
                                              <a:latin typeface="Cambria Math" panose="02040503050406030204" pitchFamily="18" charset="0"/>
                                              <a:ea typeface="Cambria Math" panose="02040503050406030204" pitchFamily="18" charset="0"/>
                                            </a:rPr>
                                            <m:t>𝑛</m:t>
                                          </m:r>
                                        </m:sub>
                                      </m:sSub>
                                      <m:r>
                                        <a:rPr lang="de-DE" sz="1800" i="1">
                                          <a:solidFill>
                                            <a:schemeClr val="accent5"/>
                                          </a:solidFill>
                                          <a:latin typeface="Cambria Math" panose="02040503050406030204" pitchFamily="18" charset="0"/>
                                        </a:rPr>
                                        <m:t> </m:t>
                                      </m:r>
                                      <m:sSup>
                                        <m:sSupPr>
                                          <m:ctrlPr>
                                            <a:rPr lang="de-DE" sz="1800" i="1" smtClean="0">
                                              <a:solidFill>
                                                <a:schemeClr val="accent5"/>
                                              </a:solidFill>
                                              <a:latin typeface="Cambria Math" panose="02040503050406030204" pitchFamily="18" charset="0"/>
                                            </a:rPr>
                                          </m:ctrlPr>
                                        </m:sSupPr>
                                        <m:e>
                                          <m:r>
                                            <a:rPr lang="de-DE" sz="1800" b="0" i="1" smtClean="0">
                                              <a:solidFill>
                                                <a:schemeClr val="accent5"/>
                                              </a:solidFill>
                                              <a:latin typeface="Cambria Math" panose="02040503050406030204" pitchFamily="18" charset="0"/>
                                            </a:rPr>
                                            <m:t>𝑦</m:t>
                                          </m:r>
                                        </m:e>
                                        <m:sup>
                                          <m:r>
                                            <a:rPr lang="de-DE" sz="1800" b="0" i="1" smtClean="0">
                                              <a:solidFill>
                                                <a:schemeClr val="accent5"/>
                                              </a:solidFill>
                                              <a:latin typeface="Cambria Math" panose="02040503050406030204" pitchFamily="18" charset="0"/>
                                            </a:rPr>
                                            <m:t>𝑛</m:t>
                                          </m:r>
                                        </m:sup>
                                      </m:sSup>
                                    </m:e>
                                  </m:nary>
                                  <m:r>
                                    <m:rPr>
                                      <m:nor/>
                                    </m:rPr>
                                    <a:rPr lang="de-DE" sz="1800" dirty="0">
                                      <a:solidFill>
                                        <a:schemeClr val="accent5"/>
                                      </a:solidFill>
                                    </a:rPr>
                                    <m:t> </m:t>
                                  </m:r>
                                </m:e>
                              </m:d>
                            </m:e>
                          </m:groupChr>
                        </m:e>
                        <m:lim>
                          <m:r>
                            <a:rPr lang="de-DE" sz="1800" b="0" i="1" smtClean="0">
                              <a:solidFill>
                                <a:schemeClr val="accent5"/>
                              </a:solidFill>
                              <a:latin typeface="Cambria Math" panose="02040503050406030204" pitchFamily="18" charset="0"/>
                            </a:rPr>
                            <m:t>𝑓</m:t>
                          </m:r>
                          <m:r>
                            <a:rPr lang="de-DE" sz="1800" b="0" i="1" smtClean="0">
                              <a:solidFill>
                                <a:schemeClr val="accent5"/>
                              </a:solidFill>
                              <a:latin typeface="Cambria Math" panose="02040503050406030204" pitchFamily="18" charset="0"/>
                            </a:rPr>
                            <m:t>(</m:t>
                          </m:r>
                          <m:r>
                            <a:rPr lang="de-DE" sz="1800" b="0" i="1" smtClean="0">
                              <a:solidFill>
                                <a:schemeClr val="accent5"/>
                              </a:solidFill>
                              <a:latin typeface="Cambria Math" panose="02040503050406030204" pitchFamily="18" charset="0"/>
                            </a:rPr>
                            <m:t>𝑥</m:t>
                          </m:r>
                          <m:r>
                            <a:rPr lang="de-DE" sz="1800" b="0" i="1" smtClean="0">
                              <a:solidFill>
                                <a:schemeClr val="accent5"/>
                              </a:solidFill>
                              <a:latin typeface="Cambria Math" panose="02040503050406030204" pitchFamily="18" charset="0"/>
                            </a:rPr>
                            <m:t>)²</m:t>
                          </m:r>
                        </m:lim>
                      </m:limLow>
                    </m:oMath>
                  </m:oMathPara>
                </a14:m>
                <a:endParaRPr lang="de-DE" sz="1600" dirty="0"/>
              </a:p>
              <a:p>
                <a:pPr marL="0" indent="0">
                  <a:buNone/>
                </a:pPr>
                <a:r>
                  <a:rPr lang="de-DE" sz="1600" b="1" dirty="0"/>
                  <a:t>Alles als Summen schreiben! </a:t>
                </a:r>
                <a:r>
                  <a:rPr lang="de-DE" sz="1600" dirty="0"/>
                  <a:t>Jetzt müssen wir die Rechengesetze (Distributivgesetz) anwenden, um den </a:t>
                </a:r>
                <a:r>
                  <a:rPr lang="de-DE" sz="1600" dirty="0">
                    <a:solidFill>
                      <a:srgbClr val="7030A0"/>
                    </a:solidFill>
                  </a:rPr>
                  <a:t>Faktor</a:t>
                </a:r>
                <a:r>
                  <a:rPr lang="de-DE" sz="1600" dirty="0"/>
                  <a:t> in die Summe </a:t>
                </a:r>
                <a14:m>
                  <m:oMath xmlns:m="http://schemas.openxmlformats.org/officeDocument/2006/math">
                    <m:r>
                      <a:rPr lang="de-DE" sz="1600" i="1">
                        <a:latin typeface="Cambria Math" panose="02040503050406030204" pitchFamily="18" charset="0"/>
                      </a:rPr>
                      <m:t>(1+2</m:t>
                    </m:r>
                    <m:r>
                      <a:rPr lang="de-DE" sz="1600" i="1">
                        <a:latin typeface="Cambria Math" panose="02040503050406030204" pitchFamily="18" charset="0"/>
                      </a:rPr>
                      <m:t>𝑦</m:t>
                    </m:r>
                    <m:r>
                      <a:rPr lang="de-DE" sz="1600" i="1">
                        <a:latin typeface="Cambria Math" panose="02040503050406030204" pitchFamily="18" charset="0"/>
                      </a:rPr>
                      <m:t>+</m:t>
                    </m:r>
                    <m:r>
                      <a:rPr lang="de-DE" sz="1600" i="1">
                        <a:latin typeface="Cambria Math" panose="02040503050406030204" pitchFamily="18" charset="0"/>
                      </a:rPr>
                      <m:t>𝑦</m:t>
                    </m:r>
                    <m:r>
                      <a:rPr lang="de-DE" sz="1600" i="1">
                        <a:latin typeface="Cambria Math" panose="02040503050406030204" pitchFamily="18" charset="0"/>
                      </a:rPr>
                      <m:t>²) </m:t>
                    </m:r>
                  </m:oMath>
                </a14:m>
                <a:r>
                  <a:rPr lang="de-DE" sz="1600" dirty="0"/>
                  <a:t>zu ziehen. Das bekommen Sie hin… Schlimmer ist dieses hier: Wir müssen die Regel zum Ausrechnen von Produkten von (absolut konvergenten) Reihen verwenden. So wird aus </a:t>
                </a:r>
                <a:r>
                  <a:rPr lang="de-DE" sz="1600" dirty="0">
                    <a:solidFill>
                      <a:schemeClr val="accent5"/>
                    </a:solidFill>
                  </a:rPr>
                  <a:t>dem Produkt von Reihen </a:t>
                </a:r>
                <a:r>
                  <a:rPr lang="de-DE" sz="1600" dirty="0"/>
                  <a:t>eine Doppelsumme. (In Formelsammlung nachschauen „</a:t>
                </a:r>
                <a:r>
                  <a:rPr lang="de-DE" sz="1600" dirty="0">
                    <a:hlinkClick r:id="rId2"/>
                  </a:rPr>
                  <a:t>Cauchy-Produktformel</a:t>
                </a:r>
                <a:r>
                  <a:rPr lang="de-DE" sz="1600" dirty="0"/>
                  <a:t>“,  dieser Teil ist nicht klausurrelevant).  Es ergibt sich:</a:t>
                </a:r>
              </a:p>
              <a:p>
                <a:pPr marL="0" indent="0">
                  <a:buNone/>
                </a:pPr>
                <a:endParaRPr lang="de-DE" sz="1600" dirty="0"/>
              </a:p>
              <a:p>
                <a:pPr marL="0" indent="0">
                  <a:buNone/>
                </a:pPr>
                <a14:m>
                  <m:oMathPara xmlns:m="http://schemas.openxmlformats.org/officeDocument/2006/math">
                    <m:oMathParaPr>
                      <m:jc m:val="centerGroup"/>
                    </m:oMathParaPr>
                    <m:oMath xmlns:m="http://schemas.openxmlformats.org/officeDocument/2006/math">
                      <m:nary>
                        <m:naryPr>
                          <m:chr m:val="∑"/>
                          <m:ctrlPr>
                            <a:rPr lang="de-DE" sz="1600" i="1">
                              <a:solidFill>
                                <a:srgbClr val="7030A0"/>
                              </a:solidFill>
                              <a:latin typeface="Cambria Math" panose="02040503050406030204" pitchFamily="18" charset="0"/>
                            </a:rPr>
                          </m:ctrlPr>
                        </m:naryPr>
                        <m:sub>
                          <m:r>
                            <m:rPr>
                              <m:brk m:alnAt="23"/>
                            </m:rPr>
                            <a:rPr lang="de-DE" sz="1600" i="1">
                              <a:solidFill>
                                <a:srgbClr val="7030A0"/>
                              </a:solidFill>
                              <a:latin typeface="Cambria Math" panose="02040503050406030204" pitchFamily="18" charset="0"/>
                            </a:rPr>
                            <m:t>𝑛</m:t>
                          </m:r>
                          <m:r>
                            <a:rPr lang="de-DE" sz="1600" i="1">
                              <a:solidFill>
                                <a:srgbClr val="7030A0"/>
                              </a:solidFill>
                              <a:latin typeface="Cambria Math" panose="02040503050406030204" pitchFamily="18" charset="0"/>
                            </a:rPr>
                            <m:t>=1</m:t>
                          </m:r>
                        </m:sub>
                        <m:sup>
                          <m:r>
                            <a:rPr lang="de-DE" sz="1600" i="1">
                              <a:solidFill>
                                <a:srgbClr val="7030A0"/>
                              </a:solidFill>
                              <a:latin typeface="Cambria Math" panose="02040503050406030204" pitchFamily="18" charset="0"/>
                              <a:ea typeface="Cambria Math" panose="02040503050406030204" pitchFamily="18" charset="0"/>
                            </a:rPr>
                            <m:t>∞</m:t>
                          </m:r>
                        </m:sup>
                        <m:e>
                          <m:sSub>
                            <m:sSubPr>
                              <m:ctrlPr>
                                <a:rPr lang="de-DE" sz="1600" i="1">
                                  <a:solidFill>
                                    <a:srgbClr val="7030A0"/>
                                  </a:solidFill>
                                  <a:latin typeface="Cambria Math" panose="02040503050406030204" pitchFamily="18" charset="0"/>
                                  <a:ea typeface="Cambria Math" panose="02040503050406030204" pitchFamily="18" charset="0"/>
                                </a:rPr>
                              </m:ctrlPr>
                            </m:sSubPr>
                            <m:e>
                              <m:r>
                                <a:rPr lang="de-DE" sz="1600" i="1">
                                  <a:solidFill>
                                    <a:srgbClr val="7030A0"/>
                                  </a:solidFill>
                                  <a:latin typeface="Cambria Math" panose="02040503050406030204" pitchFamily="18" charset="0"/>
                                  <a:ea typeface="Cambria Math" panose="02040503050406030204" pitchFamily="18" charset="0"/>
                                </a:rPr>
                                <m:t>𝑛</m:t>
                              </m:r>
                              <m:r>
                                <a:rPr lang="de-DE" sz="1600" i="1">
                                  <a:solidFill>
                                    <a:srgbClr val="7030A0"/>
                                  </a:solidFill>
                                  <a:latin typeface="Cambria Math" panose="02040503050406030204" pitchFamily="18" charset="0"/>
                                  <a:ea typeface="Cambria Math" panose="02040503050406030204" pitchFamily="18" charset="0"/>
                                </a:rPr>
                                <m:t> </m:t>
                              </m:r>
                              <m:r>
                                <a:rPr lang="de-DE" sz="1600" i="1">
                                  <a:solidFill>
                                    <a:srgbClr val="7030A0"/>
                                  </a:solidFill>
                                  <a:latin typeface="Cambria Math" panose="02040503050406030204" pitchFamily="18" charset="0"/>
                                  <a:ea typeface="Cambria Math" panose="02040503050406030204" pitchFamily="18" charset="0"/>
                                </a:rPr>
                                <m:t>𝑎</m:t>
                              </m:r>
                            </m:e>
                            <m:sub>
                              <m:r>
                                <a:rPr lang="de-DE" sz="1600" i="1">
                                  <a:solidFill>
                                    <a:srgbClr val="7030A0"/>
                                  </a:solidFill>
                                  <a:latin typeface="Cambria Math" panose="02040503050406030204" pitchFamily="18" charset="0"/>
                                  <a:ea typeface="Cambria Math" panose="02040503050406030204" pitchFamily="18" charset="0"/>
                                </a:rPr>
                                <m:t>𝑛</m:t>
                              </m:r>
                            </m:sub>
                          </m:sSub>
                          <m:r>
                            <a:rPr lang="de-DE" sz="1600" i="1">
                              <a:solidFill>
                                <a:srgbClr val="7030A0"/>
                              </a:solidFill>
                              <a:latin typeface="Cambria Math" panose="02040503050406030204" pitchFamily="18" charset="0"/>
                              <a:ea typeface="Cambria Math" panose="02040503050406030204" pitchFamily="18" charset="0"/>
                            </a:rPr>
                            <m:t> </m:t>
                          </m:r>
                          <m:sSup>
                            <m:sSupPr>
                              <m:ctrlPr>
                                <a:rPr lang="de-DE" sz="1600" i="1">
                                  <a:solidFill>
                                    <a:srgbClr val="7030A0"/>
                                  </a:solidFill>
                                  <a:latin typeface="Cambria Math" panose="02040503050406030204" pitchFamily="18" charset="0"/>
                                  <a:ea typeface="Cambria Math" panose="02040503050406030204" pitchFamily="18" charset="0"/>
                                </a:rPr>
                              </m:ctrlPr>
                            </m:sSupPr>
                            <m:e>
                              <m:r>
                                <a:rPr lang="de-DE" sz="1600" i="1">
                                  <a:solidFill>
                                    <a:srgbClr val="7030A0"/>
                                  </a:solidFill>
                                  <a:latin typeface="Cambria Math" panose="02040503050406030204" pitchFamily="18" charset="0"/>
                                  <a:ea typeface="Cambria Math" panose="02040503050406030204" pitchFamily="18" charset="0"/>
                                </a:rPr>
                                <m:t>𝑦</m:t>
                              </m:r>
                            </m:e>
                            <m:sup>
                              <m:r>
                                <a:rPr lang="de-DE" sz="1600" i="1">
                                  <a:solidFill>
                                    <a:srgbClr val="7030A0"/>
                                  </a:solidFill>
                                  <a:latin typeface="Cambria Math" panose="02040503050406030204" pitchFamily="18" charset="0"/>
                                  <a:ea typeface="Cambria Math" panose="02040503050406030204" pitchFamily="18" charset="0"/>
                                </a:rPr>
                                <m:t>𝑛</m:t>
                              </m:r>
                              <m:r>
                                <a:rPr lang="de-DE" sz="1600" i="1">
                                  <a:solidFill>
                                    <a:srgbClr val="7030A0"/>
                                  </a:solidFill>
                                  <a:latin typeface="Cambria Math" panose="02040503050406030204" pitchFamily="18" charset="0"/>
                                  <a:ea typeface="Cambria Math" panose="02040503050406030204" pitchFamily="18" charset="0"/>
                                </a:rPr>
                                <m:t>−1</m:t>
                              </m:r>
                            </m:sup>
                          </m:sSup>
                        </m:e>
                      </m:nary>
                      <m:r>
                        <a:rPr lang="de-DE" sz="1600" i="1">
                          <a:solidFill>
                            <a:srgbClr val="7030A0"/>
                          </a:solidFill>
                          <a:latin typeface="Cambria Math" panose="02040503050406030204" pitchFamily="18" charset="0"/>
                          <a:ea typeface="Cambria Math" panose="02040503050406030204" pitchFamily="18" charset="0"/>
                        </a:rPr>
                        <m:t>+2</m:t>
                      </m:r>
                      <m:nary>
                        <m:naryPr>
                          <m:chr m:val="∑"/>
                          <m:ctrlPr>
                            <a:rPr lang="de-DE" sz="1600" i="1">
                              <a:solidFill>
                                <a:srgbClr val="7030A0"/>
                              </a:solidFill>
                              <a:latin typeface="Cambria Math" panose="02040503050406030204" pitchFamily="18" charset="0"/>
                            </a:rPr>
                          </m:ctrlPr>
                        </m:naryPr>
                        <m:sub>
                          <m:r>
                            <m:rPr>
                              <m:brk m:alnAt="23"/>
                            </m:rPr>
                            <a:rPr lang="de-DE" sz="1600" i="1">
                              <a:solidFill>
                                <a:srgbClr val="7030A0"/>
                              </a:solidFill>
                              <a:latin typeface="Cambria Math" panose="02040503050406030204" pitchFamily="18" charset="0"/>
                            </a:rPr>
                            <m:t>𝑛</m:t>
                          </m:r>
                          <m:r>
                            <a:rPr lang="de-DE" sz="1600" i="1">
                              <a:solidFill>
                                <a:srgbClr val="7030A0"/>
                              </a:solidFill>
                              <a:latin typeface="Cambria Math" panose="02040503050406030204" pitchFamily="18" charset="0"/>
                            </a:rPr>
                            <m:t>=1</m:t>
                          </m:r>
                        </m:sub>
                        <m:sup>
                          <m:r>
                            <a:rPr lang="de-DE" sz="1600" i="1">
                              <a:solidFill>
                                <a:srgbClr val="7030A0"/>
                              </a:solidFill>
                              <a:latin typeface="Cambria Math" panose="02040503050406030204" pitchFamily="18" charset="0"/>
                              <a:ea typeface="Cambria Math" panose="02040503050406030204" pitchFamily="18" charset="0"/>
                            </a:rPr>
                            <m:t>∞</m:t>
                          </m:r>
                        </m:sup>
                        <m:e>
                          <m:sSub>
                            <m:sSubPr>
                              <m:ctrlPr>
                                <a:rPr lang="de-DE" sz="1600" i="1">
                                  <a:solidFill>
                                    <a:srgbClr val="7030A0"/>
                                  </a:solidFill>
                                  <a:latin typeface="Cambria Math" panose="02040503050406030204" pitchFamily="18" charset="0"/>
                                  <a:ea typeface="Cambria Math" panose="02040503050406030204" pitchFamily="18" charset="0"/>
                                </a:rPr>
                              </m:ctrlPr>
                            </m:sSubPr>
                            <m:e>
                              <m:r>
                                <a:rPr lang="de-DE" sz="1600" i="1">
                                  <a:solidFill>
                                    <a:srgbClr val="7030A0"/>
                                  </a:solidFill>
                                  <a:latin typeface="Cambria Math" panose="02040503050406030204" pitchFamily="18" charset="0"/>
                                  <a:ea typeface="Cambria Math" panose="02040503050406030204" pitchFamily="18" charset="0"/>
                                </a:rPr>
                                <m:t>𝑛</m:t>
                              </m:r>
                              <m:r>
                                <a:rPr lang="de-DE" sz="1600" i="1">
                                  <a:solidFill>
                                    <a:srgbClr val="7030A0"/>
                                  </a:solidFill>
                                  <a:latin typeface="Cambria Math" panose="02040503050406030204" pitchFamily="18" charset="0"/>
                                  <a:ea typeface="Cambria Math" panose="02040503050406030204" pitchFamily="18" charset="0"/>
                                </a:rPr>
                                <m:t> </m:t>
                              </m:r>
                              <m:r>
                                <a:rPr lang="de-DE" sz="1600" i="1">
                                  <a:solidFill>
                                    <a:srgbClr val="7030A0"/>
                                  </a:solidFill>
                                  <a:latin typeface="Cambria Math" panose="02040503050406030204" pitchFamily="18" charset="0"/>
                                  <a:ea typeface="Cambria Math" panose="02040503050406030204" pitchFamily="18" charset="0"/>
                                </a:rPr>
                                <m:t>𝑎</m:t>
                              </m:r>
                            </m:e>
                            <m:sub>
                              <m:r>
                                <a:rPr lang="de-DE" sz="1600" i="1">
                                  <a:solidFill>
                                    <a:srgbClr val="7030A0"/>
                                  </a:solidFill>
                                  <a:latin typeface="Cambria Math" panose="02040503050406030204" pitchFamily="18" charset="0"/>
                                  <a:ea typeface="Cambria Math" panose="02040503050406030204" pitchFamily="18" charset="0"/>
                                </a:rPr>
                                <m:t>𝑛</m:t>
                              </m:r>
                            </m:sub>
                          </m:sSub>
                          <m:r>
                            <a:rPr lang="de-DE" sz="1600" i="1">
                              <a:solidFill>
                                <a:srgbClr val="7030A0"/>
                              </a:solidFill>
                              <a:latin typeface="Cambria Math" panose="02040503050406030204" pitchFamily="18" charset="0"/>
                              <a:ea typeface="Cambria Math" panose="02040503050406030204" pitchFamily="18" charset="0"/>
                            </a:rPr>
                            <m:t> </m:t>
                          </m:r>
                          <m:sSup>
                            <m:sSupPr>
                              <m:ctrlPr>
                                <a:rPr lang="de-DE" sz="1600" i="1">
                                  <a:solidFill>
                                    <a:srgbClr val="7030A0"/>
                                  </a:solidFill>
                                  <a:latin typeface="Cambria Math" panose="02040503050406030204" pitchFamily="18" charset="0"/>
                                  <a:ea typeface="Cambria Math" panose="02040503050406030204" pitchFamily="18" charset="0"/>
                                </a:rPr>
                              </m:ctrlPr>
                            </m:sSupPr>
                            <m:e>
                              <m:r>
                                <a:rPr lang="de-DE" sz="1600" i="1">
                                  <a:solidFill>
                                    <a:srgbClr val="7030A0"/>
                                  </a:solidFill>
                                  <a:latin typeface="Cambria Math" panose="02040503050406030204" pitchFamily="18" charset="0"/>
                                  <a:ea typeface="Cambria Math" panose="02040503050406030204" pitchFamily="18" charset="0"/>
                                </a:rPr>
                                <m:t>𝑦</m:t>
                              </m:r>
                            </m:e>
                            <m:sup>
                              <m:r>
                                <a:rPr lang="de-DE" sz="1600" i="1">
                                  <a:solidFill>
                                    <a:srgbClr val="7030A0"/>
                                  </a:solidFill>
                                  <a:latin typeface="Cambria Math" panose="02040503050406030204" pitchFamily="18" charset="0"/>
                                  <a:ea typeface="Cambria Math" panose="02040503050406030204" pitchFamily="18" charset="0"/>
                                </a:rPr>
                                <m:t>𝑛</m:t>
                              </m:r>
                            </m:sup>
                          </m:sSup>
                          <m:r>
                            <a:rPr lang="de-DE" sz="1600" i="1">
                              <a:solidFill>
                                <a:srgbClr val="7030A0"/>
                              </a:solidFill>
                              <a:latin typeface="Cambria Math" panose="02040503050406030204" pitchFamily="18" charset="0"/>
                              <a:ea typeface="Cambria Math" panose="02040503050406030204" pitchFamily="18" charset="0"/>
                            </a:rPr>
                            <m:t>+</m:t>
                          </m:r>
                          <m:nary>
                            <m:naryPr>
                              <m:chr m:val="∑"/>
                              <m:ctrlPr>
                                <a:rPr lang="de-DE" sz="1600" i="1">
                                  <a:solidFill>
                                    <a:srgbClr val="7030A0"/>
                                  </a:solidFill>
                                  <a:latin typeface="Cambria Math" panose="02040503050406030204" pitchFamily="18" charset="0"/>
                                </a:rPr>
                              </m:ctrlPr>
                            </m:naryPr>
                            <m:sub>
                              <m:r>
                                <m:rPr>
                                  <m:brk m:alnAt="23"/>
                                </m:rPr>
                                <a:rPr lang="de-DE" sz="1600" i="1">
                                  <a:solidFill>
                                    <a:srgbClr val="7030A0"/>
                                  </a:solidFill>
                                  <a:latin typeface="Cambria Math" panose="02040503050406030204" pitchFamily="18" charset="0"/>
                                </a:rPr>
                                <m:t>𝑛</m:t>
                              </m:r>
                              <m:r>
                                <a:rPr lang="de-DE" sz="1600" i="1">
                                  <a:solidFill>
                                    <a:srgbClr val="7030A0"/>
                                  </a:solidFill>
                                  <a:latin typeface="Cambria Math" panose="02040503050406030204" pitchFamily="18" charset="0"/>
                                </a:rPr>
                                <m:t>=1</m:t>
                              </m:r>
                            </m:sub>
                            <m:sup>
                              <m:r>
                                <a:rPr lang="de-DE" sz="1600" i="1">
                                  <a:solidFill>
                                    <a:srgbClr val="7030A0"/>
                                  </a:solidFill>
                                  <a:latin typeface="Cambria Math" panose="02040503050406030204" pitchFamily="18" charset="0"/>
                                  <a:ea typeface="Cambria Math" panose="02040503050406030204" pitchFamily="18" charset="0"/>
                                </a:rPr>
                                <m:t>∞</m:t>
                              </m:r>
                            </m:sup>
                            <m:e>
                              <m:sSub>
                                <m:sSubPr>
                                  <m:ctrlPr>
                                    <a:rPr lang="de-DE" sz="1600" i="1">
                                      <a:solidFill>
                                        <a:srgbClr val="7030A0"/>
                                      </a:solidFill>
                                      <a:latin typeface="Cambria Math" panose="02040503050406030204" pitchFamily="18" charset="0"/>
                                      <a:ea typeface="Cambria Math" panose="02040503050406030204" pitchFamily="18" charset="0"/>
                                    </a:rPr>
                                  </m:ctrlPr>
                                </m:sSubPr>
                                <m:e>
                                  <m:r>
                                    <a:rPr lang="de-DE" sz="1600" i="1">
                                      <a:solidFill>
                                        <a:srgbClr val="7030A0"/>
                                      </a:solidFill>
                                      <a:latin typeface="Cambria Math" panose="02040503050406030204" pitchFamily="18" charset="0"/>
                                      <a:ea typeface="Cambria Math" panose="02040503050406030204" pitchFamily="18" charset="0"/>
                                    </a:rPr>
                                    <m:t>𝑛</m:t>
                                  </m:r>
                                  <m:r>
                                    <a:rPr lang="de-DE" sz="1600" i="1">
                                      <a:solidFill>
                                        <a:srgbClr val="7030A0"/>
                                      </a:solidFill>
                                      <a:latin typeface="Cambria Math" panose="02040503050406030204" pitchFamily="18" charset="0"/>
                                      <a:ea typeface="Cambria Math" panose="02040503050406030204" pitchFamily="18" charset="0"/>
                                    </a:rPr>
                                    <m:t> </m:t>
                                  </m:r>
                                  <m:r>
                                    <a:rPr lang="de-DE" sz="1600" i="1">
                                      <a:solidFill>
                                        <a:srgbClr val="7030A0"/>
                                      </a:solidFill>
                                      <a:latin typeface="Cambria Math" panose="02040503050406030204" pitchFamily="18" charset="0"/>
                                      <a:ea typeface="Cambria Math" panose="02040503050406030204" pitchFamily="18" charset="0"/>
                                    </a:rPr>
                                    <m:t>𝑎</m:t>
                                  </m:r>
                                </m:e>
                                <m:sub>
                                  <m:r>
                                    <a:rPr lang="de-DE" sz="1600" i="1">
                                      <a:solidFill>
                                        <a:srgbClr val="7030A0"/>
                                      </a:solidFill>
                                      <a:latin typeface="Cambria Math" panose="02040503050406030204" pitchFamily="18" charset="0"/>
                                      <a:ea typeface="Cambria Math" panose="02040503050406030204" pitchFamily="18" charset="0"/>
                                    </a:rPr>
                                    <m:t>𝑛</m:t>
                                  </m:r>
                                </m:sub>
                              </m:sSub>
                              <m:r>
                                <a:rPr lang="de-DE" sz="1600" i="1">
                                  <a:solidFill>
                                    <a:srgbClr val="7030A0"/>
                                  </a:solidFill>
                                  <a:latin typeface="Cambria Math" panose="02040503050406030204" pitchFamily="18" charset="0"/>
                                  <a:ea typeface="Cambria Math" panose="02040503050406030204" pitchFamily="18" charset="0"/>
                                </a:rPr>
                                <m:t> </m:t>
                              </m:r>
                              <m:sSup>
                                <m:sSupPr>
                                  <m:ctrlPr>
                                    <a:rPr lang="de-DE" sz="1600" i="1">
                                      <a:solidFill>
                                        <a:srgbClr val="7030A0"/>
                                      </a:solidFill>
                                      <a:latin typeface="Cambria Math" panose="02040503050406030204" pitchFamily="18" charset="0"/>
                                      <a:ea typeface="Cambria Math" panose="02040503050406030204" pitchFamily="18" charset="0"/>
                                    </a:rPr>
                                  </m:ctrlPr>
                                </m:sSupPr>
                                <m:e>
                                  <m:r>
                                    <a:rPr lang="de-DE" sz="1600" i="1">
                                      <a:solidFill>
                                        <a:srgbClr val="7030A0"/>
                                      </a:solidFill>
                                      <a:latin typeface="Cambria Math" panose="02040503050406030204" pitchFamily="18" charset="0"/>
                                      <a:ea typeface="Cambria Math" panose="02040503050406030204" pitchFamily="18" charset="0"/>
                                    </a:rPr>
                                    <m:t>𝑦</m:t>
                                  </m:r>
                                </m:e>
                                <m:sup>
                                  <m:r>
                                    <a:rPr lang="de-DE" sz="1600" i="1">
                                      <a:solidFill>
                                        <a:srgbClr val="7030A0"/>
                                      </a:solidFill>
                                      <a:latin typeface="Cambria Math" panose="02040503050406030204" pitchFamily="18" charset="0"/>
                                      <a:ea typeface="Cambria Math" panose="02040503050406030204" pitchFamily="18" charset="0"/>
                                    </a:rPr>
                                    <m:t>𝑛</m:t>
                                  </m:r>
                                  <m:r>
                                    <a:rPr lang="de-DE" sz="1600" i="1">
                                      <a:solidFill>
                                        <a:srgbClr val="7030A0"/>
                                      </a:solidFill>
                                      <a:latin typeface="Cambria Math" panose="02040503050406030204" pitchFamily="18" charset="0"/>
                                      <a:ea typeface="Cambria Math" panose="02040503050406030204" pitchFamily="18" charset="0"/>
                                    </a:rPr>
                                    <m:t>+1</m:t>
                                  </m:r>
                                </m:sup>
                              </m:sSup>
                            </m:e>
                          </m:nary>
                        </m:e>
                      </m:nary>
                      <m:r>
                        <a:rPr lang="de-DE" sz="1600" i="1">
                          <a:solidFill>
                            <a:srgbClr val="7030A0"/>
                          </a:solidFill>
                          <a:latin typeface="Cambria Math" panose="02040503050406030204" pitchFamily="18" charset="0"/>
                          <a:ea typeface="Cambria Math" panose="02040503050406030204" pitchFamily="18" charset="0"/>
                        </a:rPr>
                        <m:t>=</m:t>
                      </m:r>
                      <m:r>
                        <a:rPr lang="de-DE" sz="1600" i="1">
                          <a:latin typeface="Cambria Math" panose="02040503050406030204" pitchFamily="18" charset="0"/>
                          <a:ea typeface="Cambria Math" panose="02040503050406030204" pitchFamily="18" charset="0"/>
                        </a:rPr>
                        <m:t>1+</m:t>
                      </m:r>
                      <m:nary>
                        <m:naryPr>
                          <m:chr m:val="∑"/>
                          <m:ctrlPr>
                            <a:rPr lang="de-DE" sz="1600" i="1">
                              <a:latin typeface="Cambria Math" panose="02040503050406030204" pitchFamily="18" charset="0"/>
                            </a:rPr>
                          </m:ctrlPr>
                        </m:naryPr>
                        <m:sub>
                          <m:r>
                            <m:rPr>
                              <m:brk m:alnAt="23"/>
                            </m:rPr>
                            <a:rPr lang="de-DE" sz="1600" i="1">
                              <a:latin typeface="Cambria Math" panose="02040503050406030204" pitchFamily="18" charset="0"/>
                            </a:rPr>
                            <m:t>𝑛</m:t>
                          </m:r>
                          <m:r>
                            <a:rPr lang="de-DE" sz="1600" i="1">
                              <a:latin typeface="Cambria Math" panose="02040503050406030204" pitchFamily="18" charset="0"/>
                            </a:rPr>
                            <m:t>=0</m:t>
                          </m:r>
                        </m:sub>
                        <m:sup>
                          <m:r>
                            <a:rPr lang="de-DE" sz="1600" i="1">
                              <a:latin typeface="Cambria Math" panose="02040503050406030204" pitchFamily="18" charset="0"/>
                              <a:ea typeface="Cambria Math" panose="02040503050406030204" pitchFamily="18" charset="0"/>
                            </a:rPr>
                            <m:t>∞</m:t>
                          </m:r>
                        </m:sup>
                        <m:e>
                          <m:sSub>
                            <m:sSubPr>
                              <m:ctrlPr>
                                <a:rPr lang="de-DE"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𝑎</m:t>
                              </m:r>
                            </m:e>
                            <m:sub>
                              <m:r>
                                <a:rPr lang="de-DE" sz="1600" i="1">
                                  <a:latin typeface="Cambria Math" panose="02040503050406030204" pitchFamily="18" charset="0"/>
                                  <a:ea typeface="Cambria Math" panose="02040503050406030204" pitchFamily="18" charset="0"/>
                                </a:rPr>
                                <m:t>𝑛</m:t>
                              </m:r>
                            </m:sub>
                          </m:sSub>
                          <m:r>
                            <a:rPr lang="de-DE" sz="1600" i="1">
                              <a:latin typeface="Cambria Math" panose="02040503050406030204" pitchFamily="18" charset="0"/>
                              <a:ea typeface="Cambria Math" panose="02040503050406030204" pitchFamily="18" charset="0"/>
                            </a:rPr>
                            <m:t> </m:t>
                          </m:r>
                          <m:sSup>
                            <m:sSupPr>
                              <m:ctrlPr>
                                <a:rPr lang="de-DE" sz="1600" i="1">
                                  <a:latin typeface="Cambria Math" panose="02040503050406030204" pitchFamily="18" charset="0"/>
                                  <a:ea typeface="Cambria Math" panose="02040503050406030204" pitchFamily="18" charset="0"/>
                                </a:rPr>
                              </m:ctrlPr>
                            </m:sSupPr>
                            <m:e>
                              <m:r>
                                <a:rPr lang="de-DE" sz="1600" i="1">
                                  <a:latin typeface="Cambria Math" panose="02040503050406030204" pitchFamily="18" charset="0"/>
                                  <a:ea typeface="Cambria Math" panose="02040503050406030204" pitchFamily="18" charset="0"/>
                                </a:rPr>
                                <m:t>𝑦</m:t>
                              </m:r>
                            </m:e>
                            <m:sup>
                              <m:r>
                                <a:rPr lang="de-DE" sz="1600" i="1">
                                  <a:latin typeface="Cambria Math" panose="02040503050406030204" pitchFamily="18" charset="0"/>
                                  <a:ea typeface="Cambria Math" panose="02040503050406030204" pitchFamily="18" charset="0"/>
                                </a:rPr>
                                <m:t>𝑛</m:t>
                              </m:r>
                            </m:sup>
                          </m:sSup>
                        </m:e>
                      </m:nary>
                      <m:r>
                        <a:rPr lang="de-DE" sz="1600" i="1" smtClean="0">
                          <a:solidFill>
                            <a:schemeClr val="tx1"/>
                          </a:solidFill>
                          <a:latin typeface="Cambria Math" panose="02040503050406030204" pitchFamily="18" charset="0"/>
                          <a:ea typeface="Cambria Math" panose="02040503050406030204" pitchFamily="18" charset="0"/>
                        </a:rPr>
                        <m:t>+</m:t>
                      </m:r>
                      <m:f>
                        <m:fPr>
                          <m:ctrlPr>
                            <a:rPr lang="de-DE" sz="1600" i="1" smtClean="0">
                              <a:solidFill>
                                <a:schemeClr val="tx1"/>
                              </a:solidFill>
                              <a:latin typeface="Cambria Math" panose="02040503050406030204" pitchFamily="18" charset="0"/>
                              <a:ea typeface="Cambria Math" panose="02040503050406030204" pitchFamily="18" charset="0"/>
                            </a:rPr>
                          </m:ctrlPr>
                        </m:fPr>
                        <m:num>
                          <m:r>
                            <a:rPr lang="de-DE" sz="1600" b="0" i="1" smtClean="0">
                              <a:solidFill>
                                <a:schemeClr val="tx1"/>
                              </a:solidFill>
                              <a:latin typeface="Cambria Math" panose="02040503050406030204" pitchFamily="18" charset="0"/>
                              <a:ea typeface="Cambria Math" panose="02040503050406030204" pitchFamily="18" charset="0"/>
                            </a:rPr>
                            <m:t>1</m:t>
                          </m:r>
                        </m:num>
                        <m:den>
                          <m:r>
                            <a:rPr lang="de-DE" sz="1600" b="0" i="1" smtClean="0">
                              <a:solidFill>
                                <a:schemeClr val="tx1"/>
                              </a:solidFill>
                              <a:latin typeface="Cambria Math" panose="02040503050406030204" pitchFamily="18" charset="0"/>
                              <a:ea typeface="Cambria Math" panose="02040503050406030204" pitchFamily="18" charset="0"/>
                            </a:rPr>
                            <m:t>2</m:t>
                          </m:r>
                        </m:den>
                      </m:f>
                      <m:nary>
                        <m:naryPr>
                          <m:chr m:val="∑"/>
                          <m:ctrlPr>
                            <a:rPr lang="de-DE" sz="1600" i="1" smtClean="0">
                              <a:solidFill>
                                <a:schemeClr val="accent5"/>
                              </a:solidFill>
                              <a:latin typeface="Cambria Math" panose="02040503050406030204" pitchFamily="18" charset="0"/>
                              <a:ea typeface="Cambria Math" panose="02040503050406030204" pitchFamily="18" charset="0"/>
                            </a:rPr>
                          </m:ctrlPr>
                        </m:naryPr>
                        <m:sub>
                          <m:r>
                            <m:rPr>
                              <m:brk m:alnAt="23"/>
                            </m:rPr>
                            <a:rPr lang="de-DE" sz="1600" i="1">
                              <a:solidFill>
                                <a:schemeClr val="accent5"/>
                              </a:solidFill>
                              <a:latin typeface="Cambria Math" panose="02040503050406030204" pitchFamily="18" charset="0"/>
                              <a:ea typeface="Cambria Math" panose="02040503050406030204" pitchFamily="18" charset="0"/>
                            </a:rPr>
                            <m:t>𝑛</m:t>
                          </m:r>
                          <m:r>
                            <a:rPr lang="de-DE" sz="1600" i="1">
                              <a:solidFill>
                                <a:schemeClr val="accent5"/>
                              </a:solidFill>
                              <a:latin typeface="Cambria Math" panose="02040503050406030204" pitchFamily="18" charset="0"/>
                              <a:ea typeface="Cambria Math" panose="02040503050406030204" pitchFamily="18" charset="0"/>
                            </a:rPr>
                            <m:t>=0</m:t>
                          </m:r>
                        </m:sub>
                        <m:sup>
                          <m:r>
                            <a:rPr lang="de-DE" sz="1600" i="1">
                              <a:solidFill>
                                <a:schemeClr val="accent5"/>
                              </a:solidFill>
                              <a:latin typeface="Cambria Math" panose="02040503050406030204" pitchFamily="18" charset="0"/>
                              <a:ea typeface="Cambria Math" panose="02040503050406030204" pitchFamily="18" charset="0"/>
                            </a:rPr>
                            <m:t>∞</m:t>
                          </m:r>
                        </m:sup>
                        <m:e>
                          <m:d>
                            <m:dPr>
                              <m:ctrlPr>
                                <a:rPr lang="de-DE" sz="1600" i="1" smtClean="0">
                                  <a:solidFill>
                                    <a:schemeClr val="accent5"/>
                                  </a:solidFill>
                                  <a:latin typeface="Cambria Math" panose="02040503050406030204" pitchFamily="18" charset="0"/>
                                  <a:ea typeface="Cambria Math" panose="02040503050406030204" pitchFamily="18" charset="0"/>
                                </a:rPr>
                              </m:ctrlPr>
                            </m:dPr>
                            <m:e>
                              <m:nary>
                                <m:naryPr>
                                  <m:chr m:val="∑"/>
                                  <m:ctrlPr>
                                    <a:rPr lang="de-DE" sz="1600" i="1">
                                      <a:solidFill>
                                        <a:schemeClr val="accent5"/>
                                      </a:solidFill>
                                      <a:latin typeface="Cambria Math" panose="02040503050406030204" pitchFamily="18" charset="0"/>
                                    </a:rPr>
                                  </m:ctrlPr>
                                </m:naryPr>
                                <m:sub>
                                  <m:r>
                                    <a:rPr lang="de-DE" sz="1600" i="1">
                                      <a:solidFill>
                                        <a:schemeClr val="accent5"/>
                                      </a:solidFill>
                                      <a:latin typeface="Cambria Math" panose="02040503050406030204" pitchFamily="18" charset="0"/>
                                    </a:rPr>
                                    <m:t>𝑚</m:t>
                                  </m:r>
                                  <m:r>
                                    <a:rPr lang="de-DE" sz="1600" i="1">
                                      <a:solidFill>
                                        <a:schemeClr val="accent5"/>
                                      </a:solidFill>
                                      <a:latin typeface="Cambria Math" panose="02040503050406030204" pitchFamily="18" charset="0"/>
                                    </a:rPr>
                                    <m:t>=0</m:t>
                                  </m:r>
                                </m:sub>
                                <m:sup>
                                  <m:r>
                                    <a:rPr lang="de-DE" sz="1600" i="1">
                                      <a:solidFill>
                                        <a:schemeClr val="accent5"/>
                                      </a:solidFill>
                                      <a:latin typeface="Cambria Math" panose="02040503050406030204" pitchFamily="18" charset="0"/>
                                      <a:ea typeface="Cambria Math" panose="02040503050406030204" pitchFamily="18" charset="0"/>
                                    </a:rPr>
                                    <m:t>𝑛</m:t>
                                  </m:r>
                                </m:sup>
                                <m:e>
                                  <m:sSub>
                                    <m:sSubPr>
                                      <m:ctrlPr>
                                        <a:rPr lang="de-DE" sz="1600" i="1">
                                          <a:solidFill>
                                            <a:schemeClr val="accent5"/>
                                          </a:solidFill>
                                          <a:latin typeface="Cambria Math" panose="02040503050406030204" pitchFamily="18" charset="0"/>
                                          <a:ea typeface="Cambria Math" panose="02040503050406030204" pitchFamily="18" charset="0"/>
                                        </a:rPr>
                                      </m:ctrlPr>
                                    </m:sSubPr>
                                    <m:e>
                                      <m:r>
                                        <a:rPr lang="de-DE" sz="1600" i="1">
                                          <a:solidFill>
                                            <a:schemeClr val="accent5"/>
                                          </a:solidFill>
                                          <a:latin typeface="Cambria Math" panose="02040503050406030204" pitchFamily="18" charset="0"/>
                                          <a:ea typeface="Cambria Math" panose="02040503050406030204" pitchFamily="18" charset="0"/>
                                        </a:rPr>
                                        <m:t>𝑎</m:t>
                                      </m:r>
                                    </m:e>
                                    <m:sub>
                                      <m:r>
                                        <a:rPr lang="de-DE" sz="1600" i="1">
                                          <a:solidFill>
                                            <a:schemeClr val="accent5"/>
                                          </a:solidFill>
                                          <a:latin typeface="Cambria Math" panose="02040503050406030204" pitchFamily="18" charset="0"/>
                                          <a:ea typeface="Cambria Math" panose="02040503050406030204" pitchFamily="18" charset="0"/>
                                        </a:rPr>
                                        <m:t>𝑚</m:t>
                                      </m:r>
                                    </m:sub>
                                  </m:sSub>
                                  <m:sSub>
                                    <m:sSubPr>
                                      <m:ctrlPr>
                                        <a:rPr lang="de-DE" sz="1600" i="1">
                                          <a:solidFill>
                                            <a:schemeClr val="accent5"/>
                                          </a:solidFill>
                                          <a:latin typeface="Cambria Math" panose="02040503050406030204" pitchFamily="18" charset="0"/>
                                          <a:ea typeface="Cambria Math" panose="02040503050406030204" pitchFamily="18" charset="0"/>
                                        </a:rPr>
                                      </m:ctrlPr>
                                    </m:sSubPr>
                                    <m:e>
                                      <m:r>
                                        <a:rPr lang="de-DE" sz="1600" i="1">
                                          <a:solidFill>
                                            <a:schemeClr val="accent5"/>
                                          </a:solidFill>
                                          <a:latin typeface="Cambria Math" panose="02040503050406030204" pitchFamily="18" charset="0"/>
                                          <a:ea typeface="Cambria Math" panose="02040503050406030204" pitchFamily="18" charset="0"/>
                                        </a:rPr>
                                        <m:t>𝑎</m:t>
                                      </m:r>
                                    </m:e>
                                    <m:sub>
                                      <m:r>
                                        <a:rPr lang="de-DE" sz="1600" i="1">
                                          <a:solidFill>
                                            <a:schemeClr val="accent5"/>
                                          </a:solidFill>
                                          <a:latin typeface="Cambria Math" panose="02040503050406030204" pitchFamily="18" charset="0"/>
                                          <a:ea typeface="Cambria Math" panose="02040503050406030204" pitchFamily="18" charset="0"/>
                                        </a:rPr>
                                        <m:t>𝑛</m:t>
                                      </m:r>
                                      <m:r>
                                        <a:rPr lang="de-DE" sz="1600" i="1">
                                          <a:solidFill>
                                            <a:schemeClr val="accent5"/>
                                          </a:solidFill>
                                          <a:latin typeface="Cambria Math" panose="02040503050406030204" pitchFamily="18" charset="0"/>
                                          <a:ea typeface="Cambria Math" panose="02040503050406030204" pitchFamily="18" charset="0"/>
                                        </a:rPr>
                                        <m:t>−</m:t>
                                      </m:r>
                                      <m:r>
                                        <a:rPr lang="de-DE" sz="1600" i="1">
                                          <a:solidFill>
                                            <a:schemeClr val="accent5"/>
                                          </a:solidFill>
                                          <a:latin typeface="Cambria Math" panose="02040503050406030204" pitchFamily="18" charset="0"/>
                                          <a:ea typeface="Cambria Math" panose="02040503050406030204" pitchFamily="18" charset="0"/>
                                        </a:rPr>
                                        <m:t>𝑚</m:t>
                                      </m:r>
                                    </m:sub>
                                  </m:sSub>
                                </m:e>
                              </m:nary>
                            </m:e>
                          </m:d>
                          <m:sSup>
                            <m:sSupPr>
                              <m:ctrlPr>
                                <a:rPr lang="de-DE" sz="1600" i="1">
                                  <a:solidFill>
                                    <a:schemeClr val="accent5"/>
                                  </a:solidFill>
                                  <a:latin typeface="Cambria Math" panose="02040503050406030204" pitchFamily="18" charset="0"/>
                                  <a:ea typeface="Cambria Math" panose="02040503050406030204" pitchFamily="18" charset="0"/>
                                </a:rPr>
                              </m:ctrlPr>
                            </m:sSupPr>
                            <m:e>
                              <m:r>
                                <a:rPr lang="de-DE" sz="1600" i="1">
                                  <a:solidFill>
                                    <a:schemeClr val="accent5"/>
                                  </a:solidFill>
                                  <a:latin typeface="Cambria Math" panose="02040503050406030204" pitchFamily="18" charset="0"/>
                                  <a:ea typeface="Cambria Math" panose="02040503050406030204" pitchFamily="18" charset="0"/>
                                </a:rPr>
                                <m:t>𝑦</m:t>
                              </m:r>
                            </m:e>
                            <m:sup>
                              <m:r>
                                <a:rPr lang="de-DE" sz="1600" i="1">
                                  <a:solidFill>
                                    <a:schemeClr val="accent5"/>
                                  </a:solidFill>
                                  <a:latin typeface="Cambria Math" panose="02040503050406030204" pitchFamily="18" charset="0"/>
                                  <a:ea typeface="Cambria Math" panose="02040503050406030204" pitchFamily="18" charset="0"/>
                                </a:rPr>
                                <m:t>𝑛</m:t>
                              </m:r>
                            </m:sup>
                          </m:sSup>
                        </m:e>
                      </m:nary>
                    </m:oMath>
                  </m:oMathPara>
                </a14:m>
                <a:endParaRPr lang="de-DE" sz="1600" dirty="0"/>
              </a:p>
              <a:p>
                <a:pPr marL="0" indent="0">
                  <a:buNone/>
                </a:pPr>
                <a:r>
                  <a:rPr lang="de-DE" sz="1600" dirty="0"/>
                  <a:t> </a:t>
                </a:r>
              </a:p>
            </p:txBody>
          </p:sp>
        </mc:Choice>
        <mc:Fallback>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xfrm>
                <a:off x="1024128" y="1996751"/>
                <a:ext cx="9720073" cy="4023360"/>
              </a:xfrm>
              <a:blipFill>
                <a:blip r:embed="rId3"/>
                <a:stretch>
                  <a:fillRect l="-815" t="-303"/>
                </a:stretch>
              </a:blipFill>
            </p:spPr>
            <p:txBody>
              <a:bodyPr/>
              <a:lstStyle/>
              <a:p>
                <a:r>
                  <a:rPr lang="de-DE">
                    <a:noFill/>
                  </a:rPr>
                  <a:t> </a:t>
                </a:r>
              </a:p>
            </p:txBody>
          </p:sp>
        </mc:Fallback>
      </mc:AlternateContent>
    </p:spTree>
    <p:extLst>
      <p:ext uri="{BB962C8B-B14F-4D97-AF65-F5344CB8AC3E}">
        <p14:creationId xmlns:p14="http://schemas.microsoft.com/office/powerpoint/2010/main" val="2204995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815DA-6327-47C1-8B60-836F1A5F2E8E}"/>
              </a:ext>
            </a:extLst>
          </p:cNvPr>
          <p:cNvSpPr>
            <a:spLocks noGrp="1"/>
          </p:cNvSpPr>
          <p:nvPr>
            <p:ph type="title"/>
          </p:nvPr>
        </p:nvSpPr>
        <p:spPr/>
        <p:txBody>
          <a:bodyPr/>
          <a:lstStyle/>
          <a:p>
            <a:r>
              <a:rPr lang="de-DE" dirty="0"/>
              <a:t>ZWISCHENSTOPP</a:t>
            </a:r>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7F8CBBA7-8FAD-4E2A-81C4-2B830DA28B2F}"/>
                  </a:ext>
                </a:extLst>
              </p:cNvPr>
              <p:cNvSpPr>
                <a:spLocks noGrp="1"/>
              </p:cNvSpPr>
              <p:nvPr>
                <p:ph idx="1"/>
              </p:nvPr>
            </p:nvSpPr>
            <p:spPr/>
            <p:txBody>
              <a:bodyPr/>
              <a:lstStyle/>
              <a:p>
                <a:pPr marL="0" indent="0">
                  <a:buNone/>
                </a:pPr>
                <a:r>
                  <a:rPr lang="de-DE" dirty="0"/>
                  <a:t>Bevor Sie den nächsten Schritt anschauen, versuchen Sie zu verstehen, dass in diesen beiden Summen die gleichen Summanden aufaddiert werden:</a:t>
                </a:r>
              </a:p>
              <a:p>
                <a:endParaRPr lang="de-DE" dirty="0"/>
              </a:p>
              <a:p>
                <a14:m>
                  <m:oMath xmlns:m="http://schemas.openxmlformats.org/officeDocument/2006/math">
                    <m:nary>
                      <m:naryPr>
                        <m:chr m:val="∑"/>
                        <m:ctrlPr>
                          <a:rPr lang="de-DE" sz="2400" i="1" smtClean="0">
                            <a:solidFill>
                              <a:schemeClr val="tx1"/>
                            </a:solidFill>
                            <a:latin typeface="Cambria Math" panose="02040503050406030204" pitchFamily="18" charset="0"/>
                          </a:rPr>
                        </m:ctrlPr>
                      </m:naryPr>
                      <m:sub>
                        <m:r>
                          <m:rPr>
                            <m:brk m:alnAt="23"/>
                          </m:rPr>
                          <a:rPr lang="de-DE" sz="2400" i="1">
                            <a:solidFill>
                              <a:schemeClr val="tx1"/>
                            </a:solidFill>
                            <a:latin typeface="Cambria Math" panose="02040503050406030204" pitchFamily="18" charset="0"/>
                          </a:rPr>
                          <m:t>𝑛</m:t>
                        </m:r>
                        <m:r>
                          <a:rPr lang="de-DE" sz="2400" i="1">
                            <a:solidFill>
                              <a:schemeClr val="tx1"/>
                            </a:solidFill>
                            <a:latin typeface="Cambria Math" panose="02040503050406030204" pitchFamily="18" charset="0"/>
                          </a:rPr>
                          <m:t>=1</m:t>
                        </m:r>
                      </m:sub>
                      <m:sup>
                        <m:r>
                          <a:rPr lang="de-DE" sz="2400" i="1">
                            <a:solidFill>
                              <a:schemeClr val="tx1"/>
                            </a:solidFill>
                            <a:latin typeface="Cambria Math" panose="02040503050406030204" pitchFamily="18" charset="0"/>
                            <a:ea typeface="Cambria Math" panose="02040503050406030204" pitchFamily="18" charset="0"/>
                          </a:rPr>
                          <m:t>∞</m:t>
                        </m:r>
                      </m:sup>
                      <m:e>
                        <m:sSub>
                          <m:sSubPr>
                            <m:ctrlPr>
                              <a:rPr lang="de-DE" sz="2400" i="1">
                                <a:solidFill>
                                  <a:schemeClr val="tx1"/>
                                </a:solidFill>
                                <a:latin typeface="Cambria Math" panose="02040503050406030204" pitchFamily="18" charset="0"/>
                                <a:ea typeface="Cambria Math" panose="02040503050406030204" pitchFamily="18" charset="0"/>
                              </a:rPr>
                            </m:ctrlPr>
                          </m:sSubPr>
                          <m:e>
                            <m:r>
                              <a:rPr lang="de-DE" sz="2400" i="1">
                                <a:solidFill>
                                  <a:schemeClr val="tx1"/>
                                </a:solidFill>
                                <a:latin typeface="Cambria Math" panose="02040503050406030204" pitchFamily="18" charset="0"/>
                                <a:ea typeface="Cambria Math" panose="02040503050406030204" pitchFamily="18" charset="0"/>
                              </a:rPr>
                              <m:t>𝑛</m:t>
                            </m:r>
                            <m:r>
                              <a:rPr lang="de-DE" sz="2400" i="1">
                                <a:solidFill>
                                  <a:schemeClr val="tx1"/>
                                </a:solidFill>
                                <a:latin typeface="Cambria Math" panose="02040503050406030204" pitchFamily="18" charset="0"/>
                                <a:ea typeface="Cambria Math" panose="02040503050406030204" pitchFamily="18" charset="0"/>
                              </a:rPr>
                              <m:t> </m:t>
                            </m:r>
                            <m:r>
                              <a:rPr lang="de-DE" sz="2400" i="1">
                                <a:solidFill>
                                  <a:schemeClr val="tx1"/>
                                </a:solidFill>
                                <a:latin typeface="Cambria Math" panose="02040503050406030204" pitchFamily="18" charset="0"/>
                                <a:ea typeface="Cambria Math" panose="02040503050406030204" pitchFamily="18" charset="0"/>
                              </a:rPr>
                              <m:t>𝑎</m:t>
                            </m:r>
                          </m:e>
                          <m:sub>
                            <m:r>
                              <a:rPr lang="de-DE" sz="2400" i="1">
                                <a:solidFill>
                                  <a:schemeClr val="tx1"/>
                                </a:solidFill>
                                <a:latin typeface="Cambria Math" panose="02040503050406030204" pitchFamily="18" charset="0"/>
                                <a:ea typeface="Cambria Math" panose="02040503050406030204" pitchFamily="18" charset="0"/>
                              </a:rPr>
                              <m:t>𝑛</m:t>
                            </m:r>
                          </m:sub>
                        </m:sSub>
                        <m:r>
                          <a:rPr lang="de-DE" sz="2400" i="1">
                            <a:solidFill>
                              <a:schemeClr val="tx1"/>
                            </a:solidFill>
                            <a:latin typeface="Cambria Math" panose="02040503050406030204" pitchFamily="18" charset="0"/>
                            <a:ea typeface="Cambria Math" panose="02040503050406030204" pitchFamily="18" charset="0"/>
                          </a:rPr>
                          <m:t> </m:t>
                        </m:r>
                        <m:sSup>
                          <m:sSupPr>
                            <m:ctrlPr>
                              <a:rPr lang="de-DE" sz="2400" i="1">
                                <a:solidFill>
                                  <a:schemeClr val="tx1"/>
                                </a:solidFill>
                                <a:latin typeface="Cambria Math" panose="02040503050406030204" pitchFamily="18" charset="0"/>
                                <a:ea typeface="Cambria Math" panose="02040503050406030204" pitchFamily="18" charset="0"/>
                              </a:rPr>
                            </m:ctrlPr>
                          </m:sSupPr>
                          <m:e>
                            <m:r>
                              <a:rPr lang="de-DE" sz="2400" i="1">
                                <a:solidFill>
                                  <a:schemeClr val="tx1"/>
                                </a:solidFill>
                                <a:latin typeface="Cambria Math" panose="02040503050406030204" pitchFamily="18" charset="0"/>
                                <a:ea typeface="Cambria Math" panose="02040503050406030204" pitchFamily="18" charset="0"/>
                              </a:rPr>
                              <m:t>𝑦</m:t>
                            </m:r>
                          </m:e>
                          <m:sup>
                            <m:r>
                              <a:rPr lang="de-DE" sz="2400" i="1">
                                <a:solidFill>
                                  <a:schemeClr val="tx1"/>
                                </a:solidFill>
                                <a:latin typeface="Cambria Math" panose="02040503050406030204" pitchFamily="18" charset="0"/>
                                <a:ea typeface="Cambria Math" panose="02040503050406030204" pitchFamily="18" charset="0"/>
                              </a:rPr>
                              <m:t>𝑛</m:t>
                            </m:r>
                            <m:r>
                              <a:rPr lang="de-DE" sz="2400" i="1">
                                <a:solidFill>
                                  <a:schemeClr val="tx1"/>
                                </a:solidFill>
                                <a:latin typeface="Cambria Math" panose="02040503050406030204" pitchFamily="18" charset="0"/>
                                <a:ea typeface="Cambria Math" panose="02040503050406030204" pitchFamily="18" charset="0"/>
                              </a:rPr>
                              <m:t>−1</m:t>
                            </m:r>
                          </m:sup>
                        </m:sSup>
                      </m:e>
                    </m:nary>
                  </m:oMath>
                </a14:m>
                <a:r>
                  <a:rPr lang="de-DE" dirty="0">
                    <a:solidFill>
                      <a:schemeClr val="tx1"/>
                    </a:solidFill>
                  </a:rPr>
                  <a:t> = </a:t>
                </a:r>
                <a14:m>
                  <m:oMath xmlns:m="http://schemas.openxmlformats.org/officeDocument/2006/math">
                    <m:nary>
                      <m:naryPr>
                        <m:chr m:val="∑"/>
                        <m:ctrlPr>
                          <a:rPr lang="de-DE" sz="2400" i="1">
                            <a:solidFill>
                              <a:schemeClr val="tx1"/>
                            </a:solidFill>
                            <a:latin typeface="Cambria Math" panose="02040503050406030204" pitchFamily="18" charset="0"/>
                          </a:rPr>
                        </m:ctrlPr>
                      </m:naryPr>
                      <m:sub>
                        <m:r>
                          <m:rPr>
                            <m:brk m:alnAt="23"/>
                          </m:rPr>
                          <a:rPr lang="de-DE" sz="2400" i="1">
                            <a:solidFill>
                              <a:schemeClr val="tx1"/>
                            </a:solidFill>
                            <a:latin typeface="Cambria Math" panose="02040503050406030204" pitchFamily="18" charset="0"/>
                          </a:rPr>
                          <m:t>𝑛</m:t>
                        </m:r>
                        <m:r>
                          <a:rPr lang="de-DE" sz="2400" i="1">
                            <a:solidFill>
                              <a:schemeClr val="tx1"/>
                            </a:solidFill>
                            <a:latin typeface="Cambria Math" panose="02040503050406030204" pitchFamily="18" charset="0"/>
                          </a:rPr>
                          <m:t>=0</m:t>
                        </m:r>
                      </m:sub>
                      <m:sup>
                        <m:r>
                          <a:rPr lang="de-DE" sz="2400" i="1">
                            <a:solidFill>
                              <a:schemeClr val="tx1"/>
                            </a:solidFill>
                            <a:latin typeface="Cambria Math" panose="02040503050406030204" pitchFamily="18" charset="0"/>
                            <a:ea typeface="Cambria Math" panose="02040503050406030204" pitchFamily="18" charset="0"/>
                          </a:rPr>
                          <m:t>∞</m:t>
                        </m:r>
                      </m:sup>
                      <m:e>
                        <m:sSub>
                          <m:sSubPr>
                            <m:ctrlPr>
                              <a:rPr lang="de-DE" sz="2400" i="1">
                                <a:solidFill>
                                  <a:schemeClr val="tx1"/>
                                </a:solidFill>
                                <a:latin typeface="Cambria Math" panose="02040503050406030204" pitchFamily="18" charset="0"/>
                                <a:ea typeface="Cambria Math" panose="02040503050406030204" pitchFamily="18" charset="0"/>
                              </a:rPr>
                            </m:ctrlPr>
                          </m:sSubPr>
                          <m:e>
                            <m:r>
                              <a:rPr lang="de-DE" sz="2400" i="1">
                                <a:solidFill>
                                  <a:schemeClr val="tx1"/>
                                </a:solidFill>
                                <a:latin typeface="Cambria Math" panose="02040503050406030204" pitchFamily="18" charset="0"/>
                                <a:ea typeface="Cambria Math" panose="02040503050406030204" pitchFamily="18" charset="0"/>
                              </a:rPr>
                              <m:t>(</m:t>
                            </m:r>
                            <m:r>
                              <a:rPr lang="de-DE" sz="2400" i="1">
                                <a:solidFill>
                                  <a:schemeClr val="tx1"/>
                                </a:solidFill>
                                <a:latin typeface="Cambria Math" panose="02040503050406030204" pitchFamily="18" charset="0"/>
                                <a:ea typeface="Cambria Math" panose="02040503050406030204" pitchFamily="18" charset="0"/>
                              </a:rPr>
                              <m:t>𝑛</m:t>
                            </m:r>
                            <m:r>
                              <a:rPr lang="de-DE" sz="2400" i="1">
                                <a:solidFill>
                                  <a:schemeClr val="tx1"/>
                                </a:solidFill>
                                <a:latin typeface="Cambria Math" panose="02040503050406030204" pitchFamily="18" charset="0"/>
                                <a:ea typeface="Cambria Math" panose="02040503050406030204" pitchFamily="18" charset="0"/>
                              </a:rPr>
                              <m:t>+1) </m:t>
                            </m:r>
                            <m:r>
                              <a:rPr lang="de-DE" sz="2400" i="1">
                                <a:solidFill>
                                  <a:schemeClr val="tx1"/>
                                </a:solidFill>
                                <a:latin typeface="Cambria Math" panose="02040503050406030204" pitchFamily="18" charset="0"/>
                                <a:ea typeface="Cambria Math" panose="02040503050406030204" pitchFamily="18" charset="0"/>
                              </a:rPr>
                              <m:t>𝑎</m:t>
                            </m:r>
                          </m:e>
                          <m:sub>
                            <m:r>
                              <a:rPr lang="de-DE" sz="2400" i="1">
                                <a:solidFill>
                                  <a:schemeClr val="tx1"/>
                                </a:solidFill>
                                <a:latin typeface="Cambria Math" panose="02040503050406030204" pitchFamily="18" charset="0"/>
                                <a:ea typeface="Cambria Math" panose="02040503050406030204" pitchFamily="18" charset="0"/>
                              </a:rPr>
                              <m:t>𝑛</m:t>
                            </m:r>
                            <m:r>
                              <a:rPr lang="de-DE" sz="2400" i="1">
                                <a:solidFill>
                                  <a:schemeClr val="tx1"/>
                                </a:solidFill>
                                <a:latin typeface="Cambria Math" panose="02040503050406030204" pitchFamily="18" charset="0"/>
                                <a:ea typeface="Cambria Math" panose="02040503050406030204" pitchFamily="18" charset="0"/>
                              </a:rPr>
                              <m:t>+1</m:t>
                            </m:r>
                          </m:sub>
                        </m:sSub>
                        <m:r>
                          <a:rPr lang="de-DE" sz="2400" i="1">
                            <a:solidFill>
                              <a:schemeClr val="tx1"/>
                            </a:solidFill>
                            <a:latin typeface="Cambria Math" panose="02040503050406030204" pitchFamily="18" charset="0"/>
                            <a:ea typeface="Cambria Math" panose="02040503050406030204" pitchFamily="18" charset="0"/>
                          </a:rPr>
                          <m:t> </m:t>
                        </m:r>
                        <m:sSup>
                          <m:sSupPr>
                            <m:ctrlPr>
                              <a:rPr lang="de-DE" sz="2400" i="1">
                                <a:solidFill>
                                  <a:schemeClr val="tx1"/>
                                </a:solidFill>
                                <a:latin typeface="Cambria Math" panose="02040503050406030204" pitchFamily="18" charset="0"/>
                                <a:ea typeface="Cambria Math" panose="02040503050406030204" pitchFamily="18" charset="0"/>
                              </a:rPr>
                            </m:ctrlPr>
                          </m:sSupPr>
                          <m:e>
                            <m:r>
                              <a:rPr lang="de-DE" sz="2400" i="1">
                                <a:solidFill>
                                  <a:schemeClr val="tx1"/>
                                </a:solidFill>
                                <a:latin typeface="Cambria Math" panose="02040503050406030204" pitchFamily="18" charset="0"/>
                                <a:ea typeface="Cambria Math" panose="02040503050406030204" pitchFamily="18" charset="0"/>
                              </a:rPr>
                              <m:t>𝑦</m:t>
                            </m:r>
                          </m:e>
                          <m:sup>
                            <m:r>
                              <a:rPr lang="de-DE" sz="2400" i="1">
                                <a:solidFill>
                                  <a:schemeClr val="tx1"/>
                                </a:solidFill>
                                <a:latin typeface="Cambria Math" panose="02040503050406030204" pitchFamily="18" charset="0"/>
                                <a:ea typeface="Cambria Math" panose="02040503050406030204" pitchFamily="18" charset="0"/>
                              </a:rPr>
                              <m:t>𝑛</m:t>
                            </m:r>
                          </m:sup>
                        </m:sSup>
                        <m:r>
                          <a:rPr lang="de-DE" sz="2400" b="0" i="1" smtClean="0">
                            <a:solidFill>
                              <a:schemeClr val="tx1"/>
                            </a:solidFill>
                            <a:latin typeface="Cambria Math" panose="02040503050406030204" pitchFamily="18" charset="0"/>
                            <a:ea typeface="Cambria Math" panose="02040503050406030204" pitchFamily="18" charset="0"/>
                          </a:rPr>
                          <m:t>,</m:t>
                        </m:r>
                      </m:e>
                    </m:nary>
                  </m:oMath>
                </a14:m>
                <a:endParaRPr lang="de-DE" sz="2400" dirty="0">
                  <a:solidFill>
                    <a:schemeClr val="tx1"/>
                  </a:solidFill>
                  <a:ea typeface="Cambria Math" panose="02040503050406030204" pitchFamily="18" charset="0"/>
                </a:endParaRPr>
              </a:p>
              <a:p>
                <a:pPr marL="0" indent="0">
                  <a:buNone/>
                </a:pPr>
                <a:endParaRPr lang="de-DE" dirty="0"/>
              </a:p>
              <a:p>
                <a:pPr marL="0" indent="0">
                  <a:buNone/>
                </a:pPr>
                <a:r>
                  <a:rPr lang="de-DE" dirty="0"/>
                  <a:t>indem Sie zum Beispiel jeweils die ersten Summanden explizit hinschreiben: </a:t>
                </a:r>
                <a14:m>
                  <m:oMath xmlns:m="http://schemas.openxmlformats.org/officeDocument/2006/math">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 </m:t>
                        </m:r>
                        <m:r>
                          <a:rPr lang="de-DE" sz="2000" i="1">
                            <a:latin typeface="Cambria Math" panose="02040503050406030204" pitchFamily="18" charset="0"/>
                            <a:ea typeface="Cambria Math" panose="02040503050406030204" pitchFamily="18" charset="0"/>
                          </a:rPr>
                          <m:t>𝑎</m:t>
                        </m:r>
                      </m:e>
                      <m:sub>
                        <m:r>
                          <a:rPr lang="de-DE" sz="2000" b="0" i="1" smtClean="0">
                            <a:latin typeface="Cambria Math" panose="02040503050406030204" pitchFamily="18" charset="0"/>
                            <a:ea typeface="Cambria Math" panose="02040503050406030204" pitchFamily="18" charset="0"/>
                          </a:rPr>
                          <m:t>1</m:t>
                        </m:r>
                      </m:sub>
                    </m:sSub>
                    <m:r>
                      <a:rPr lang="de-DE" sz="2000" b="0" i="1" smtClean="0">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a:rPr lang="de-DE" sz="2000" b="0" i="1" smtClean="0">
                            <a:latin typeface="Cambria Math" panose="02040503050406030204" pitchFamily="18" charset="0"/>
                            <a:ea typeface="Cambria Math" panose="02040503050406030204" pitchFamily="18" charset="0"/>
                          </a:rPr>
                          <m:t>2</m:t>
                        </m:r>
                        <m:r>
                          <a:rPr lang="de-DE" sz="2000" i="1">
                            <a:latin typeface="Cambria Math" panose="02040503050406030204" pitchFamily="18" charset="0"/>
                            <a:ea typeface="Cambria Math" panose="02040503050406030204" pitchFamily="18" charset="0"/>
                          </a:rPr>
                          <m:t> </m:t>
                        </m:r>
                        <m:r>
                          <a:rPr lang="de-DE" sz="2000" i="1">
                            <a:latin typeface="Cambria Math" panose="02040503050406030204" pitchFamily="18" charset="0"/>
                            <a:ea typeface="Cambria Math" panose="02040503050406030204" pitchFamily="18" charset="0"/>
                          </a:rPr>
                          <m:t>𝑎</m:t>
                        </m:r>
                      </m:e>
                      <m:sub>
                        <m:r>
                          <a:rPr lang="de-DE" sz="2000" b="0" i="1" smtClean="0">
                            <a:latin typeface="Cambria Math" panose="02040503050406030204" pitchFamily="18" charset="0"/>
                            <a:ea typeface="Cambria Math" panose="02040503050406030204" pitchFamily="18" charset="0"/>
                          </a:rPr>
                          <m:t>2</m:t>
                        </m:r>
                      </m:sub>
                    </m:sSub>
                    <m:r>
                      <a:rPr lang="de-DE" sz="2000" b="0" i="1" smtClean="0">
                        <a:latin typeface="Cambria Math" panose="02040503050406030204" pitchFamily="18" charset="0"/>
                        <a:ea typeface="Cambria Math" panose="02040503050406030204" pitchFamily="18" charset="0"/>
                      </a:rPr>
                      <m:t>𝑦</m:t>
                    </m:r>
                    <m:r>
                      <a:rPr lang="de-DE" sz="2000" b="0" i="1" smtClean="0">
                        <a:latin typeface="Cambria Math" panose="02040503050406030204" pitchFamily="18" charset="0"/>
                        <a:ea typeface="Cambria Math" panose="02040503050406030204" pitchFamily="18" charset="0"/>
                      </a:rPr>
                      <m:t>+3</m:t>
                    </m:r>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 </m:t>
                        </m:r>
                        <m:r>
                          <a:rPr lang="de-DE" sz="2000" i="1">
                            <a:latin typeface="Cambria Math" panose="02040503050406030204" pitchFamily="18" charset="0"/>
                            <a:ea typeface="Cambria Math" panose="02040503050406030204" pitchFamily="18" charset="0"/>
                          </a:rPr>
                          <m:t>𝑎</m:t>
                        </m:r>
                      </m:e>
                      <m:sub>
                        <m:r>
                          <a:rPr lang="de-DE" sz="2000" b="0" i="1" smtClean="0">
                            <a:latin typeface="Cambria Math" panose="02040503050406030204" pitchFamily="18" charset="0"/>
                            <a:ea typeface="Cambria Math" panose="02040503050406030204" pitchFamily="18" charset="0"/>
                          </a:rPr>
                          <m:t>3</m:t>
                        </m:r>
                      </m:sub>
                    </m:sSub>
                    <m:sSup>
                      <m:sSupPr>
                        <m:ctrlPr>
                          <a:rPr lang="de-DE" sz="2000" b="0" i="1" smtClean="0">
                            <a:latin typeface="Cambria Math" panose="02040503050406030204" pitchFamily="18" charset="0"/>
                            <a:ea typeface="Cambria Math" panose="02040503050406030204" pitchFamily="18" charset="0"/>
                          </a:rPr>
                        </m:ctrlPr>
                      </m:sSupPr>
                      <m:e>
                        <m:r>
                          <a:rPr lang="de-DE" sz="2000" b="0" i="1" smtClean="0">
                            <a:latin typeface="Cambria Math" panose="02040503050406030204" pitchFamily="18" charset="0"/>
                            <a:ea typeface="Cambria Math" panose="02040503050406030204" pitchFamily="18" charset="0"/>
                          </a:rPr>
                          <m:t>𝑦</m:t>
                        </m:r>
                      </m:e>
                      <m:sup>
                        <m:r>
                          <a:rPr lang="de-DE" sz="2000" b="0" i="1" smtClean="0">
                            <a:latin typeface="Cambria Math" panose="02040503050406030204" pitchFamily="18" charset="0"/>
                            <a:ea typeface="Cambria Math" panose="02040503050406030204" pitchFamily="18" charset="0"/>
                          </a:rPr>
                          <m:t>2</m:t>
                        </m:r>
                      </m:sup>
                    </m:sSup>
                    <m:r>
                      <a:rPr lang="de-DE" sz="2000" b="0" i="1" smtClean="0">
                        <a:latin typeface="Cambria Math" panose="02040503050406030204" pitchFamily="18" charset="0"/>
                        <a:ea typeface="Cambria Math" panose="02040503050406030204" pitchFamily="18" charset="0"/>
                      </a:rPr>
                      <m:t>+ …</m:t>
                    </m:r>
                  </m:oMath>
                </a14:m>
                <a:endParaRPr lang="de-DE" dirty="0"/>
              </a:p>
              <a:p>
                <a:endParaRPr lang="de-DE" dirty="0"/>
              </a:p>
            </p:txBody>
          </p:sp>
        </mc:Choice>
        <mc:Fallback>
          <p:sp>
            <p:nvSpPr>
              <p:cNvPr id="3" name="Inhaltsplatzhalter 2">
                <a:extLst>
                  <a:ext uri="{FF2B5EF4-FFF2-40B4-BE49-F238E27FC236}">
                    <a16:creationId xmlns:a16="http://schemas.microsoft.com/office/drawing/2014/main" id="{7F8CBBA7-8FAD-4E2A-81C4-2B830DA28B2F}"/>
                  </a:ext>
                </a:extLst>
              </p:cNvPr>
              <p:cNvSpPr>
                <a:spLocks noGrp="1" noRot="1" noChangeAspect="1" noMove="1" noResize="1" noEditPoints="1" noAdjustHandles="1" noChangeArrowheads="1" noChangeShapeType="1" noTextEdit="1"/>
              </p:cNvSpPr>
              <p:nvPr>
                <p:ph idx="1"/>
              </p:nvPr>
            </p:nvSpPr>
            <p:spPr>
              <a:blipFill>
                <a:blip r:embed="rId2"/>
                <a:stretch>
                  <a:fillRect l="-4389" t="-1818"/>
                </a:stretch>
              </a:blipFill>
            </p:spPr>
            <p:txBody>
              <a:bodyPr/>
              <a:lstStyle/>
              <a:p>
                <a:r>
                  <a:rPr lang="de-DE">
                    <a:noFill/>
                  </a:rPr>
                  <a:t> </a:t>
                </a:r>
              </a:p>
            </p:txBody>
          </p:sp>
        </mc:Fallback>
      </mc:AlternateContent>
    </p:spTree>
    <p:extLst>
      <p:ext uri="{BB962C8B-B14F-4D97-AF65-F5344CB8AC3E}">
        <p14:creationId xmlns:p14="http://schemas.microsoft.com/office/powerpoint/2010/main" val="439337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Aufgabe: Finden Sie die Lösung </a:t>
                </a:r>
                <a14:m>
                  <m:oMath xmlns:m="http://schemas.openxmlformats.org/officeDocument/2006/math">
                    <m:r>
                      <a:rPr lang="de-DE" i="1">
                        <a:latin typeface="Cambria Math" panose="02040503050406030204" pitchFamily="18" charset="0"/>
                      </a:rPr>
                      <m:t>𝑦</m:t>
                    </m:r>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oMath>
                </a14:m>
                <a:r>
                  <a:rPr lang="de-DE" dirty="0"/>
                  <a:t>!</a:t>
                </a:r>
              </a:p>
            </p:txBody>
          </p:sp>
        </mc:Choice>
        <mc:Fallback xmlns="">
          <p:sp>
            <p:nvSpPr>
              <p:cNvPr id="2" name="Titel 1">
                <a:extLst>
                  <a:ext uri="{FF2B5EF4-FFF2-40B4-BE49-F238E27FC236}">
                    <a16:creationId xmlns:a16="http://schemas.microsoft.com/office/drawing/2014/main" id="{5D4008BD-73BA-4F22-AB93-C5C8E4D52E20}"/>
                  </a:ext>
                </a:extLst>
              </p:cNvPr>
              <p:cNvSpPr>
                <a:spLocks noGrp="1" noRot="1" noChangeAspect="1" noMove="1" noResize="1" noEditPoints="1" noAdjustHandles="1" noChangeArrowheads="1" noChangeShapeType="1" noTextEdit="1"/>
              </p:cNvSpPr>
              <p:nvPr>
                <p:ph type="title"/>
              </p:nvPr>
            </p:nvSpPr>
            <p:spPr>
              <a:blipFill>
                <a:blip r:embed="rId2"/>
                <a:stretch>
                  <a:fillRect l="-3009"/>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p:txBody>
              <a:bodyPr>
                <a:normAutofit/>
              </a:bodyPr>
              <a:lstStyle/>
              <a:p>
                <a14:m>
                  <m:oMath xmlns:m="http://schemas.openxmlformats.org/officeDocument/2006/math">
                    <m:sSup>
                      <m:sSupPr>
                        <m:ctrlPr>
                          <a:rPr lang="de-DE" i="1" smtClean="0">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r>
                      <a:rPr lang="de-DE"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𝑦</m:t>
                        </m:r>
                      </m:e>
                      <m:sup>
                        <m:r>
                          <a:rPr lang="de-DE" b="0" i="1" smtClean="0">
                            <a:latin typeface="Cambria Math" panose="02040503050406030204" pitchFamily="18" charset="0"/>
                          </a:rPr>
                          <m:t>′</m:t>
                        </m:r>
                      </m:sup>
                    </m:sSup>
                    <m:r>
                      <a:rPr lang="de-DE" i="1">
                        <a:latin typeface="Cambria Math" panose="02040503050406030204" pitchFamily="18" charset="0"/>
                      </a:rPr>
                      <m:t>=</m:t>
                    </m:r>
                    <m:sSup>
                      <m:sSupPr>
                        <m:ctrlPr>
                          <a:rPr lang="de-DE"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𝑦</m:t>
                        </m:r>
                      </m:sup>
                    </m:sSup>
                    <m:r>
                      <a:rPr lang="de-DE" b="0" i="1" smtClean="0">
                        <a:latin typeface="Cambria Math" panose="02040503050406030204" pitchFamily="18" charset="0"/>
                      </a:rPr>
                      <m:t>  </m:t>
                    </m:r>
                    <m:r>
                      <a:rPr lang="de-DE" b="0" i="1" smtClean="0">
                        <a:latin typeface="Cambria Math" panose="02040503050406030204" pitchFamily="18" charset="0"/>
                      </a:rPr>
                      <m:t> </m:t>
                    </m:r>
                  </m:oMath>
                </a14:m>
                <a:r>
                  <a:rPr lang="de-DE" dirty="0"/>
                  <a:t>weiter soll y(1)=0 </a:t>
                </a:r>
              </a:p>
              <a:p>
                <a:endParaRPr lang="de-DE" dirty="0"/>
              </a:p>
              <a:p>
                <a:r>
                  <a:rPr lang="de-DE" dirty="0"/>
                  <a:t>bzw. </a:t>
                </a:r>
              </a:p>
              <a:p>
                <a:endParaRPr lang="de-DE" i="1" dirty="0">
                  <a:latin typeface="Cambria Math" panose="02040503050406030204" pitchFamily="18" charset="0"/>
                </a:endParaRPr>
              </a:p>
              <a:p>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rPr>
                      <m:t>𝑑𝑦</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𝑦</m:t>
                        </m:r>
                        <m:r>
                          <a:rPr lang="de-DE" b="0" i="1" smtClean="0">
                            <a:latin typeface="Cambria Math" panose="02040503050406030204" pitchFamily="18" charset="0"/>
                          </a:rPr>
                          <m:t> </m:t>
                        </m:r>
                      </m:sup>
                    </m:sSup>
                    <m:r>
                      <a:rPr lang="de-DE" b="0" i="1" smtClean="0">
                        <a:latin typeface="Cambria Math" panose="02040503050406030204" pitchFamily="18" charset="0"/>
                      </a:rPr>
                      <m:t>𝑑𝑥</m:t>
                    </m:r>
                  </m:oMath>
                </a14:m>
                <a:r>
                  <a:rPr lang="de-DE" dirty="0"/>
                  <a:t>   weiter soll y(1)=0</a:t>
                </a:r>
              </a:p>
            </p:txBody>
          </p:sp>
        </mc:Choice>
        <mc:Fallback>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blipFill>
                <a:blip r:embed="rId3"/>
                <a:stretch>
                  <a:fillRect l="-313" t="-1818"/>
                </a:stretch>
              </a:blipFill>
            </p:spPr>
            <p:txBody>
              <a:bodyPr/>
              <a:lstStyle/>
              <a:p>
                <a:r>
                  <a:rPr lang="de-DE">
                    <a:noFill/>
                  </a:rPr>
                  <a:t> </a:t>
                </a:r>
              </a:p>
            </p:txBody>
          </p:sp>
        </mc:Fallback>
      </mc:AlternateContent>
      <p:sp>
        <p:nvSpPr>
          <p:cNvPr id="5" name="Textfeld 4">
            <a:extLst>
              <a:ext uri="{FF2B5EF4-FFF2-40B4-BE49-F238E27FC236}">
                <a16:creationId xmlns:a16="http://schemas.microsoft.com/office/drawing/2014/main" id="{45F61C72-3DD2-4BAD-B4A6-5AB99E9C2988}"/>
              </a:ext>
            </a:extLst>
          </p:cNvPr>
          <p:cNvSpPr txBox="1"/>
          <p:nvPr/>
        </p:nvSpPr>
        <p:spPr>
          <a:xfrm>
            <a:off x="7991672" y="5457742"/>
            <a:ext cx="107768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dirty="0"/>
              <a:t>LÖSUNG</a:t>
            </a:r>
          </a:p>
        </p:txBody>
      </p:sp>
      <p:pic>
        <p:nvPicPr>
          <p:cNvPr id="7" name="Grafik 6">
            <a:extLst>
              <a:ext uri="{FF2B5EF4-FFF2-40B4-BE49-F238E27FC236}">
                <a16:creationId xmlns:a16="http://schemas.microsoft.com/office/drawing/2014/main" id="{056908D2-D451-43E7-8A94-15037109A48F}"/>
              </a:ext>
            </a:extLst>
          </p:cNvPr>
          <p:cNvPicPr>
            <a:picLocks noChangeAspect="1"/>
          </p:cNvPicPr>
          <p:nvPr/>
        </p:nvPicPr>
        <p:blipFill>
          <a:blip r:embed="rId4"/>
          <a:stretch>
            <a:fillRect/>
          </a:stretch>
        </p:blipFill>
        <p:spPr>
          <a:xfrm rot="5400000">
            <a:off x="6191250" y="857250"/>
            <a:ext cx="6858000" cy="5143500"/>
          </a:xfrm>
          <a:prstGeom prst="rect">
            <a:avLst/>
          </a:prstGeom>
        </p:spPr>
      </p:pic>
    </p:spTree>
    <p:extLst>
      <p:ext uri="{BB962C8B-B14F-4D97-AF65-F5344CB8AC3E}">
        <p14:creationId xmlns:p14="http://schemas.microsoft.com/office/powerpoint/2010/main" val="23601892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Potenzreihenansatz II: Schritt 4</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a:xfrm>
                <a:off x="1024128" y="1996751"/>
                <a:ext cx="9720073" cy="402336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nary>
                        <m:naryPr>
                          <m:chr m:val="∑"/>
                          <m:ctrlPr>
                            <a:rPr lang="de-DE" sz="1600" i="1" smtClean="0">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=1</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smtClean="0">
                                  <a:solidFill>
                                    <a:srgbClr val="C00000"/>
                                  </a:solidFill>
                                  <a:latin typeface="Cambria Math" panose="02040503050406030204" pitchFamily="18" charset="0"/>
                                  <a:ea typeface="Cambria Math" panose="02040503050406030204" pitchFamily="18" charset="0"/>
                                </a:rPr>
                                <m:t>𝑛</m:t>
                              </m:r>
                              <m:r>
                                <a:rPr lang="de-DE" sz="1600" i="1" smtClean="0">
                                  <a:solidFill>
                                    <a:srgbClr val="C00000"/>
                                  </a:solidFill>
                                  <a:latin typeface="Cambria Math" panose="02040503050406030204" pitchFamily="18" charset="0"/>
                                  <a:ea typeface="Cambria Math" panose="02040503050406030204" pitchFamily="18" charset="0"/>
                                </a:rPr>
                                <m:t>−1</m:t>
                              </m:r>
                            </m:sup>
                          </m:sSup>
                        </m:e>
                      </m:nary>
                      <m:r>
                        <a:rPr lang="de-DE" sz="1600" b="0" i="1" smtClean="0">
                          <a:solidFill>
                            <a:schemeClr val="tx1"/>
                          </a:solidFill>
                          <a:latin typeface="Cambria Math" panose="02040503050406030204" pitchFamily="18" charset="0"/>
                          <a:ea typeface="Cambria Math" panose="02040503050406030204" pitchFamily="18" charset="0"/>
                        </a:rPr>
                        <m:t>+2</m:t>
                      </m:r>
                      <m:nary>
                        <m:naryPr>
                          <m:chr m:val="∑"/>
                          <m:ctrlPr>
                            <a:rPr lang="de-DE" sz="1600" i="1" smtClean="0">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=1</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smtClean="0">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smtClean="0">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r>
                            <a:rPr lang="de-DE" sz="1600" b="0" i="1" smtClean="0">
                              <a:solidFill>
                                <a:schemeClr val="tx1"/>
                              </a:solidFill>
                              <a:latin typeface="Cambria Math" panose="02040503050406030204" pitchFamily="18" charset="0"/>
                              <a:ea typeface="Cambria Math" panose="02040503050406030204" pitchFamily="18" charset="0"/>
                            </a:rPr>
                            <m:t>+</m:t>
                          </m:r>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=1</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smtClean="0">
                                      <a:solidFill>
                                        <a:srgbClr val="C00000"/>
                                      </a:solidFill>
                                      <a:latin typeface="Cambria Math" panose="02040503050406030204" pitchFamily="18" charset="0"/>
                                      <a:ea typeface="Cambria Math" panose="02040503050406030204" pitchFamily="18" charset="0"/>
                                    </a:rPr>
                                    <m:t>𝑛</m:t>
                                  </m:r>
                                  <m:r>
                                    <a:rPr lang="de-DE" sz="1600" b="0" i="1" smtClean="0">
                                      <a:solidFill>
                                        <a:srgbClr val="C00000"/>
                                      </a:solidFill>
                                      <a:latin typeface="Cambria Math" panose="02040503050406030204" pitchFamily="18" charset="0"/>
                                      <a:ea typeface="Cambria Math" panose="02040503050406030204" pitchFamily="18" charset="0"/>
                                    </a:rPr>
                                    <m:t>+</m:t>
                                  </m:r>
                                  <m:r>
                                    <a:rPr lang="de-DE" sz="1600" i="1">
                                      <a:solidFill>
                                        <a:srgbClr val="C00000"/>
                                      </a:solidFill>
                                      <a:latin typeface="Cambria Math" panose="02040503050406030204" pitchFamily="18" charset="0"/>
                                      <a:ea typeface="Cambria Math" panose="02040503050406030204" pitchFamily="18" charset="0"/>
                                    </a:rPr>
                                    <m:t>1</m:t>
                                  </m:r>
                                </m:sup>
                              </m:sSup>
                            </m:e>
                          </m:nary>
                        </m:e>
                      </m:nary>
                      <m:r>
                        <a:rPr lang="de-DE" sz="1600" i="1">
                          <a:solidFill>
                            <a:schemeClr val="tx1"/>
                          </a:solidFill>
                          <a:latin typeface="Cambria Math" panose="02040503050406030204" pitchFamily="18" charset="0"/>
                          <a:ea typeface="Cambria Math" panose="02040503050406030204" pitchFamily="18" charset="0"/>
                        </a:rPr>
                        <m:t>=</m:t>
                      </m:r>
                      <m:r>
                        <a:rPr lang="de-DE" sz="1600" i="1" smtClean="0">
                          <a:solidFill>
                            <a:schemeClr val="tx1"/>
                          </a:solidFill>
                          <a:latin typeface="Cambria Math" panose="02040503050406030204" pitchFamily="18" charset="0"/>
                          <a:ea typeface="Cambria Math" panose="02040503050406030204" pitchFamily="18" charset="0"/>
                        </a:rPr>
                        <m:t>1+</m:t>
                      </m:r>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m:t>
                          </m:r>
                          <m:r>
                            <a:rPr lang="de-DE" sz="1600" b="0" i="1" smtClean="0">
                              <a:solidFill>
                                <a:schemeClr val="tx1"/>
                              </a:solidFill>
                              <a:latin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e>
                      </m:nary>
                      <m:r>
                        <a:rPr lang="de-DE" sz="1600" i="1">
                          <a:solidFill>
                            <a:schemeClr val="tx1"/>
                          </a:solidFill>
                          <a:latin typeface="Cambria Math" panose="02040503050406030204" pitchFamily="18" charset="0"/>
                          <a:ea typeface="Cambria Math" panose="02040503050406030204" pitchFamily="18" charset="0"/>
                        </a:rPr>
                        <m:t>+</m:t>
                      </m:r>
                      <m:f>
                        <m:fPr>
                          <m:ctrlPr>
                            <a:rPr lang="de-DE" sz="1600" i="1" smtClean="0">
                              <a:solidFill>
                                <a:schemeClr val="tx1"/>
                              </a:solidFill>
                              <a:latin typeface="Cambria Math" panose="02040503050406030204" pitchFamily="18" charset="0"/>
                              <a:ea typeface="Cambria Math" panose="02040503050406030204" pitchFamily="18" charset="0"/>
                            </a:rPr>
                          </m:ctrlPr>
                        </m:fPr>
                        <m:num>
                          <m:r>
                            <a:rPr lang="de-DE" sz="1600" b="0" i="1" smtClean="0">
                              <a:solidFill>
                                <a:schemeClr val="tx1"/>
                              </a:solidFill>
                              <a:latin typeface="Cambria Math" panose="02040503050406030204" pitchFamily="18" charset="0"/>
                              <a:ea typeface="Cambria Math" panose="02040503050406030204" pitchFamily="18" charset="0"/>
                            </a:rPr>
                            <m:t>1</m:t>
                          </m:r>
                        </m:num>
                        <m:den>
                          <m:r>
                            <a:rPr lang="de-DE" sz="1600" b="0" i="1" smtClean="0">
                              <a:solidFill>
                                <a:schemeClr val="tx1"/>
                              </a:solidFill>
                              <a:latin typeface="Cambria Math" panose="02040503050406030204" pitchFamily="18" charset="0"/>
                              <a:ea typeface="Cambria Math" panose="02040503050406030204" pitchFamily="18" charset="0"/>
                            </a:rPr>
                            <m:t>2</m:t>
                          </m:r>
                        </m:den>
                      </m:f>
                      <m:nary>
                        <m:naryPr>
                          <m:chr m:val="∑"/>
                          <m:ctrlPr>
                            <a:rPr lang="de-DE" sz="1600" i="1" smtClean="0">
                              <a:solidFill>
                                <a:schemeClr val="tx1"/>
                              </a:solidFill>
                              <a:latin typeface="Cambria Math" panose="02040503050406030204" pitchFamily="18" charset="0"/>
                              <a:ea typeface="Cambria Math" panose="02040503050406030204" pitchFamily="18" charset="0"/>
                            </a:rPr>
                          </m:ctrlPr>
                        </m:naryPr>
                        <m:sub>
                          <m:r>
                            <m:rPr>
                              <m:brk m:alnAt="23"/>
                            </m:rPr>
                            <a:rPr lang="de-DE" sz="1600" b="0" i="1" smtClean="0">
                              <a:solidFill>
                                <a:schemeClr val="tx1"/>
                              </a:solidFill>
                              <a:latin typeface="Cambria Math" panose="02040503050406030204" pitchFamily="18" charset="0"/>
                              <a:ea typeface="Cambria Math" panose="02040503050406030204" pitchFamily="18" charset="0"/>
                            </a:rPr>
                            <m:t>𝑛</m:t>
                          </m:r>
                          <m:r>
                            <a:rPr lang="de-DE" sz="1600" b="0" i="1" smtClean="0">
                              <a:solidFill>
                                <a:schemeClr val="tx1"/>
                              </a:solidFill>
                              <a:latin typeface="Cambria Math" panose="02040503050406030204" pitchFamily="18" charset="0"/>
                              <a:ea typeface="Cambria Math" panose="02040503050406030204" pitchFamily="18" charset="0"/>
                            </a:rPr>
                            <m:t>=0</m:t>
                          </m:r>
                        </m:sub>
                        <m:sup>
                          <m:r>
                            <a:rPr lang="de-DE" sz="1600" i="1" smtClean="0">
                              <a:solidFill>
                                <a:schemeClr val="tx1"/>
                              </a:solidFill>
                              <a:latin typeface="Cambria Math" panose="02040503050406030204" pitchFamily="18" charset="0"/>
                              <a:ea typeface="Cambria Math" panose="02040503050406030204" pitchFamily="18" charset="0"/>
                            </a:rPr>
                            <m:t>∞</m:t>
                          </m:r>
                        </m:sup>
                        <m:e>
                          <m:d>
                            <m:dPr>
                              <m:ctrlPr>
                                <a:rPr lang="de-DE" sz="1600" i="1" smtClean="0">
                                  <a:solidFill>
                                    <a:schemeClr val="tx1"/>
                                  </a:solidFill>
                                  <a:latin typeface="Cambria Math" panose="02040503050406030204" pitchFamily="18" charset="0"/>
                                  <a:ea typeface="Cambria Math" panose="02040503050406030204" pitchFamily="18" charset="0"/>
                                </a:rPr>
                              </m:ctrlPr>
                            </m:dPr>
                            <m:e>
                              <m:nary>
                                <m:naryPr>
                                  <m:chr m:val="∑"/>
                                  <m:ctrlPr>
                                    <a:rPr lang="de-DE" sz="1600" i="1">
                                      <a:latin typeface="Cambria Math" panose="02040503050406030204" pitchFamily="18" charset="0"/>
                                    </a:rPr>
                                  </m:ctrlPr>
                                </m:naryPr>
                                <m:sub>
                                  <m:r>
                                    <a:rPr lang="de-DE" sz="1600" i="1">
                                      <a:latin typeface="Cambria Math" panose="02040503050406030204" pitchFamily="18" charset="0"/>
                                    </a:rPr>
                                    <m:t>𝑚</m:t>
                                  </m:r>
                                  <m:r>
                                    <a:rPr lang="de-DE" sz="1600" i="1">
                                      <a:latin typeface="Cambria Math" panose="02040503050406030204" pitchFamily="18" charset="0"/>
                                    </a:rPr>
                                    <m:t>=0</m:t>
                                  </m:r>
                                </m:sub>
                                <m:sup>
                                  <m:r>
                                    <a:rPr lang="de-DE" sz="1600" i="1">
                                      <a:latin typeface="Cambria Math" panose="02040503050406030204" pitchFamily="18" charset="0"/>
                                      <a:ea typeface="Cambria Math" panose="02040503050406030204" pitchFamily="18" charset="0"/>
                                    </a:rPr>
                                    <m:t>𝑛</m:t>
                                  </m:r>
                                </m:sup>
                                <m:e>
                                  <m:sSub>
                                    <m:sSubPr>
                                      <m:ctrlPr>
                                        <a:rPr lang="de-DE"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𝑎</m:t>
                                      </m:r>
                                    </m:e>
                                    <m:sub>
                                      <m:r>
                                        <a:rPr lang="de-DE" sz="1600" i="1">
                                          <a:latin typeface="Cambria Math" panose="02040503050406030204" pitchFamily="18" charset="0"/>
                                          <a:ea typeface="Cambria Math" panose="02040503050406030204" pitchFamily="18" charset="0"/>
                                        </a:rPr>
                                        <m:t>𝑚</m:t>
                                      </m:r>
                                    </m:sub>
                                  </m:sSub>
                                  <m:sSub>
                                    <m:sSubPr>
                                      <m:ctrlPr>
                                        <a:rPr lang="de-DE"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𝑎</m:t>
                                      </m:r>
                                    </m:e>
                                    <m:sub>
                                      <m:r>
                                        <a:rPr lang="de-DE" sz="1600" i="1">
                                          <a:latin typeface="Cambria Math" panose="02040503050406030204" pitchFamily="18" charset="0"/>
                                          <a:ea typeface="Cambria Math" panose="02040503050406030204" pitchFamily="18" charset="0"/>
                                        </a:rPr>
                                        <m:t>𝑛</m:t>
                                      </m:r>
                                      <m:r>
                                        <a:rPr lang="de-DE" sz="1600" i="1">
                                          <a:latin typeface="Cambria Math" panose="02040503050406030204" pitchFamily="18" charset="0"/>
                                          <a:ea typeface="Cambria Math" panose="02040503050406030204" pitchFamily="18" charset="0"/>
                                        </a:rPr>
                                        <m:t>−</m:t>
                                      </m:r>
                                      <m:r>
                                        <a:rPr lang="de-DE" sz="1600" i="1">
                                          <a:latin typeface="Cambria Math" panose="02040503050406030204" pitchFamily="18" charset="0"/>
                                          <a:ea typeface="Cambria Math" panose="02040503050406030204" pitchFamily="18" charset="0"/>
                                        </a:rPr>
                                        <m:t>𝑚</m:t>
                                      </m:r>
                                    </m:sub>
                                  </m:sSub>
                                </m:e>
                              </m:nary>
                            </m:e>
                          </m:d>
                        </m:e>
                      </m:nary>
                      <m:sSup>
                        <m:sSupPr>
                          <m:ctrlPr>
                            <a:rPr lang="de-DE" sz="1600" i="1">
                              <a:latin typeface="Cambria Math" panose="02040503050406030204" pitchFamily="18" charset="0"/>
                              <a:ea typeface="Cambria Math" panose="02040503050406030204" pitchFamily="18" charset="0"/>
                            </a:rPr>
                          </m:ctrlPr>
                        </m:sSupPr>
                        <m:e>
                          <m:r>
                            <a:rPr lang="de-DE" sz="1600" i="1">
                              <a:latin typeface="Cambria Math" panose="02040503050406030204" pitchFamily="18" charset="0"/>
                              <a:ea typeface="Cambria Math" panose="02040503050406030204" pitchFamily="18" charset="0"/>
                            </a:rPr>
                            <m:t>𝑦</m:t>
                          </m:r>
                        </m:e>
                        <m:sup>
                          <m:r>
                            <a:rPr lang="de-DE" sz="1600" i="1">
                              <a:latin typeface="Cambria Math" panose="02040503050406030204" pitchFamily="18" charset="0"/>
                              <a:ea typeface="Cambria Math" panose="02040503050406030204" pitchFamily="18" charset="0"/>
                            </a:rPr>
                            <m:t>𝑛</m:t>
                          </m:r>
                        </m:sup>
                      </m:sSup>
                    </m:oMath>
                  </m:oMathPara>
                </a14:m>
                <a:endParaRPr lang="de-DE" sz="1600" dirty="0"/>
              </a:p>
              <a:p>
                <a:pPr marL="0" indent="0">
                  <a:buNone/>
                </a:pPr>
                <a:r>
                  <a:rPr lang="de-DE" sz="1600" dirty="0"/>
                  <a:t>Jetzt tauchen überall in den Summen </a:t>
                </a:r>
                <a:r>
                  <a:rPr lang="de-DE" sz="1600" dirty="0">
                    <a:solidFill>
                      <a:srgbClr val="C00000"/>
                    </a:solidFill>
                  </a:rPr>
                  <a:t>unterschiedliche</a:t>
                </a:r>
                <a:r>
                  <a:rPr lang="de-DE" sz="1600" dirty="0"/>
                  <a:t> Potenzen von y auf. </a:t>
                </a:r>
                <a:r>
                  <a:rPr lang="de-DE" sz="1600" b="1" dirty="0"/>
                  <a:t>Die Potenzen müssen aber alle gleich werden.</a:t>
                </a:r>
                <a:r>
                  <a:rPr lang="de-DE" sz="1600" dirty="0"/>
                  <a:t> Zum Beispiel so, dass alle Potenzen nach diesem Schritt dann </a:t>
                </a:r>
                <a14:m>
                  <m:oMath xmlns:m="http://schemas.openxmlformats.org/officeDocument/2006/math">
                    <m:sSup>
                      <m:sSupPr>
                        <m:ctrlPr>
                          <a:rPr lang="de-DE" sz="1600" i="1">
                            <a:latin typeface="Cambria Math" panose="02040503050406030204" pitchFamily="18" charset="0"/>
                            <a:ea typeface="Cambria Math" panose="02040503050406030204" pitchFamily="18" charset="0"/>
                          </a:rPr>
                        </m:ctrlPr>
                      </m:sSupPr>
                      <m:e>
                        <m:r>
                          <a:rPr lang="de-DE" sz="1600" i="1">
                            <a:latin typeface="Cambria Math" panose="02040503050406030204" pitchFamily="18" charset="0"/>
                            <a:ea typeface="Cambria Math" panose="02040503050406030204" pitchFamily="18" charset="0"/>
                          </a:rPr>
                          <m:t>𝑦</m:t>
                        </m:r>
                      </m:e>
                      <m:sup>
                        <m:r>
                          <a:rPr lang="de-DE" sz="1600" i="1">
                            <a:latin typeface="Cambria Math" panose="02040503050406030204" pitchFamily="18" charset="0"/>
                            <a:ea typeface="Cambria Math" panose="02040503050406030204" pitchFamily="18" charset="0"/>
                          </a:rPr>
                          <m:t>𝑛</m:t>
                        </m:r>
                      </m:sup>
                    </m:sSup>
                  </m:oMath>
                </a14:m>
                <a:r>
                  <a:rPr lang="de-DE" sz="1600" dirty="0"/>
                  <a:t> lauten. Diesen Schritt erledigt man, indem man die Laufindizes der entsprechenden Summen ändert. Wenn die Potenz z.B. </a:t>
                </a:r>
                <a14:m>
                  <m:oMath xmlns:m="http://schemas.openxmlformats.org/officeDocument/2006/math">
                    <m:sSup>
                      <m:sSupPr>
                        <m:ctrlPr>
                          <a:rPr lang="de-DE" sz="1600" i="1">
                            <a:latin typeface="Cambria Math" panose="02040503050406030204" pitchFamily="18" charset="0"/>
                            <a:ea typeface="Cambria Math" panose="02040503050406030204" pitchFamily="18" charset="0"/>
                          </a:rPr>
                        </m:ctrlPr>
                      </m:sSupPr>
                      <m:e>
                        <m:r>
                          <a:rPr lang="de-DE" sz="1600" i="1">
                            <a:latin typeface="Cambria Math" panose="02040503050406030204" pitchFamily="18" charset="0"/>
                            <a:ea typeface="Cambria Math" panose="02040503050406030204" pitchFamily="18" charset="0"/>
                          </a:rPr>
                          <m:t>𝑦</m:t>
                        </m:r>
                      </m:e>
                      <m:sup>
                        <m:r>
                          <a:rPr lang="de-DE" sz="1600" i="1">
                            <a:solidFill>
                              <a:srgbClr val="C00000"/>
                            </a:solidFill>
                            <a:latin typeface="Cambria Math" panose="02040503050406030204" pitchFamily="18" charset="0"/>
                            <a:ea typeface="Cambria Math" panose="02040503050406030204" pitchFamily="18" charset="0"/>
                          </a:rPr>
                          <m:t>𝑛</m:t>
                        </m:r>
                        <m:r>
                          <a:rPr lang="de-DE" sz="1600" i="1">
                            <a:solidFill>
                              <a:srgbClr val="C00000"/>
                            </a:solidFill>
                            <a:latin typeface="Cambria Math" panose="02040503050406030204" pitchFamily="18" charset="0"/>
                            <a:ea typeface="Cambria Math" panose="02040503050406030204" pitchFamily="18" charset="0"/>
                          </a:rPr>
                          <m:t>−1</m:t>
                        </m:r>
                      </m:sup>
                    </m:sSup>
                  </m:oMath>
                </a14:m>
                <a:r>
                  <a:rPr lang="de-DE" sz="1600" dirty="0"/>
                  <a:t> lautet, dann lässt man den Laufindex „eins früher“ beginnen. Ersetzt also überall in der entsprechenden Summe n durch n+1. Bei </a:t>
                </a:r>
                <a14:m>
                  <m:oMath xmlns:m="http://schemas.openxmlformats.org/officeDocument/2006/math">
                    <m:sSup>
                      <m:sSupPr>
                        <m:ctrlPr>
                          <a:rPr lang="de-DE" sz="1600" i="1">
                            <a:latin typeface="Cambria Math" panose="02040503050406030204" pitchFamily="18" charset="0"/>
                            <a:ea typeface="Cambria Math" panose="02040503050406030204" pitchFamily="18" charset="0"/>
                          </a:rPr>
                        </m:ctrlPr>
                      </m:sSupPr>
                      <m:e>
                        <m:r>
                          <a:rPr lang="de-DE" sz="1600" i="1">
                            <a:latin typeface="Cambria Math" panose="02040503050406030204" pitchFamily="18" charset="0"/>
                            <a:ea typeface="Cambria Math" panose="02040503050406030204" pitchFamily="18" charset="0"/>
                          </a:rPr>
                          <m:t>𝑦</m:t>
                        </m:r>
                      </m:e>
                      <m:sup>
                        <m:r>
                          <a:rPr lang="de-DE" sz="1600" i="1">
                            <a:solidFill>
                              <a:srgbClr val="C00000"/>
                            </a:solidFill>
                            <a:latin typeface="Cambria Math" panose="02040503050406030204" pitchFamily="18" charset="0"/>
                            <a:ea typeface="Cambria Math" panose="02040503050406030204" pitchFamily="18" charset="0"/>
                          </a:rPr>
                          <m:t>𝑛</m:t>
                        </m:r>
                        <m:r>
                          <a:rPr lang="de-DE" sz="1600" i="1">
                            <a:solidFill>
                              <a:srgbClr val="C00000"/>
                            </a:solidFill>
                            <a:latin typeface="Cambria Math" panose="02040503050406030204" pitchFamily="18" charset="0"/>
                            <a:ea typeface="Cambria Math" panose="02040503050406030204" pitchFamily="18" charset="0"/>
                          </a:rPr>
                          <m:t>+1</m:t>
                        </m:r>
                      </m:sup>
                    </m:sSup>
                  </m:oMath>
                </a14:m>
                <a:r>
                  <a:rPr lang="de-DE" sz="1600" dirty="0"/>
                  <a:t> muss man n durch n-1 ersetzen und beginnt „eins später“. </a:t>
                </a:r>
                <a:r>
                  <a:rPr lang="de-DE" sz="1600" b="1" dirty="0"/>
                  <a:t>(Indexverschiebung:</a:t>
                </a:r>
                <a:r>
                  <a:rPr lang="de-DE" sz="1600" dirty="0"/>
                  <a:t> </a:t>
                </a:r>
                <a:r>
                  <a:rPr lang="de-DE" sz="1600" dirty="0">
                    <a:hlinkClick r:id="rId2"/>
                  </a:rPr>
                  <a:t>Hier</a:t>
                </a:r>
                <a:r>
                  <a:rPr lang="de-DE" sz="1600" dirty="0"/>
                  <a:t> einfacher erklärt</a:t>
                </a:r>
                <a:r>
                  <a:rPr lang="de-DE" sz="1600" b="1" dirty="0"/>
                  <a:t>)</a:t>
                </a:r>
              </a:p>
              <a:p>
                <a:pPr marL="0" indent="0">
                  <a:buNone/>
                </a:pPr>
                <a:endParaRPr lang="de-DE" sz="1600" dirty="0"/>
              </a:p>
              <a:p>
                <a:pPr marL="0" indent="0">
                  <a:buNone/>
                </a:pPr>
                <a14:m>
                  <m:oMathPara xmlns:m="http://schemas.openxmlformats.org/officeDocument/2006/math">
                    <m:oMathParaPr>
                      <m:jc m:val="centerGroup"/>
                    </m:oMathParaPr>
                    <m:oMath xmlns:m="http://schemas.openxmlformats.org/officeDocument/2006/math">
                      <m:nary>
                        <m:naryPr>
                          <m:chr m:val="∑"/>
                          <m:ctrlPr>
                            <a:rPr lang="de-DE" sz="1600" i="1">
                              <a:latin typeface="Cambria Math" panose="02040503050406030204" pitchFamily="18" charset="0"/>
                            </a:rPr>
                          </m:ctrlPr>
                        </m:naryPr>
                        <m:sub>
                          <m:r>
                            <m:rPr>
                              <m:brk m:alnAt="23"/>
                            </m:rPr>
                            <a:rPr lang="de-DE" sz="1600" i="1">
                              <a:latin typeface="Cambria Math" panose="02040503050406030204" pitchFamily="18" charset="0"/>
                            </a:rPr>
                            <m:t>𝑛</m:t>
                          </m:r>
                          <m:r>
                            <a:rPr lang="de-DE" sz="1600" i="1" smtClean="0">
                              <a:solidFill>
                                <a:srgbClr val="C00000"/>
                              </a:solidFill>
                              <a:latin typeface="Cambria Math" panose="02040503050406030204" pitchFamily="18" charset="0"/>
                            </a:rPr>
                            <m:t>=</m:t>
                          </m:r>
                          <m:r>
                            <a:rPr lang="de-DE" sz="1600" b="0" i="1" smtClean="0">
                              <a:solidFill>
                                <a:srgbClr val="C00000"/>
                              </a:solidFill>
                              <a:latin typeface="Cambria Math" panose="02040503050406030204" pitchFamily="18" charset="0"/>
                            </a:rPr>
                            <m:t>0</m:t>
                          </m:r>
                        </m:sub>
                        <m:sup>
                          <m:r>
                            <a:rPr lang="de-DE" sz="1600" i="1">
                              <a:latin typeface="Cambria Math" panose="02040503050406030204" pitchFamily="18" charset="0"/>
                              <a:ea typeface="Cambria Math" panose="02040503050406030204" pitchFamily="18" charset="0"/>
                            </a:rPr>
                            <m:t>∞</m:t>
                          </m:r>
                        </m:sup>
                        <m:e>
                          <m:sSub>
                            <m:sSubPr>
                              <m:ctrlPr>
                                <a:rPr lang="de-DE" sz="1600" i="1">
                                  <a:latin typeface="Cambria Math" panose="02040503050406030204" pitchFamily="18" charset="0"/>
                                  <a:ea typeface="Cambria Math" panose="02040503050406030204" pitchFamily="18" charset="0"/>
                                </a:rPr>
                              </m:ctrlPr>
                            </m:sSubPr>
                            <m:e>
                              <m:r>
                                <a:rPr lang="de-DE" sz="1600" b="0" i="1" smtClean="0">
                                  <a:latin typeface="Cambria Math" panose="02040503050406030204" pitchFamily="18" charset="0"/>
                                  <a:ea typeface="Cambria Math" panose="02040503050406030204" pitchFamily="18" charset="0"/>
                                </a:rPr>
                                <m:t>(</m:t>
                              </m:r>
                              <m:r>
                                <a:rPr lang="de-DE" sz="1600" i="1" smtClean="0">
                                  <a:solidFill>
                                    <a:srgbClr val="C00000"/>
                                  </a:solidFill>
                                  <a:latin typeface="Cambria Math" panose="02040503050406030204" pitchFamily="18" charset="0"/>
                                  <a:ea typeface="Cambria Math" panose="02040503050406030204" pitchFamily="18" charset="0"/>
                                </a:rPr>
                                <m:t>𝑛</m:t>
                              </m:r>
                              <m:r>
                                <a:rPr lang="de-DE" sz="1600" b="0" i="1" smtClean="0">
                                  <a:solidFill>
                                    <a:srgbClr val="C00000"/>
                                  </a:solidFill>
                                  <a:latin typeface="Cambria Math" panose="02040503050406030204" pitchFamily="18" charset="0"/>
                                  <a:ea typeface="Cambria Math" panose="02040503050406030204" pitchFamily="18" charset="0"/>
                                </a:rPr>
                                <m:t>+1</m:t>
                              </m:r>
                              <m:r>
                                <a:rPr lang="de-DE" sz="1600" b="0" i="1" smtClean="0">
                                  <a:latin typeface="Cambria Math" panose="02040503050406030204" pitchFamily="18" charset="0"/>
                                  <a:ea typeface="Cambria Math" panose="02040503050406030204" pitchFamily="18" charset="0"/>
                                </a:rPr>
                                <m:t>)</m:t>
                              </m:r>
                              <m:r>
                                <a:rPr lang="de-DE" sz="1600" i="1">
                                  <a:latin typeface="Cambria Math" panose="02040503050406030204" pitchFamily="18" charset="0"/>
                                  <a:ea typeface="Cambria Math" panose="02040503050406030204" pitchFamily="18" charset="0"/>
                                </a:rPr>
                                <m:t> </m:t>
                              </m:r>
                              <m:r>
                                <a:rPr lang="de-DE" sz="1600" i="1">
                                  <a:latin typeface="Cambria Math" panose="02040503050406030204" pitchFamily="18" charset="0"/>
                                  <a:ea typeface="Cambria Math" panose="02040503050406030204" pitchFamily="18" charset="0"/>
                                </a:rPr>
                                <m:t>𝑎</m:t>
                              </m:r>
                            </m:e>
                            <m:sub>
                              <m:r>
                                <a:rPr lang="de-DE" sz="1600" i="1" smtClean="0">
                                  <a:solidFill>
                                    <a:srgbClr val="C00000"/>
                                  </a:solidFill>
                                  <a:latin typeface="Cambria Math" panose="02040503050406030204" pitchFamily="18" charset="0"/>
                                  <a:ea typeface="Cambria Math" panose="02040503050406030204" pitchFamily="18" charset="0"/>
                                </a:rPr>
                                <m:t>𝑛</m:t>
                              </m:r>
                              <m:r>
                                <a:rPr lang="de-DE" sz="1600" b="0" i="1" smtClean="0">
                                  <a:solidFill>
                                    <a:srgbClr val="C00000"/>
                                  </a:solidFill>
                                  <a:latin typeface="Cambria Math" panose="02040503050406030204" pitchFamily="18" charset="0"/>
                                  <a:ea typeface="Cambria Math" panose="02040503050406030204" pitchFamily="18" charset="0"/>
                                </a:rPr>
                                <m:t>+1</m:t>
                              </m:r>
                            </m:sub>
                          </m:sSub>
                          <m:r>
                            <a:rPr lang="de-DE" sz="1600" i="1">
                              <a:latin typeface="Cambria Math" panose="02040503050406030204" pitchFamily="18" charset="0"/>
                              <a:ea typeface="Cambria Math" panose="02040503050406030204" pitchFamily="18" charset="0"/>
                            </a:rPr>
                            <m:t> </m:t>
                          </m:r>
                          <m:sSup>
                            <m:sSupPr>
                              <m:ctrlPr>
                                <a:rPr lang="de-DE" sz="1600" i="1">
                                  <a:latin typeface="Cambria Math" panose="02040503050406030204" pitchFamily="18" charset="0"/>
                                  <a:ea typeface="Cambria Math" panose="02040503050406030204" pitchFamily="18" charset="0"/>
                                </a:rPr>
                              </m:ctrlPr>
                            </m:sSupPr>
                            <m:e>
                              <m:r>
                                <a:rPr lang="de-DE" sz="1600" i="1">
                                  <a:latin typeface="Cambria Math" panose="02040503050406030204" pitchFamily="18" charset="0"/>
                                  <a:ea typeface="Cambria Math" panose="02040503050406030204" pitchFamily="18" charset="0"/>
                                </a:rPr>
                                <m:t>𝑦</m:t>
                              </m:r>
                            </m:e>
                            <m:sup>
                              <m:r>
                                <a:rPr lang="de-DE" sz="1600" i="1">
                                  <a:solidFill>
                                    <a:srgbClr val="C00000"/>
                                  </a:solidFill>
                                  <a:latin typeface="Cambria Math" panose="02040503050406030204" pitchFamily="18" charset="0"/>
                                  <a:ea typeface="Cambria Math" panose="02040503050406030204" pitchFamily="18" charset="0"/>
                                </a:rPr>
                                <m:t>𝑛</m:t>
                              </m:r>
                            </m:sup>
                          </m:sSup>
                        </m:e>
                      </m:nary>
                      <m:r>
                        <a:rPr lang="de-DE" sz="1600" i="1">
                          <a:latin typeface="Cambria Math" panose="02040503050406030204" pitchFamily="18" charset="0"/>
                          <a:ea typeface="Cambria Math" panose="02040503050406030204" pitchFamily="18" charset="0"/>
                        </a:rPr>
                        <m:t>+2</m:t>
                      </m:r>
                      <m:nary>
                        <m:naryPr>
                          <m:chr m:val="∑"/>
                          <m:ctrlPr>
                            <a:rPr lang="de-DE" sz="1600" i="1">
                              <a:latin typeface="Cambria Math" panose="02040503050406030204" pitchFamily="18" charset="0"/>
                            </a:rPr>
                          </m:ctrlPr>
                        </m:naryPr>
                        <m:sub>
                          <m:r>
                            <m:rPr>
                              <m:brk m:alnAt="23"/>
                            </m:rPr>
                            <a:rPr lang="de-DE" sz="1600" i="1">
                              <a:latin typeface="Cambria Math" panose="02040503050406030204" pitchFamily="18" charset="0"/>
                            </a:rPr>
                            <m:t>𝑛</m:t>
                          </m:r>
                          <m:r>
                            <a:rPr lang="de-DE" sz="1600" i="1">
                              <a:latin typeface="Cambria Math" panose="02040503050406030204" pitchFamily="18" charset="0"/>
                            </a:rPr>
                            <m:t>=1</m:t>
                          </m:r>
                        </m:sub>
                        <m:sup>
                          <m:r>
                            <a:rPr lang="de-DE" sz="1600" i="1">
                              <a:latin typeface="Cambria Math" panose="02040503050406030204" pitchFamily="18" charset="0"/>
                              <a:ea typeface="Cambria Math" panose="02040503050406030204" pitchFamily="18" charset="0"/>
                            </a:rPr>
                            <m:t>∞</m:t>
                          </m:r>
                        </m:sup>
                        <m:e>
                          <m:sSub>
                            <m:sSubPr>
                              <m:ctrlPr>
                                <a:rPr lang="de-DE"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𝑛</m:t>
                              </m:r>
                              <m:r>
                                <a:rPr lang="de-DE" sz="1600" i="1">
                                  <a:latin typeface="Cambria Math" panose="02040503050406030204" pitchFamily="18" charset="0"/>
                                  <a:ea typeface="Cambria Math" panose="02040503050406030204" pitchFamily="18" charset="0"/>
                                </a:rPr>
                                <m:t> </m:t>
                              </m:r>
                              <m:r>
                                <a:rPr lang="de-DE" sz="1600" i="1">
                                  <a:latin typeface="Cambria Math" panose="02040503050406030204" pitchFamily="18" charset="0"/>
                                  <a:ea typeface="Cambria Math" panose="02040503050406030204" pitchFamily="18" charset="0"/>
                                </a:rPr>
                                <m:t>𝑎</m:t>
                              </m:r>
                            </m:e>
                            <m:sub>
                              <m:r>
                                <a:rPr lang="de-DE" sz="1600" i="1">
                                  <a:latin typeface="Cambria Math" panose="02040503050406030204" pitchFamily="18" charset="0"/>
                                  <a:ea typeface="Cambria Math" panose="02040503050406030204" pitchFamily="18" charset="0"/>
                                </a:rPr>
                                <m:t>𝑛</m:t>
                              </m:r>
                            </m:sub>
                          </m:sSub>
                          <m:r>
                            <a:rPr lang="de-DE" sz="1600" i="1">
                              <a:latin typeface="Cambria Math" panose="02040503050406030204" pitchFamily="18" charset="0"/>
                              <a:ea typeface="Cambria Math" panose="02040503050406030204" pitchFamily="18" charset="0"/>
                            </a:rPr>
                            <m:t> </m:t>
                          </m:r>
                          <m:sSup>
                            <m:sSupPr>
                              <m:ctrlPr>
                                <a:rPr lang="de-DE" sz="1600" i="1">
                                  <a:latin typeface="Cambria Math" panose="02040503050406030204" pitchFamily="18" charset="0"/>
                                  <a:ea typeface="Cambria Math" panose="02040503050406030204" pitchFamily="18" charset="0"/>
                                </a:rPr>
                              </m:ctrlPr>
                            </m:sSupPr>
                            <m:e>
                              <m:r>
                                <a:rPr lang="de-DE" sz="1600" i="1">
                                  <a:latin typeface="Cambria Math" panose="02040503050406030204" pitchFamily="18" charset="0"/>
                                  <a:ea typeface="Cambria Math" panose="02040503050406030204" pitchFamily="18" charset="0"/>
                                </a:rPr>
                                <m:t>𝑦</m:t>
                              </m:r>
                            </m:e>
                            <m:sup>
                              <m:r>
                                <a:rPr lang="de-DE" sz="1600" i="1">
                                  <a:latin typeface="Cambria Math" panose="02040503050406030204" pitchFamily="18" charset="0"/>
                                  <a:ea typeface="Cambria Math" panose="02040503050406030204" pitchFamily="18" charset="0"/>
                                </a:rPr>
                                <m:t>𝑛</m:t>
                              </m:r>
                            </m:sup>
                          </m:sSup>
                          <m:r>
                            <a:rPr lang="de-DE" sz="1600" i="1">
                              <a:latin typeface="Cambria Math" panose="02040503050406030204" pitchFamily="18" charset="0"/>
                              <a:ea typeface="Cambria Math" panose="02040503050406030204" pitchFamily="18" charset="0"/>
                            </a:rPr>
                            <m:t>+</m:t>
                          </m:r>
                          <m:nary>
                            <m:naryPr>
                              <m:chr m:val="∑"/>
                              <m:ctrlPr>
                                <a:rPr lang="de-DE" sz="1600" i="1">
                                  <a:latin typeface="Cambria Math" panose="02040503050406030204" pitchFamily="18" charset="0"/>
                                </a:rPr>
                              </m:ctrlPr>
                            </m:naryPr>
                            <m:sub>
                              <m:r>
                                <m:rPr>
                                  <m:brk m:alnAt="23"/>
                                </m:rPr>
                                <a:rPr lang="de-DE" sz="1600" i="1">
                                  <a:latin typeface="Cambria Math" panose="02040503050406030204" pitchFamily="18" charset="0"/>
                                </a:rPr>
                                <m:t>𝑛</m:t>
                              </m:r>
                              <m:r>
                                <a:rPr lang="de-DE" sz="1600" i="1" smtClean="0">
                                  <a:solidFill>
                                    <a:srgbClr val="C00000"/>
                                  </a:solidFill>
                                  <a:latin typeface="Cambria Math" panose="02040503050406030204" pitchFamily="18" charset="0"/>
                                </a:rPr>
                                <m:t>=</m:t>
                              </m:r>
                              <m:r>
                                <a:rPr lang="de-DE" sz="1600" b="0" i="1" smtClean="0">
                                  <a:solidFill>
                                    <a:srgbClr val="C00000"/>
                                  </a:solidFill>
                                  <a:latin typeface="Cambria Math" panose="02040503050406030204" pitchFamily="18" charset="0"/>
                                </a:rPr>
                                <m:t>2</m:t>
                              </m:r>
                            </m:sub>
                            <m:sup>
                              <m:r>
                                <a:rPr lang="de-DE" sz="1600" i="1">
                                  <a:latin typeface="Cambria Math" panose="02040503050406030204" pitchFamily="18" charset="0"/>
                                  <a:ea typeface="Cambria Math" panose="02040503050406030204" pitchFamily="18" charset="0"/>
                                </a:rPr>
                                <m:t>∞</m:t>
                              </m:r>
                            </m:sup>
                            <m:e>
                              <m:sSub>
                                <m:sSubPr>
                                  <m:ctrlPr>
                                    <a:rPr lang="de-DE" sz="1600" i="1">
                                      <a:latin typeface="Cambria Math" panose="02040503050406030204" pitchFamily="18" charset="0"/>
                                      <a:ea typeface="Cambria Math" panose="02040503050406030204" pitchFamily="18" charset="0"/>
                                    </a:rPr>
                                  </m:ctrlPr>
                                </m:sSubPr>
                                <m:e>
                                  <m:r>
                                    <a:rPr lang="de-DE" sz="1600" b="0" i="1" smtClean="0">
                                      <a:latin typeface="Cambria Math" panose="02040503050406030204" pitchFamily="18" charset="0"/>
                                      <a:ea typeface="Cambria Math" panose="02040503050406030204" pitchFamily="18" charset="0"/>
                                    </a:rPr>
                                    <m:t>(</m:t>
                                  </m:r>
                                  <m:r>
                                    <a:rPr lang="de-DE" sz="1600" i="1" smtClean="0">
                                      <a:solidFill>
                                        <a:srgbClr val="C00000"/>
                                      </a:solidFill>
                                      <a:latin typeface="Cambria Math" panose="02040503050406030204" pitchFamily="18" charset="0"/>
                                      <a:ea typeface="Cambria Math" panose="02040503050406030204" pitchFamily="18" charset="0"/>
                                    </a:rPr>
                                    <m:t>𝑛</m:t>
                                  </m:r>
                                  <m:r>
                                    <a:rPr lang="de-DE" sz="1600" b="0" i="1" smtClean="0">
                                      <a:solidFill>
                                        <a:srgbClr val="C00000"/>
                                      </a:solidFill>
                                      <a:latin typeface="Cambria Math" panose="02040503050406030204" pitchFamily="18" charset="0"/>
                                      <a:ea typeface="Cambria Math" panose="02040503050406030204" pitchFamily="18" charset="0"/>
                                    </a:rPr>
                                    <m:t>−1</m:t>
                                  </m:r>
                                  <m:r>
                                    <a:rPr lang="de-DE" sz="1600" b="0" i="1" smtClean="0">
                                      <a:latin typeface="Cambria Math" panose="02040503050406030204" pitchFamily="18" charset="0"/>
                                      <a:ea typeface="Cambria Math" panose="02040503050406030204" pitchFamily="18" charset="0"/>
                                    </a:rPr>
                                    <m:t>)</m:t>
                                  </m:r>
                                  <m:r>
                                    <a:rPr lang="de-DE" sz="1600" i="1">
                                      <a:latin typeface="Cambria Math" panose="02040503050406030204" pitchFamily="18" charset="0"/>
                                      <a:ea typeface="Cambria Math" panose="02040503050406030204" pitchFamily="18" charset="0"/>
                                    </a:rPr>
                                    <m:t> </m:t>
                                  </m:r>
                                  <m:r>
                                    <a:rPr lang="de-DE" sz="1600" i="1">
                                      <a:latin typeface="Cambria Math" panose="02040503050406030204" pitchFamily="18" charset="0"/>
                                      <a:ea typeface="Cambria Math" panose="02040503050406030204" pitchFamily="18" charset="0"/>
                                    </a:rPr>
                                    <m:t>𝑎</m:t>
                                  </m:r>
                                </m:e>
                                <m:sub>
                                  <m:r>
                                    <a:rPr lang="de-DE" sz="1600" i="1" smtClean="0">
                                      <a:solidFill>
                                        <a:srgbClr val="C00000"/>
                                      </a:solidFill>
                                      <a:latin typeface="Cambria Math" panose="02040503050406030204" pitchFamily="18" charset="0"/>
                                      <a:ea typeface="Cambria Math" panose="02040503050406030204" pitchFamily="18" charset="0"/>
                                    </a:rPr>
                                    <m:t>𝑛</m:t>
                                  </m:r>
                                  <m:r>
                                    <a:rPr lang="de-DE" sz="1600" b="0" i="1" smtClean="0">
                                      <a:solidFill>
                                        <a:srgbClr val="C00000"/>
                                      </a:solidFill>
                                      <a:latin typeface="Cambria Math" panose="02040503050406030204" pitchFamily="18" charset="0"/>
                                      <a:ea typeface="Cambria Math" panose="02040503050406030204" pitchFamily="18" charset="0"/>
                                    </a:rPr>
                                    <m:t>−1</m:t>
                                  </m:r>
                                </m:sub>
                              </m:sSub>
                              <m:r>
                                <a:rPr lang="de-DE" sz="1600" i="1">
                                  <a:latin typeface="Cambria Math" panose="02040503050406030204" pitchFamily="18" charset="0"/>
                                  <a:ea typeface="Cambria Math" panose="02040503050406030204" pitchFamily="18" charset="0"/>
                                </a:rPr>
                                <m:t> </m:t>
                              </m:r>
                              <m:sSup>
                                <m:sSupPr>
                                  <m:ctrlPr>
                                    <a:rPr lang="de-DE" sz="1600" i="1">
                                      <a:latin typeface="Cambria Math" panose="02040503050406030204" pitchFamily="18" charset="0"/>
                                      <a:ea typeface="Cambria Math" panose="02040503050406030204" pitchFamily="18" charset="0"/>
                                    </a:rPr>
                                  </m:ctrlPr>
                                </m:sSupPr>
                                <m:e>
                                  <m:r>
                                    <a:rPr lang="de-DE" sz="1600" i="1">
                                      <a:latin typeface="Cambria Math" panose="02040503050406030204" pitchFamily="18" charset="0"/>
                                      <a:ea typeface="Cambria Math" panose="02040503050406030204" pitchFamily="18" charset="0"/>
                                    </a:rPr>
                                    <m:t>𝑦</m:t>
                                  </m:r>
                                </m:e>
                                <m:sup>
                                  <m:r>
                                    <a:rPr lang="de-DE" sz="1600" i="1">
                                      <a:solidFill>
                                        <a:srgbClr val="C00000"/>
                                      </a:solidFill>
                                      <a:latin typeface="Cambria Math" panose="02040503050406030204" pitchFamily="18" charset="0"/>
                                      <a:ea typeface="Cambria Math" panose="02040503050406030204" pitchFamily="18" charset="0"/>
                                    </a:rPr>
                                    <m:t>𝑛</m:t>
                                  </m:r>
                                </m:sup>
                              </m:sSup>
                            </m:e>
                          </m:nary>
                        </m:e>
                      </m:nary>
                      <m:r>
                        <a:rPr lang="de-DE" sz="1600" i="1">
                          <a:latin typeface="Cambria Math" panose="02040503050406030204" pitchFamily="18" charset="0"/>
                          <a:ea typeface="Cambria Math" panose="02040503050406030204" pitchFamily="18" charset="0"/>
                        </a:rPr>
                        <m:t>=1+</m:t>
                      </m:r>
                      <m:nary>
                        <m:naryPr>
                          <m:chr m:val="∑"/>
                          <m:ctrlPr>
                            <a:rPr lang="de-DE" sz="1600" i="1">
                              <a:latin typeface="Cambria Math" panose="02040503050406030204" pitchFamily="18" charset="0"/>
                            </a:rPr>
                          </m:ctrlPr>
                        </m:naryPr>
                        <m:sub>
                          <m:r>
                            <m:rPr>
                              <m:brk m:alnAt="23"/>
                            </m:rPr>
                            <a:rPr lang="de-DE" sz="1600" i="1">
                              <a:latin typeface="Cambria Math" panose="02040503050406030204" pitchFamily="18" charset="0"/>
                            </a:rPr>
                            <m:t>𝑛</m:t>
                          </m:r>
                          <m:r>
                            <a:rPr lang="de-DE" sz="1600" i="1">
                              <a:latin typeface="Cambria Math" panose="02040503050406030204" pitchFamily="18" charset="0"/>
                            </a:rPr>
                            <m:t>=0</m:t>
                          </m:r>
                        </m:sub>
                        <m:sup>
                          <m:r>
                            <a:rPr lang="de-DE" sz="1600" i="1">
                              <a:latin typeface="Cambria Math" panose="02040503050406030204" pitchFamily="18" charset="0"/>
                              <a:ea typeface="Cambria Math" panose="02040503050406030204" pitchFamily="18" charset="0"/>
                            </a:rPr>
                            <m:t>∞</m:t>
                          </m:r>
                        </m:sup>
                        <m:e>
                          <m:sSub>
                            <m:sSubPr>
                              <m:ctrlPr>
                                <a:rPr lang="de-DE"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𝑎</m:t>
                              </m:r>
                            </m:e>
                            <m:sub>
                              <m:r>
                                <a:rPr lang="de-DE" sz="1600" i="1">
                                  <a:latin typeface="Cambria Math" panose="02040503050406030204" pitchFamily="18" charset="0"/>
                                  <a:ea typeface="Cambria Math" panose="02040503050406030204" pitchFamily="18" charset="0"/>
                                </a:rPr>
                                <m:t>𝑛</m:t>
                              </m:r>
                            </m:sub>
                          </m:sSub>
                          <m:r>
                            <a:rPr lang="de-DE" sz="1600" i="1">
                              <a:latin typeface="Cambria Math" panose="02040503050406030204" pitchFamily="18" charset="0"/>
                              <a:ea typeface="Cambria Math" panose="02040503050406030204" pitchFamily="18" charset="0"/>
                            </a:rPr>
                            <m:t> </m:t>
                          </m:r>
                          <m:sSup>
                            <m:sSupPr>
                              <m:ctrlPr>
                                <a:rPr lang="de-DE" sz="1600" i="1">
                                  <a:latin typeface="Cambria Math" panose="02040503050406030204" pitchFamily="18" charset="0"/>
                                  <a:ea typeface="Cambria Math" panose="02040503050406030204" pitchFamily="18" charset="0"/>
                                </a:rPr>
                              </m:ctrlPr>
                            </m:sSupPr>
                            <m:e>
                              <m:r>
                                <a:rPr lang="de-DE" sz="1600" i="1">
                                  <a:latin typeface="Cambria Math" panose="02040503050406030204" pitchFamily="18" charset="0"/>
                                  <a:ea typeface="Cambria Math" panose="02040503050406030204" pitchFamily="18" charset="0"/>
                                </a:rPr>
                                <m:t>𝑦</m:t>
                              </m:r>
                            </m:e>
                            <m:sup>
                              <m:r>
                                <a:rPr lang="de-DE" sz="1600" i="1">
                                  <a:latin typeface="Cambria Math" panose="02040503050406030204" pitchFamily="18" charset="0"/>
                                  <a:ea typeface="Cambria Math" panose="02040503050406030204" pitchFamily="18" charset="0"/>
                                </a:rPr>
                                <m:t>𝑛</m:t>
                              </m:r>
                            </m:sup>
                          </m:sSup>
                        </m:e>
                      </m:nary>
                      <m:r>
                        <a:rPr lang="de-DE" sz="1600" i="1">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r>
                            <a:rPr lang="de-DE" sz="1600" i="1">
                              <a:latin typeface="Cambria Math" panose="02040503050406030204" pitchFamily="18" charset="0"/>
                              <a:ea typeface="Cambria Math" panose="02040503050406030204" pitchFamily="18" charset="0"/>
                            </a:rPr>
                            <m:t>1</m:t>
                          </m:r>
                        </m:num>
                        <m:den>
                          <m:r>
                            <a:rPr lang="de-DE" sz="1600" i="1">
                              <a:latin typeface="Cambria Math" panose="02040503050406030204" pitchFamily="18" charset="0"/>
                              <a:ea typeface="Cambria Math" panose="02040503050406030204" pitchFamily="18" charset="0"/>
                            </a:rPr>
                            <m:t>2</m:t>
                          </m:r>
                        </m:den>
                      </m:f>
                      <m:nary>
                        <m:naryPr>
                          <m:chr m:val="∑"/>
                          <m:ctrlPr>
                            <a:rPr lang="de-DE" sz="1600" i="1">
                              <a:latin typeface="Cambria Math" panose="02040503050406030204" pitchFamily="18" charset="0"/>
                              <a:ea typeface="Cambria Math" panose="02040503050406030204" pitchFamily="18" charset="0"/>
                            </a:rPr>
                          </m:ctrlPr>
                        </m:naryPr>
                        <m:sub>
                          <m:r>
                            <m:rPr>
                              <m:brk m:alnAt="23"/>
                            </m:rPr>
                            <a:rPr lang="de-DE" sz="1600" i="1">
                              <a:latin typeface="Cambria Math" panose="02040503050406030204" pitchFamily="18" charset="0"/>
                              <a:ea typeface="Cambria Math" panose="02040503050406030204" pitchFamily="18" charset="0"/>
                            </a:rPr>
                            <m:t>𝑛</m:t>
                          </m:r>
                          <m:r>
                            <a:rPr lang="de-DE" sz="1600" i="1">
                              <a:latin typeface="Cambria Math" panose="02040503050406030204" pitchFamily="18" charset="0"/>
                              <a:ea typeface="Cambria Math" panose="02040503050406030204" pitchFamily="18" charset="0"/>
                            </a:rPr>
                            <m:t>=0</m:t>
                          </m:r>
                        </m:sub>
                        <m:sup>
                          <m:r>
                            <a:rPr lang="de-DE" sz="1600" i="1">
                              <a:latin typeface="Cambria Math" panose="02040503050406030204" pitchFamily="18" charset="0"/>
                              <a:ea typeface="Cambria Math" panose="02040503050406030204" pitchFamily="18" charset="0"/>
                            </a:rPr>
                            <m:t>∞</m:t>
                          </m:r>
                        </m:sup>
                        <m:e>
                          <m:d>
                            <m:dPr>
                              <m:ctrlPr>
                                <a:rPr lang="de-DE" sz="1600" i="1">
                                  <a:latin typeface="Cambria Math" panose="02040503050406030204" pitchFamily="18" charset="0"/>
                                  <a:ea typeface="Cambria Math" panose="02040503050406030204" pitchFamily="18" charset="0"/>
                                </a:rPr>
                              </m:ctrlPr>
                            </m:dPr>
                            <m:e>
                              <m:nary>
                                <m:naryPr>
                                  <m:chr m:val="∑"/>
                                  <m:ctrlPr>
                                    <a:rPr lang="de-DE" sz="1600" i="1">
                                      <a:latin typeface="Cambria Math" panose="02040503050406030204" pitchFamily="18" charset="0"/>
                                    </a:rPr>
                                  </m:ctrlPr>
                                </m:naryPr>
                                <m:sub>
                                  <m:r>
                                    <a:rPr lang="de-DE" sz="1600" i="1">
                                      <a:latin typeface="Cambria Math" panose="02040503050406030204" pitchFamily="18" charset="0"/>
                                    </a:rPr>
                                    <m:t>𝑚</m:t>
                                  </m:r>
                                  <m:r>
                                    <a:rPr lang="de-DE" sz="1600" i="1">
                                      <a:latin typeface="Cambria Math" panose="02040503050406030204" pitchFamily="18" charset="0"/>
                                    </a:rPr>
                                    <m:t>=0</m:t>
                                  </m:r>
                                </m:sub>
                                <m:sup>
                                  <m:r>
                                    <a:rPr lang="de-DE" sz="1600" i="1">
                                      <a:latin typeface="Cambria Math" panose="02040503050406030204" pitchFamily="18" charset="0"/>
                                      <a:ea typeface="Cambria Math" panose="02040503050406030204" pitchFamily="18" charset="0"/>
                                    </a:rPr>
                                    <m:t>𝑛</m:t>
                                  </m:r>
                                </m:sup>
                                <m:e>
                                  <m:sSub>
                                    <m:sSubPr>
                                      <m:ctrlPr>
                                        <a:rPr lang="de-DE"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𝑎</m:t>
                                      </m:r>
                                    </m:e>
                                    <m:sub>
                                      <m:r>
                                        <a:rPr lang="de-DE" sz="1600" i="1">
                                          <a:latin typeface="Cambria Math" panose="02040503050406030204" pitchFamily="18" charset="0"/>
                                          <a:ea typeface="Cambria Math" panose="02040503050406030204" pitchFamily="18" charset="0"/>
                                        </a:rPr>
                                        <m:t>𝑚</m:t>
                                      </m:r>
                                    </m:sub>
                                  </m:sSub>
                                  <m:sSub>
                                    <m:sSubPr>
                                      <m:ctrlPr>
                                        <a:rPr lang="de-DE"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𝑎</m:t>
                                      </m:r>
                                    </m:e>
                                    <m:sub>
                                      <m:r>
                                        <a:rPr lang="de-DE" sz="1600" i="1">
                                          <a:latin typeface="Cambria Math" panose="02040503050406030204" pitchFamily="18" charset="0"/>
                                          <a:ea typeface="Cambria Math" panose="02040503050406030204" pitchFamily="18" charset="0"/>
                                        </a:rPr>
                                        <m:t>𝑛</m:t>
                                      </m:r>
                                      <m:r>
                                        <a:rPr lang="de-DE" sz="1600" i="1">
                                          <a:latin typeface="Cambria Math" panose="02040503050406030204" pitchFamily="18" charset="0"/>
                                          <a:ea typeface="Cambria Math" panose="02040503050406030204" pitchFamily="18" charset="0"/>
                                        </a:rPr>
                                        <m:t>−</m:t>
                                      </m:r>
                                      <m:r>
                                        <a:rPr lang="de-DE" sz="1600" i="1">
                                          <a:latin typeface="Cambria Math" panose="02040503050406030204" pitchFamily="18" charset="0"/>
                                          <a:ea typeface="Cambria Math" panose="02040503050406030204" pitchFamily="18" charset="0"/>
                                        </a:rPr>
                                        <m:t>𝑚</m:t>
                                      </m:r>
                                    </m:sub>
                                  </m:sSub>
                                </m:e>
                              </m:nary>
                            </m:e>
                          </m:d>
                        </m:e>
                      </m:nary>
                      <m:sSup>
                        <m:sSupPr>
                          <m:ctrlPr>
                            <a:rPr lang="de-DE" sz="1600" i="1">
                              <a:latin typeface="Cambria Math" panose="02040503050406030204" pitchFamily="18" charset="0"/>
                              <a:ea typeface="Cambria Math" panose="02040503050406030204" pitchFamily="18" charset="0"/>
                            </a:rPr>
                          </m:ctrlPr>
                        </m:sSupPr>
                        <m:e>
                          <m:r>
                            <a:rPr lang="de-DE" sz="1600" i="1">
                              <a:latin typeface="Cambria Math" panose="02040503050406030204" pitchFamily="18" charset="0"/>
                              <a:ea typeface="Cambria Math" panose="02040503050406030204" pitchFamily="18" charset="0"/>
                            </a:rPr>
                            <m:t>𝑦</m:t>
                          </m:r>
                        </m:e>
                        <m:sup>
                          <m:r>
                            <a:rPr lang="de-DE" sz="1600" i="1">
                              <a:latin typeface="Cambria Math" panose="02040503050406030204" pitchFamily="18" charset="0"/>
                              <a:ea typeface="Cambria Math" panose="02040503050406030204" pitchFamily="18" charset="0"/>
                            </a:rPr>
                            <m:t>𝑛</m:t>
                          </m:r>
                        </m:sup>
                      </m:sSup>
                    </m:oMath>
                  </m:oMathPara>
                </a14:m>
                <a:endParaRPr lang="de-DE" sz="1600" dirty="0"/>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xfrm>
                <a:off x="1024128" y="1996751"/>
                <a:ext cx="9720073" cy="4023360"/>
              </a:xfrm>
              <a:blipFill>
                <a:blip r:embed="rId3"/>
                <a:stretch>
                  <a:fillRect l="-815" r="-752"/>
                </a:stretch>
              </a:blipFill>
            </p:spPr>
            <p:txBody>
              <a:bodyPr/>
              <a:lstStyle/>
              <a:p>
                <a:r>
                  <a:rPr lang="de-DE">
                    <a:noFill/>
                  </a:rPr>
                  <a:t> </a:t>
                </a:r>
              </a:p>
            </p:txBody>
          </p:sp>
        </mc:Fallback>
      </mc:AlternateContent>
    </p:spTree>
    <p:extLst>
      <p:ext uri="{BB962C8B-B14F-4D97-AF65-F5344CB8AC3E}">
        <p14:creationId xmlns:p14="http://schemas.microsoft.com/office/powerpoint/2010/main" val="2260941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Potenzreihenansatz II: Schritt 5</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a:xfrm>
                <a:off x="1024128" y="1996751"/>
                <a:ext cx="9720073" cy="402336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nary>
                        <m:naryPr>
                          <m:chr m:val="∑"/>
                          <m:ctrlPr>
                            <a:rPr lang="de-DE" sz="1600" i="1" smtClean="0">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m:t>
                              </m:r>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e>
                      </m:nary>
                      <m:r>
                        <a:rPr lang="de-DE" sz="1600" i="1">
                          <a:solidFill>
                            <a:schemeClr val="tx1"/>
                          </a:solidFill>
                          <a:latin typeface="Cambria Math" panose="02040503050406030204" pitchFamily="18" charset="0"/>
                          <a:ea typeface="Cambria Math" panose="02040503050406030204" pitchFamily="18" charset="0"/>
                        </a:rPr>
                        <m:t>+2</m:t>
                      </m:r>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=1</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r>
                            <a:rPr lang="de-DE" sz="1600" i="1">
                              <a:solidFill>
                                <a:schemeClr val="tx1"/>
                              </a:solidFill>
                              <a:latin typeface="Cambria Math" panose="02040503050406030204" pitchFamily="18" charset="0"/>
                              <a:ea typeface="Cambria Math" panose="02040503050406030204" pitchFamily="18" charset="0"/>
                            </a:rPr>
                            <m:t>+</m:t>
                          </m:r>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=2</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m:t>
                                  </m:r>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e>
                          </m:nary>
                        </m:e>
                      </m:nary>
                      <m:r>
                        <a:rPr lang="de-DE" sz="1600" i="1">
                          <a:solidFill>
                            <a:schemeClr val="tx1"/>
                          </a:solidFill>
                          <a:latin typeface="Cambria Math" panose="02040503050406030204" pitchFamily="18" charset="0"/>
                          <a:ea typeface="Cambria Math" panose="02040503050406030204" pitchFamily="18" charset="0"/>
                        </a:rPr>
                        <m:t>=1+</m:t>
                      </m:r>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e>
                      </m:nary>
                      <m:r>
                        <a:rPr lang="de-DE" sz="1600" i="1">
                          <a:solidFill>
                            <a:schemeClr val="tx1"/>
                          </a:solidFill>
                          <a:latin typeface="Cambria Math" panose="02040503050406030204" pitchFamily="18" charset="0"/>
                          <a:ea typeface="Cambria Math" panose="02040503050406030204" pitchFamily="18" charset="0"/>
                        </a:rPr>
                        <m:t>+</m:t>
                      </m:r>
                      <m:f>
                        <m:fPr>
                          <m:ctrlPr>
                            <a:rPr lang="de-DE" sz="1600" i="1">
                              <a:solidFill>
                                <a:schemeClr val="tx1"/>
                              </a:solidFill>
                              <a:latin typeface="Cambria Math" panose="02040503050406030204" pitchFamily="18" charset="0"/>
                              <a:ea typeface="Cambria Math" panose="02040503050406030204" pitchFamily="18" charset="0"/>
                            </a:rPr>
                          </m:ctrlPr>
                        </m:fPr>
                        <m:num>
                          <m:r>
                            <a:rPr lang="de-DE" sz="1600" i="1">
                              <a:solidFill>
                                <a:schemeClr val="tx1"/>
                              </a:solidFill>
                              <a:latin typeface="Cambria Math" panose="02040503050406030204" pitchFamily="18" charset="0"/>
                              <a:ea typeface="Cambria Math" panose="02040503050406030204" pitchFamily="18" charset="0"/>
                            </a:rPr>
                            <m:t>1</m:t>
                          </m:r>
                        </m:num>
                        <m:den>
                          <m:r>
                            <a:rPr lang="de-DE" sz="1600" i="1">
                              <a:solidFill>
                                <a:schemeClr val="tx1"/>
                              </a:solidFill>
                              <a:latin typeface="Cambria Math" panose="02040503050406030204" pitchFamily="18" charset="0"/>
                              <a:ea typeface="Cambria Math" panose="02040503050406030204" pitchFamily="18" charset="0"/>
                            </a:rPr>
                            <m:t>2</m:t>
                          </m:r>
                        </m:den>
                      </m:f>
                      <m:nary>
                        <m:naryPr>
                          <m:chr m:val="∑"/>
                          <m:ctrlPr>
                            <a:rPr lang="de-DE" sz="1600" i="1">
                              <a:solidFill>
                                <a:schemeClr val="tx1"/>
                              </a:solidFill>
                              <a:latin typeface="Cambria Math" panose="02040503050406030204" pitchFamily="18" charset="0"/>
                              <a:ea typeface="Cambria Math" panose="02040503050406030204" pitchFamily="18" charset="0"/>
                            </a:rPr>
                          </m:ctrlPr>
                        </m:naryPr>
                        <m:sub>
                          <m:r>
                            <m:rPr>
                              <m:brk m:alnAt="23"/>
                            </m:rP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m:t>
                          </m:r>
                        </m:sup>
                        <m:e>
                          <m:d>
                            <m:dPr>
                              <m:ctrlPr>
                                <a:rPr lang="de-DE" sz="1600" i="1">
                                  <a:solidFill>
                                    <a:schemeClr val="tx1"/>
                                  </a:solidFill>
                                  <a:latin typeface="Cambria Math" panose="02040503050406030204" pitchFamily="18" charset="0"/>
                                  <a:ea typeface="Cambria Math" panose="02040503050406030204" pitchFamily="18" charset="0"/>
                                </a:rPr>
                              </m:ctrlPr>
                            </m:dPr>
                            <m:e>
                              <m:nary>
                                <m:naryPr>
                                  <m:chr m:val="∑"/>
                                  <m:ctrlPr>
                                    <a:rPr lang="de-DE" sz="1600" i="1">
                                      <a:solidFill>
                                        <a:schemeClr val="tx1"/>
                                      </a:solidFill>
                                      <a:latin typeface="Cambria Math" panose="02040503050406030204" pitchFamily="18" charset="0"/>
                                    </a:rPr>
                                  </m:ctrlPr>
                                </m:naryPr>
                                <m:sub>
                                  <m:r>
                                    <a:rPr lang="de-DE" sz="1600" i="1">
                                      <a:solidFill>
                                        <a:schemeClr val="tx1"/>
                                      </a:solidFill>
                                      <a:latin typeface="Cambria Math" panose="02040503050406030204" pitchFamily="18" charset="0"/>
                                    </a:rPr>
                                    <m:t>𝑚</m:t>
                                  </m:r>
                                  <m:r>
                                    <a:rPr lang="de-DE" sz="1600" i="1">
                                      <a:solidFill>
                                        <a:schemeClr val="tx1"/>
                                      </a:solidFill>
                                      <a:latin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𝑛</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𝑚</m:t>
                                      </m:r>
                                    </m:sub>
                                  </m:sSub>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m:t>
                                      </m:r>
                                      <m:r>
                                        <a:rPr lang="de-DE" sz="1600" i="1">
                                          <a:solidFill>
                                            <a:schemeClr val="tx1"/>
                                          </a:solidFill>
                                          <a:latin typeface="Cambria Math" panose="02040503050406030204" pitchFamily="18" charset="0"/>
                                          <a:ea typeface="Cambria Math" panose="02040503050406030204" pitchFamily="18" charset="0"/>
                                        </a:rPr>
                                        <m:t>𝑚</m:t>
                                      </m:r>
                                    </m:sub>
                                  </m:sSub>
                                </m:e>
                              </m:nary>
                            </m:e>
                          </m:d>
                        </m:e>
                      </m:nary>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oMath>
                  </m:oMathPara>
                </a14:m>
                <a:endParaRPr lang="de-DE" sz="1600" dirty="0"/>
              </a:p>
              <a:p>
                <a:pPr marL="0" indent="0">
                  <a:buNone/>
                </a:pPr>
                <a:r>
                  <a:rPr lang="de-DE" sz="1600" dirty="0"/>
                  <a:t>Schön, überall steht jetzt die gleiche Potenz. Jetzt kommt keine Umformung… </a:t>
                </a:r>
                <a:r>
                  <a:rPr lang="de-DE" sz="1600" b="1" dirty="0"/>
                  <a:t>Jetzt rechnet man aus den Anfangsbedingungen entsprechende Werte für </a:t>
                </a:r>
                <a14:m>
                  <m:oMath xmlns:m="http://schemas.openxmlformats.org/officeDocument/2006/math">
                    <m:sSub>
                      <m:sSubPr>
                        <m:ctrlPr>
                          <a:rPr lang="de-DE" sz="1600" b="1" i="1">
                            <a:latin typeface="Cambria Math" panose="02040503050406030204" pitchFamily="18" charset="0"/>
                          </a:rPr>
                        </m:ctrlPr>
                      </m:sSubPr>
                      <m:e>
                        <m:r>
                          <a:rPr lang="de-DE" sz="1600" b="1" i="1">
                            <a:latin typeface="Cambria Math" panose="02040503050406030204" pitchFamily="18" charset="0"/>
                          </a:rPr>
                          <m:t>𝒂</m:t>
                        </m:r>
                      </m:e>
                      <m:sub>
                        <m:r>
                          <a:rPr lang="de-DE" sz="1600" b="1" i="1">
                            <a:latin typeface="Cambria Math" panose="02040503050406030204" pitchFamily="18" charset="0"/>
                          </a:rPr>
                          <m:t>𝒏</m:t>
                        </m:r>
                      </m:sub>
                    </m:sSub>
                  </m:oMath>
                </a14:m>
                <a:r>
                  <a:rPr lang="de-DE" sz="1600" dirty="0"/>
                  <a:t>. Man nutzt dabei aus, dass für die Taylorreihe von der Lösungsfunktion gilt </a:t>
                </a:r>
                <a14:m>
                  <m:oMath xmlns:m="http://schemas.openxmlformats.org/officeDocument/2006/math">
                    <m:sSub>
                      <m:sSubPr>
                        <m:ctrlPr>
                          <a:rPr lang="de-DE" sz="1600" i="1" smtClean="0">
                            <a:latin typeface="Cambria Math" panose="02040503050406030204" pitchFamily="18" charset="0"/>
                          </a:rPr>
                        </m:ctrlPr>
                      </m:sSubPr>
                      <m:e>
                        <m:r>
                          <a:rPr lang="de-DE" sz="1600" b="0" i="1" smtClean="0">
                            <a:latin typeface="Cambria Math" panose="02040503050406030204" pitchFamily="18" charset="0"/>
                          </a:rPr>
                          <m:t>𝑎</m:t>
                        </m:r>
                      </m:e>
                      <m:sub>
                        <m:r>
                          <a:rPr lang="de-DE" sz="1600" b="0" i="1" smtClean="0">
                            <a:latin typeface="Cambria Math" panose="02040503050406030204" pitchFamily="18" charset="0"/>
                          </a:rPr>
                          <m:t>𝑛</m:t>
                        </m:r>
                      </m:sub>
                    </m:sSub>
                    <m:r>
                      <a:rPr lang="de-DE" sz="1600" b="0" i="1" smtClean="0">
                        <a:latin typeface="Cambria Math" panose="02040503050406030204" pitchFamily="18" charset="0"/>
                      </a:rPr>
                      <m:t>=</m:t>
                    </m:r>
                    <m:f>
                      <m:fPr>
                        <m:ctrlPr>
                          <a:rPr lang="de-DE" sz="1600" b="0" i="1" smtClean="0">
                            <a:latin typeface="Cambria Math" panose="02040503050406030204" pitchFamily="18" charset="0"/>
                          </a:rPr>
                        </m:ctrlPr>
                      </m:fPr>
                      <m:num>
                        <m:sSup>
                          <m:sSupPr>
                            <m:ctrlPr>
                              <a:rPr lang="de-DE" sz="1600" b="0" i="1" smtClean="0">
                                <a:latin typeface="Cambria Math" panose="02040503050406030204" pitchFamily="18" charset="0"/>
                              </a:rPr>
                            </m:ctrlPr>
                          </m:sSupPr>
                          <m:e>
                            <m:r>
                              <a:rPr lang="de-DE" sz="1600" b="0" i="1" smtClean="0">
                                <a:latin typeface="Cambria Math" panose="02040503050406030204" pitchFamily="18" charset="0"/>
                              </a:rPr>
                              <m:t>𝑓</m:t>
                            </m:r>
                          </m:e>
                          <m:sup>
                            <m:r>
                              <a:rPr lang="de-DE" sz="1600" b="0" i="1" smtClean="0">
                                <a:latin typeface="Cambria Math" panose="02040503050406030204" pitchFamily="18" charset="0"/>
                              </a:rPr>
                              <m:t>(</m:t>
                            </m:r>
                            <m:r>
                              <a:rPr lang="de-DE" sz="1600" b="0" i="1" smtClean="0">
                                <a:latin typeface="Cambria Math" panose="02040503050406030204" pitchFamily="18" charset="0"/>
                              </a:rPr>
                              <m:t>𝑛</m:t>
                            </m:r>
                            <m:r>
                              <a:rPr lang="de-DE" sz="1600" b="0" i="1" smtClean="0">
                                <a:latin typeface="Cambria Math" panose="02040503050406030204" pitchFamily="18" charset="0"/>
                              </a:rPr>
                              <m:t>)</m:t>
                            </m:r>
                          </m:sup>
                        </m:sSup>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m:t>
                            </m:r>
                            <m:r>
                              <a:rPr lang="de-DE" sz="1600" b="0" i="1" smtClean="0">
                                <a:latin typeface="Cambria Math" panose="02040503050406030204" pitchFamily="18" charset="0"/>
                              </a:rPr>
                              <m:t>𝑥</m:t>
                            </m:r>
                          </m:e>
                          <m:sub>
                            <m:r>
                              <a:rPr lang="de-DE" sz="1600" b="0" i="1" smtClean="0">
                                <a:latin typeface="Cambria Math" panose="02040503050406030204" pitchFamily="18" charset="0"/>
                              </a:rPr>
                              <m:t>0</m:t>
                            </m:r>
                          </m:sub>
                        </m:sSub>
                        <m:r>
                          <a:rPr lang="de-DE" sz="1600" b="0" i="1" smtClean="0">
                            <a:latin typeface="Cambria Math" panose="02040503050406030204" pitchFamily="18" charset="0"/>
                          </a:rPr>
                          <m:t>)</m:t>
                        </m:r>
                      </m:num>
                      <m:den>
                        <m:r>
                          <a:rPr lang="de-DE" sz="1600" b="0" i="1" smtClean="0">
                            <a:latin typeface="Cambria Math" panose="02040503050406030204" pitchFamily="18" charset="0"/>
                          </a:rPr>
                          <m:t>𝑛</m:t>
                        </m:r>
                        <m:r>
                          <a:rPr lang="de-DE" sz="1600" b="0" i="1" smtClean="0">
                            <a:latin typeface="Cambria Math" panose="02040503050406030204" pitchFamily="18" charset="0"/>
                          </a:rPr>
                          <m:t>!</m:t>
                        </m:r>
                      </m:den>
                    </m:f>
                  </m:oMath>
                </a14:m>
                <a:r>
                  <a:rPr lang="de-DE" sz="1600" dirty="0"/>
                  <a:t>. Mit der Anfangsbedingung f(1)=0 kann man also </a:t>
                </a:r>
                <a14:m>
                  <m:oMath xmlns:m="http://schemas.openxmlformats.org/officeDocument/2006/math">
                    <m:sSub>
                      <m:sSubPr>
                        <m:ctrlPr>
                          <a:rPr lang="de-DE" sz="1600" i="1">
                            <a:latin typeface="Cambria Math" panose="02040503050406030204" pitchFamily="18" charset="0"/>
                          </a:rPr>
                        </m:ctrlPr>
                      </m:sSubPr>
                      <m:e>
                        <m:r>
                          <a:rPr lang="de-DE" sz="1600" i="1">
                            <a:latin typeface="Cambria Math" panose="02040503050406030204" pitchFamily="18" charset="0"/>
                          </a:rPr>
                          <m:t>𝑎</m:t>
                        </m:r>
                      </m:e>
                      <m:sub>
                        <m:r>
                          <a:rPr lang="de-DE" sz="1600" i="1">
                            <a:latin typeface="Cambria Math" panose="02040503050406030204" pitchFamily="18" charset="0"/>
                          </a:rPr>
                          <m:t>0</m:t>
                        </m:r>
                      </m:sub>
                    </m:sSub>
                  </m:oMath>
                </a14:m>
                <a:r>
                  <a:rPr lang="de-DE" sz="1600" dirty="0"/>
                  <a:t> ausrechnen: </a:t>
                </a:r>
              </a:p>
              <a:p>
                <a:pPr marL="0" indent="0">
                  <a:buNone/>
                </a:pPr>
                <a:endParaRPr lang="de-DE" sz="1600" i="1" dirty="0">
                  <a:latin typeface="Cambria Math" panose="02040503050406030204" pitchFamily="18" charset="0"/>
                </a:endParaRPr>
              </a:p>
              <a:p>
                <a:pPr marL="0" indent="0">
                  <a:buNone/>
                </a:pPr>
                <a14:m>
                  <m:oMath xmlns:m="http://schemas.openxmlformats.org/officeDocument/2006/math">
                    <m:sSub>
                      <m:sSubPr>
                        <m:ctrlPr>
                          <a:rPr lang="de-DE" sz="1600" i="1">
                            <a:latin typeface="Cambria Math" panose="02040503050406030204" pitchFamily="18" charset="0"/>
                          </a:rPr>
                        </m:ctrlPr>
                      </m:sSubPr>
                      <m:e>
                        <m:r>
                          <a:rPr lang="de-DE" sz="1600" i="1">
                            <a:latin typeface="Cambria Math" panose="02040503050406030204" pitchFamily="18" charset="0"/>
                          </a:rPr>
                          <m:t>𝑎</m:t>
                        </m:r>
                      </m:e>
                      <m:sub>
                        <m:r>
                          <a:rPr lang="de-DE" sz="1600" b="0" i="1" smtClean="0">
                            <a:latin typeface="Cambria Math" panose="02040503050406030204" pitchFamily="18" charset="0"/>
                          </a:rPr>
                          <m:t>0</m:t>
                        </m:r>
                      </m:sub>
                    </m:sSub>
                    <m:r>
                      <a:rPr lang="de-DE" sz="1600" i="1">
                        <a:latin typeface="Cambria Math" panose="02040503050406030204" pitchFamily="18" charset="0"/>
                      </a:rPr>
                      <m:t>=</m:t>
                    </m:r>
                    <m:f>
                      <m:fPr>
                        <m:ctrlPr>
                          <a:rPr lang="de-DE" sz="1600" i="1">
                            <a:latin typeface="Cambria Math" panose="02040503050406030204" pitchFamily="18" charset="0"/>
                          </a:rPr>
                        </m:ctrlPr>
                      </m:fPr>
                      <m:num>
                        <m:sSup>
                          <m:sSupPr>
                            <m:ctrlPr>
                              <a:rPr lang="de-DE" sz="1600" i="1">
                                <a:latin typeface="Cambria Math" panose="02040503050406030204" pitchFamily="18" charset="0"/>
                              </a:rPr>
                            </m:ctrlPr>
                          </m:sSupPr>
                          <m:e>
                            <m:r>
                              <a:rPr lang="de-DE" sz="1600" i="1">
                                <a:latin typeface="Cambria Math" panose="02040503050406030204" pitchFamily="18" charset="0"/>
                              </a:rPr>
                              <m:t>𝑓</m:t>
                            </m:r>
                          </m:e>
                          <m:sup>
                            <m:r>
                              <a:rPr lang="de-DE" sz="1600" i="1">
                                <a:latin typeface="Cambria Math" panose="02040503050406030204" pitchFamily="18" charset="0"/>
                              </a:rPr>
                              <m:t>(</m:t>
                            </m:r>
                            <m:r>
                              <a:rPr lang="de-DE" sz="1600" b="0" i="1" smtClean="0">
                                <a:latin typeface="Cambria Math" panose="02040503050406030204" pitchFamily="18" charset="0"/>
                              </a:rPr>
                              <m:t>0</m:t>
                            </m:r>
                            <m:r>
                              <a:rPr lang="de-DE" sz="1600" i="1">
                                <a:latin typeface="Cambria Math" panose="02040503050406030204" pitchFamily="18" charset="0"/>
                              </a:rPr>
                              <m:t>)</m:t>
                            </m:r>
                          </m:sup>
                        </m:sSup>
                        <m:sSub>
                          <m:sSubPr>
                            <m:ctrlPr>
                              <a:rPr lang="de-DE" sz="1600" i="1">
                                <a:latin typeface="Cambria Math" panose="02040503050406030204" pitchFamily="18" charset="0"/>
                              </a:rPr>
                            </m:ctrlPr>
                          </m:sSubPr>
                          <m:e>
                            <m:r>
                              <a:rPr lang="de-DE" sz="1600" i="1">
                                <a:latin typeface="Cambria Math" panose="02040503050406030204" pitchFamily="18" charset="0"/>
                              </a:rPr>
                              <m:t>(</m:t>
                            </m:r>
                            <m:r>
                              <a:rPr lang="de-DE" sz="1600" i="1">
                                <a:latin typeface="Cambria Math" panose="02040503050406030204" pitchFamily="18" charset="0"/>
                              </a:rPr>
                              <m:t>𝑥</m:t>
                            </m:r>
                          </m:e>
                          <m:sub>
                            <m:r>
                              <a:rPr lang="de-DE" sz="1600" i="1">
                                <a:latin typeface="Cambria Math" panose="02040503050406030204" pitchFamily="18" charset="0"/>
                              </a:rPr>
                              <m:t>0</m:t>
                            </m:r>
                          </m:sub>
                        </m:sSub>
                        <m:r>
                          <a:rPr lang="de-DE" sz="1600" i="1">
                            <a:latin typeface="Cambria Math" panose="02040503050406030204" pitchFamily="18" charset="0"/>
                          </a:rPr>
                          <m:t>)</m:t>
                        </m:r>
                      </m:num>
                      <m:den>
                        <m:r>
                          <a:rPr lang="de-DE" sz="1600" b="0" i="1" smtClean="0">
                            <a:latin typeface="Cambria Math" panose="02040503050406030204" pitchFamily="18" charset="0"/>
                          </a:rPr>
                          <m:t>0</m:t>
                        </m:r>
                        <m:r>
                          <a:rPr lang="de-DE" sz="1600" i="1">
                            <a:latin typeface="Cambria Math" panose="02040503050406030204" pitchFamily="18" charset="0"/>
                          </a:rPr>
                          <m:t>!</m:t>
                        </m:r>
                      </m:den>
                    </m:f>
                    <m:r>
                      <a:rPr lang="de-DE" sz="1600" b="0" i="1" smtClean="0">
                        <a:latin typeface="Cambria Math" panose="02040503050406030204" pitchFamily="18" charset="0"/>
                      </a:rPr>
                      <m:t>=</m:t>
                    </m:r>
                    <m:r>
                      <a:rPr lang="de-DE" sz="1600" b="0" i="1" smtClean="0">
                        <a:latin typeface="Cambria Math" panose="02040503050406030204" pitchFamily="18" charset="0"/>
                      </a:rPr>
                      <m:t>𝑓</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1</m:t>
                        </m:r>
                      </m:e>
                    </m:d>
                    <m:r>
                      <a:rPr lang="de-DE" sz="1600" b="0" i="1" smtClean="0">
                        <a:latin typeface="Cambria Math" panose="02040503050406030204" pitchFamily="18" charset="0"/>
                      </a:rPr>
                      <m:t>=0.</m:t>
                    </m:r>
                  </m:oMath>
                </a14:m>
                <a:r>
                  <a:rPr lang="de-DE" sz="1600" dirty="0"/>
                  <a:t> (Die nullte Ableitung von f ist f selber)</a:t>
                </a:r>
              </a:p>
              <a:p>
                <a:pPr marL="0" indent="0">
                  <a:buNone/>
                </a:pPr>
                <a:endParaRPr lang="de-DE" sz="1600" dirty="0"/>
              </a:p>
              <a:p>
                <a:pPr marL="0" indent="0">
                  <a:buNone/>
                </a:pPr>
                <a:endParaRPr lang="de-DE" sz="1600" dirty="0"/>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xfrm>
                <a:off x="1024128" y="1996751"/>
                <a:ext cx="9720073" cy="4023360"/>
              </a:xfrm>
              <a:blipFill>
                <a:blip r:embed="rId2"/>
                <a:stretch>
                  <a:fillRect l="-815"/>
                </a:stretch>
              </a:blipFill>
            </p:spPr>
            <p:txBody>
              <a:bodyPr/>
              <a:lstStyle/>
              <a:p>
                <a:r>
                  <a:rPr lang="de-DE">
                    <a:noFill/>
                  </a:rPr>
                  <a:t> </a:t>
                </a:r>
              </a:p>
            </p:txBody>
          </p:sp>
        </mc:Fallback>
      </mc:AlternateContent>
      <p:sp>
        <p:nvSpPr>
          <p:cNvPr id="5" name="Textfeld 4">
            <a:extLst>
              <a:ext uri="{FF2B5EF4-FFF2-40B4-BE49-F238E27FC236}">
                <a16:creationId xmlns:a16="http://schemas.microsoft.com/office/drawing/2014/main" id="{EDD50E50-9FEC-4A20-8D0A-F95F8BC50D63}"/>
              </a:ext>
            </a:extLst>
          </p:cNvPr>
          <p:cNvSpPr txBox="1"/>
          <p:nvPr/>
        </p:nvSpPr>
        <p:spPr>
          <a:xfrm>
            <a:off x="1062133" y="4032152"/>
            <a:ext cx="10011747" cy="1754326"/>
          </a:xfrm>
          <a:prstGeom prst="rect">
            <a:avLst/>
          </a:prstGeom>
          <a:solidFill>
            <a:srgbClr val="92D050"/>
          </a:solidFill>
        </p:spPr>
        <p:txBody>
          <a:bodyPr wrap="square" rtlCol="0">
            <a:spAutoFit/>
          </a:bodyPr>
          <a:lstStyle/>
          <a:p>
            <a:endParaRPr lang="de-DE" dirty="0"/>
          </a:p>
          <a:p>
            <a:endParaRPr lang="de-DE" dirty="0"/>
          </a:p>
          <a:p>
            <a:pPr algn="ctr"/>
            <a:r>
              <a:rPr lang="de-DE" dirty="0"/>
              <a:t>ERST SELBER RECHNEN, DANN DIESES FENSTER SCHLIESSEN!</a:t>
            </a:r>
          </a:p>
          <a:p>
            <a:pPr algn="ctr"/>
            <a:endParaRPr lang="de-DE" dirty="0"/>
          </a:p>
          <a:p>
            <a:pPr algn="ctr"/>
            <a:endParaRPr lang="de-DE" dirty="0"/>
          </a:p>
          <a:p>
            <a:pPr algn="ctr"/>
            <a:r>
              <a:rPr lang="de-DE" u="sng" dirty="0"/>
              <a:t>X</a:t>
            </a:r>
          </a:p>
        </p:txBody>
      </p:sp>
    </p:spTree>
    <p:extLst>
      <p:ext uri="{BB962C8B-B14F-4D97-AF65-F5344CB8AC3E}">
        <p14:creationId xmlns:p14="http://schemas.microsoft.com/office/powerpoint/2010/main" val="1177693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Potenzreihenansatz II: Schritt 6 (n=0)</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a:xfrm>
                <a:off x="1024128" y="1996751"/>
                <a:ext cx="9720073" cy="402336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nary>
                        <m:naryPr>
                          <m:chr m:val="∑"/>
                          <m:ctrlPr>
                            <a:rPr lang="de-DE" sz="1600" i="1" smtClean="0">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m:t>
                              </m:r>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e>
                      </m:nary>
                      <m:r>
                        <a:rPr lang="de-DE" sz="1600" i="1">
                          <a:solidFill>
                            <a:schemeClr val="tx1"/>
                          </a:solidFill>
                          <a:latin typeface="Cambria Math" panose="02040503050406030204" pitchFamily="18" charset="0"/>
                          <a:ea typeface="Cambria Math" panose="02040503050406030204" pitchFamily="18" charset="0"/>
                        </a:rPr>
                        <m:t>+2</m:t>
                      </m:r>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=1</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r>
                            <a:rPr lang="de-DE" sz="1600" i="1">
                              <a:solidFill>
                                <a:schemeClr val="tx1"/>
                              </a:solidFill>
                              <a:latin typeface="Cambria Math" panose="02040503050406030204" pitchFamily="18" charset="0"/>
                              <a:ea typeface="Cambria Math" panose="02040503050406030204" pitchFamily="18" charset="0"/>
                            </a:rPr>
                            <m:t>+</m:t>
                          </m:r>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=2</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m:t>
                                  </m:r>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e>
                          </m:nary>
                        </m:e>
                      </m:nary>
                      <m:r>
                        <a:rPr lang="de-DE" sz="1600" i="1">
                          <a:solidFill>
                            <a:schemeClr val="tx1"/>
                          </a:solidFill>
                          <a:latin typeface="Cambria Math" panose="02040503050406030204" pitchFamily="18" charset="0"/>
                          <a:ea typeface="Cambria Math" panose="02040503050406030204" pitchFamily="18" charset="0"/>
                        </a:rPr>
                        <m:t>=1+</m:t>
                      </m:r>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e>
                      </m:nary>
                      <m:r>
                        <a:rPr lang="de-DE" sz="1600" i="1">
                          <a:solidFill>
                            <a:schemeClr val="tx1"/>
                          </a:solidFill>
                          <a:latin typeface="Cambria Math" panose="02040503050406030204" pitchFamily="18" charset="0"/>
                          <a:ea typeface="Cambria Math" panose="02040503050406030204" pitchFamily="18" charset="0"/>
                        </a:rPr>
                        <m:t>+</m:t>
                      </m:r>
                      <m:f>
                        <m:fPr>
                          <m:ctrlPr>
                            <a:rPr lang="de-DE" sz="1600" i="1">
                              <a:solidFill>
                                <a:schemeClr val="tx1"/>
                              </a:solidFill>
                              <a:latin typeface="Cambria Math" panose="02040503050406030204" pitchFamily="18" charset="0"/>
                              <a:ea typeface="Cambria Math" panose="02040503050406030204" pitchFamily="18" charset="0"/>
                            </a:rPr>
                          </m:ctrlPr>
                        </m:fPr>
                        <m:num>
                          <m:r>
                            <a:rPr lang="de-DE" sz="1600" i="1">
                              <a:solidFill>
                                <a:schemeClr val="tx1"/>
                              </a:solidFill>
                              <a:latin typeface="Cambria Math" panose="02040503050406030204" pitchFamily="18" charset="0"/>
                              <a:ea typeface="Cambria Math" panose="02040503050406030204" pitchFamily="18" charset="0"/>
                            </a:rPr>
                            <m:t>1</m:t>
                          </m:r>
                        </m:num>
                        <m:den>
                          <m:r>
                            <a:rPr lang="de-DE" sz="1600" i="1">
                              <a:solidFill>
                                <a:schemeClr val="tx1"/>
                              </a:solidFill>
                              <a:latin typeface="Cambria Math" panose="02040503050406030204" pitchFamily="18" charset="0"/>
                              <a:ea typeface="Cambria Math" panose="02040503050406030204" pitchFamily="18" charset="0"/>
                            </a:rPr>
                            <m:t>2</m:t>
                          </m:r>
                        </m:den>
                      </m:f>
                      <m:nary>
                        <m:naryPr>
                          <m:chr m:val="∑"/>
                          <m:ctrlPr>
                            <a:rPr lang="de-DE" sz="1600" i="1">
                              <a:solidFill>
                                <a:schemeClr val="tx1"/>
                              </a:solidFill>
                              <a:latin typeface="Cambria Math" panose="02040503050406030204" pitchFamily="18" charset="0"/>
                              <a:ea typeface="Cambria Math" panose="02040503050406030204" pitchFamily="18" charset="0"/>
                            </a:rPr>
                          </m:ctrlPr>
                        </m:naryPr>
                        <m:sub>
                          <m:r>
                            <m:rPr>
                              <m:brk m:alnAt="23"/>
                            </m:rP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m:t>
                          </m:r>
                        </m:sup>
                        <m:e>
                          <m:d>
                            <m:dPr>
                              <m:ctrlPr>
                                <a:rPr lang="de-DE" sz="1600" i="1">
                                  <a:solidFill>
                                    <a:schemeClr val="tx1"/>
                                  </a:solidFill>
                                  <a:latin typeface="Cambria Math" panose="02040503050406030204" pitchFamily="18" charset="0"/>
                                  <a:ea typeface="Cambria Math" panose="02040503050406030204" pitchFamily="18" charset="0"/>
                                </a:rPr>
                              </m:ctrlPr>
                            </m:dPr>
                            <m:e>
                              <m:nary>
                                <m:naryPr>
                                  <m:chr m:val="∑"/>
                                  <m:ctrlPr>
                                    <a:rPr lang="de-DE" sz="1600" i="1">
                                      <a:solidFill>
                                        <a:schemeClr val="tx1"/>
                                      </a:solidFill>
                                      <a:latin typeface="Cambria Math" panose="02040503050406030204" pitchFamily="18" charset="0"/>
                                    </a:rPr>
                                  </m:ctrlPr>
                                </m:naryPr>
                                <m:sub>
                                  <m:r>
                                    <a:rPr lang="de-DE" sz="1600" i="1">
                                      <a:solidFill>
                                        <a:schemeClr val="tx1"/>
                                      </a:solidFill>
                                      <a:latin typeface="Cambria Math" panose="02040503050406030204" pitchFamily="18" charset="0"/>
                                    </a:rPr>
                                    <m:t>𝑚</m:t>
                                  </m:r>
                                  <m:r>
                                    <a:rPr lang="de-DE" sz="1600" i="1">
                                      <a:solidFill>
                                        <a:schemeClr val="tx1"/>
                                      </a:solidFill>
                                      <a:latin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𝑛</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𝑚</m:t>
                                      </m:r>
                                    </m:sub>
                                  </m:sSub>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m:t>
                                      </m:r>
                                      <m:r>
                                        <a:rPr lang="de-DE" sz="1600" i="1">
                                          <a:solidFill>
                                            <a:schemeClr val="tx1"/>
                                          </a:solidFill>
                                          <a:latin typeface="Cambria Math" panose="02040503050406030204" pitchFamily="18" charset="0"/>
                                          <a:ea typeface="Cambria Math" panose="02040503050406030204" pitchFamily="18" charset="0"/>
                                        </a:rPr>
                                        <m:t>𝑚</m:t>
                                      </m:r>
                                    </m:sub>
                                  </m:sSub>
                                </m:e>
                              </m:nary>
                            </m:e>
                          </m:d>
                        </m:e>
                      </m:nary>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oMath>
                  </m:oMathPara>
                </a14:m>
                <a:endParaRPr lang="de-DE" sz="1600" dirty="0"/>
              </a:p>
              <a:p>
                <a:pPr marL="0" indent="0">
                  <a:buNone/>
                </a:pPr>
                <a:r>
                  <a:rPr lang="de-DE" sz="1600" b="1" dirty="0"/>
                  <a:t>Jetzt geht man mit den Indizes n Schritt für Schritt durch. Startend bei n=0.</a:t>
                </a:r>
                <a:r>
                  <a:rPr lang="de-DE" sz="1600" dirty="0"/>
                  <a:t> Da die obige Gleichung für alle y gelten soll, kann man so eine Art Koeffizientenvergleich machen. Man sucht alle Monome zusammen, in denen </a:t>
                </a:r>
                <a14:m>
                  <m:oMath xmlns:m="http://schemas.openxmlformats.org/officeDocument/2006/math">
                    <m:sSup>
                      <m:sSupPr>
                        <m:ctrlPr>
                          <a:rPr lang="de-DE" sz="1600" i="1">
                            <a:latin typeface="Cambria Math" panose="02040503050406030204" pitchFamily="18" charset="0"/>
                            <a:ea typeface="Cambria Math" panose="02040503050406030204" pitchFamily="18" charset="0"/>
                          </a:rPr>
                        </m:ctrlPr>
                      </m:sSupPr>
                      <m:e>
                        <m:r>
                          <a:rPr lang="de-DE" sz="1600" i="1">
                            <a:latin typeface="Cambria Math" panose="02040503050406030204" pitchFamily="18" charset="0"/>
                            <a:ea typeface="Cambria Math" panose="02040503050406030204" pitchFamily="18" charset="0"/>
                          </a:rPr>
                          <m:t>𝑦</m:t>
                        </m:r>
                      </m:e>
                      <m:sup>
                        <m:r>
                          <a:rPr lang="de-DE" sz="1600" b="0" i="1" smtClean="0">
                            <a:latin typeface="Cambria Math" panose="02040503050406030204" pitchFamily="18" charset="0"/>
                            <a:ea typeface="Cambria Math" panose="02040503050406030204" pitchFamily="18" charset="0"/>
                          </a:rPr>
                          <m:t>0</m:t>
                        </m:r>
                      </m:sup>
                    </m:sSup>
                  </m:oMath>
                </a14:m>
                <a:r>
                  <a:rPr lang="de-DE" sz="1600" dirty="0"/>
                  <a:t> steht und vergleicht die entsprechenden Koeffizienten auf der rechten und linken Seite der Gleichung. Aufpassen: Manche Summen fangen nicht bei n=0 an! Man erhält für n=0 folgende Gleichung:</a:t>
                </a:r>
              </a:p>
              <a:p>
                <a:pPr marL="0" indent="0">
                  <a:buNone/>
                </a:pPr>
                <a:endParaRPr lang="de-DE" sz="1600" dirty="0"/>
              </a:p>
              <a:p>
                <a:pPr marL="0" indent="0">
                  <a:buNone/>
                </a:pPr>
                <a:endParaRPr lang="de-DE" sz="1600" dirty="0"/>
              </a:p>
              <a:p>
                <a:pPr marL="0" indent="0">
                  <a:buNone/>
                </a:pPr>
                <a:r>
                  <a:rPr lang="de-DE" sz="1600" dirty="0"/>
                  <a:t>Aus dieser Gleichung errechnet man mittels </a:t>
                </a:r>
                <a14:m>
                  <m:oMath xmlns:m="http://schemas.openxmlformats.org/officeDocument/2006/math">
                    <m:sSub>
                      <m:sSubPr>
                        <m:ctrlPr>
                          <a:rPr lang="de-DE" sz="1600" i="1">
                            <a:latin typeface="Cambria Math" panose="02040503050406030204" pitchFamily="18" charset="0"/>
                          </a:rPr>
                        </m:ctrlPr>
                      </m:sSubPr>
                      <m:e>
                        <m:r>
                          <a:rPr lang="de-DE" sz="1600" i="1">
                            <a:latin typeface="Cambria Math" panose="02040503050406030204" pitchFamily="18" charset="0"/>
                          </a:rPr>
                          <m:t>𝑎</m:t>
                        </m:r>
                      </m:e>
                      <m:sub>
                        <m:r>
                          <a:rPr lang="de-DE" sz="1600" i="1">
                            <a:latin typeface="Cambria Math" panose="02040503050406030204" pitchFamily="18" charset="0"/>
                          </a:rPr>
                          <m:t>0</m:t>
                        </m:r>
                      </m:sub>
                    </m:sSub>
                    <m:r>
                      <a:rPr lang="de-DE" sz="1600" i="1">
                        <a:latin typeface="Cambria Math" panose="02040503050406030204" pitchFamily="18" charset="0"/>
                      </a:rPr>
                      <m:t>=0</m:t>
                    </m:r>
                  </m:oMath>
                </a14:m>
                <a:r>
                  <a:rPr lang="de-DE" sz="1600" dirty="0"/>
                  <a:t> dann </a:t>
                </a:r>
                <a14:m>
                  <m:oMath xmlns:m="http://schemas.openxmlformats.org/officeDocument/2006/math">
                    <m:sSub>
                      <m:sSubPr>
                        <m:ctrlPr>
                          <a:rPr lang="de-DE"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𝑎</m:t>
                        </m:r>
                      </m:e>
                      <m:sub>
                        <m:r>
                          <a:rPr lang="de-DE" sz="1600" i="1">
                            <a:latin typeface="Cambria Math" panose="02040503050406030204" pitchFamily="18" charset="0"/>
                            <a:ea typeface="Cambria Math" panose="02040503050406030204" pitchFamily="18" charset="0"/>
                          </a:rPr>
                          <m:t>1</m:t>
                        </m:r>
                      </m:sub>
                    </m:sSub>
                    <m:r>
                      <a:rPr lang="de-DE" sz="1600" b="0" i="1" smtClean="0">
                        <a:latin typeface="Cambria Math" panose="02040503050406030204" pitchFamily="18" charset="0"/>
                        <a:ea typeface="Cambria Math" panose="02040503050406030204" pitchFamily="18" charset="0"/>
                      </a:rPr>
                      <m:t>=1. </m:t>
                    </m:r>
                  </m:oMath>
                </a14:m>
                <a:endParaRPr lang="de-DE" sz="1600" dirty="0"/>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xfrm>
                <a:off x="1024128" y="1996751"/>
                <a:ext cx="9720073" cy="4023360"/>
              </a:xfrm>
              <a:blipFill>
                <a:blip r:embed="rId2"/>
                <a:stretch>
                  <a:fillRect l="-815" r="-1003"/>
                </a:stretch>
              </a:blipFill>
            </p:spPr>
            <p:txBody>
              <a:bodyPr/>
              <a:lstStyle/>
              <a:p>
                <a:r>
                  <a:rPr lang="de-DE">
                    <a:noFill/>
                  </a:rPr>
                  <a:t> </a:t>
                </a:r>
              </a:p>
            </p:txBody>
          </p:sp>
        </mc:Fallback>
      </mc:AlternateContent>
      <p:cxnSp>
        <p:nvCxnSpPr>
          <p:cNvPr id="5" name="Gerade Verbindung mit Pfeil 4">
            <a:extLst>
              <a:ext uri="{FF2B5EF4-FFF2-40B4-BE49-F238E27FC236}">
                <a16:creationId xmlns:a16="http://schemas.microsoft.com/office/drawing/2014/main" id="{FECBBE42-6072-42DF-AE2A-F5C82CB2388A}"/>
              </a:ext>
            </a:extLst>
          </p:cNvPr>
          <p:cNvCxnSpPr/>
          <p:nvPr/>
        </p:nvCxnSpPr>
        <p:spPr>
          <a:xfrm>
            <a:off x="2425959" y="2500603"/>
            <a:ext cx="0" cy="150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231FE63D-9526-4501-8829-E2143DE461B6}"/>
              </a:ext>
            </a:extLst>
          </p:cNvPr>
          <p:cNvCxnSpPr/>
          <p:nvPr/>
        </p:nvCxnSpPr>
        <p:spPr>
          <a:xfrm>
            <a:off x="6805124" y="2494382"/>
            <a:ext cx="0" cy="150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205572EA-1317-4CA0-88FF-C8599573C5FA}"/>
              </a:ext>
            </a:extLst>
          </p:cNvPr>
          <p:cNvCxnSpPr/>
          <p:nvPr/>
        </p:nvCxnSpPr>
        <p:spPr>
          <a:xfrm>
            <a:off x="7582674" y="2497486"/>
            <a:ext cx="0" cy="150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11AA6618-2A58-4745-B25F-664398898BB1}"/>
              </a:ext>
            </a:extLst>
          </p:cNvPr>
          <p:cNvCxnSpPr/>
          <p:nvPr/>
        </p:nvCxnSpPr>
        <p:spPr>
          <a:xfrm>
            <a:off x="9405254" y="2509921"/>
            <a:ext cx="0" cy="150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Rechteck 8">
                <a:extLst>
                  <a:ext uri="{FF2B5EF4-FFF2-40B4-BE49-F238E27FC236}">
                    <a16:creationId xmlns:a16="http://schemas.microsoft.com/office/drawing/2014/main" id="{F4C2616F-6742-40C2-ADF4-239A43B75D3E}"/>
                  </a:ext>
                </a:extLst>
              </p:cNvPr>
              <p:cNvSpPr/>
              <p:nvPr/>
            </p:nvSpPr>
            <p:spPr>
              <a:xfrm>
                <a:off x="1743024" y="4008431"/>
                <a:ext cx="8201028" cy="48346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14:m>
                  <m:oMath xmlns:m="http://schemas.openxmlformats.org/officeDocument/2006/math">
                    <m:sSub>
                      <m:sSubPr>
                        <m:ctrlPr>
                          <a:rPr lang="de-DE" i="1" smtClean="0">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0</m:t>
                        </m:r>
                        <m:r>
                          <a:rPr lang="de-DE" i="1">
                            <a:latin typeface="Cambria Math" panose="02040503050406030204" pitchFamily="18" charset="0"/>
                            <a:ea typeface="Cambria Math" panose="02040503050406030204" pitchFamily="18" charset="0"/>
                          </a:rPr>
                          <m:t>+1) </m:t>
                        </m:r>
                        <m:r>
                          <a:rPr lang="de-DE" i="1">
                            <a:latin typeface="Cambria Math" panose="02040503050406030204" pitchFamily="18" charset="0"/>
                            <a:ea typeface="Cambria Math" panose="02040503050406030204" pitchFamily="18" charset="0"/>
                          </a:rPr>
                          <m:t>𝑎</m:t>
                        </m:r>
                      </m:e>
                      <m:sub>
                        <m:r>
                          <a:rPr lang="de-DE" i="1">
                            <a:latin typeface="Cambria Math" panose="02040503050406030204" pitchFamily="18" charset="0"/>
                            <a:ea typeface="Cambria Math" panose="02040503050406030204" pitchFamily="18" charset="0"/>
                          </a:rPr>
                          <m:t>1</m:t>
                        </m:r>
                      </m:sub>
                    </m:sSub>
                    <m:r>
                      <a:rPr lang="de-DE" b="0" i="1" smtClean="0">
                        <a:latin typeface="Cambria Math" panose="02040503050406030204" pitchFamily="18" charset="0"/>
                        <a:ea typeface="Cambria Math" panose="02040503050406030204" pitchFamily="18" charset="0"/>
                      </a:rPr>
                      <m:t>     </m:t>
                    </m:r>
                  </m:oMath>
                </a14:m>
                <a:r>
                  <a:rPr lang="de-DE" dirty="0"/>
                  <a:t>                                                      = 1 +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𝑎</m:t>
                        </m:r>
                      </m:e>
                      <m:sub>
                        <m:r>
                          <a:rPr lang="de-DE" i="1">
                            <a:latin typeface="Cambria Math" panose="02040503050406030204" pitchFamily="18" charset="0"/>
                            <a:ea typeface="Cambria Math" panose="02040503050406030204" pitchFamily="18" charset="0"/>
                          </a:rPr>
                          <m:t>0</m:t>
                        </m:r>
                      </m:sub>
                    </m:sSub>
                    <m:r>
                      <a:rPr lang="de-DE" b="0" i="1" smtClean="0">
                        <a:latin typeface="Cambria Math" panose="02040503050406030204" pitchFamily="18" charset="0"/>
                        <a:ea typeface="Cambria Math" panose="02040503050406030204" pitchFamily="18" charset="0"/>
                      </a:rPr>
                      <m:t>      +       </m:t>
                    </m:r>
                    <m:f>
                      <m:fPr>
                        <m:ctrlPr>
                          <a:rPr lang="de-DE" i="1">
                            <a:latin typeface="Cambria Math" panose="02040503050406030204" pitchFamily="18" charset="0"/>
                            <a:ea typeface="Cambria Math" panose="02040503050406030204" pitchFamily="18" charset="0"/>
                          </a:rPr>
                        </m:ctrlPr>
                      </m:fPr>
                      <m:num>
                        <m:r>
                          <a:rPr lang="de-DE" i="1">
                            <a:latin typeface="Cambria Math" panose="02040503050406030204" pitchFamily="18" charset="0"/>
                            <a:ea typeface="Cambria Math" panose="02040503050406030204" pitchFamily="18" charset="0"/>
                          </a:rPr>
                          <m:t>1</m:t>
                        </m:r>
                      </m:num>
                      <m:den>
                        <m:r>
                          <a:rPr lang="de-DE" i="1">
                            <a:latin typeface="Cambria Math" panose="02040503050406030204" pitchFamily="18" charset="0"/>
                            <a:ea typeface="Cambria Math" panose="02040503050406030204" pitchFamily="18" charset="0"/>
                          </a:rPr>
                          <m:t>2</m:t>
                        </m:r>
                      </m:den>
                    </m:f>
                    <m:r>
                      <a:rPr lang="de-DE" b="0" i="1" smtClean="0">
                        <a:latin typeface="Cambria Math" panose="02040503050406030204" pitchFamily="18" charset="0"/>
                        <a:ea typeface="Cambria Math" panose="02040503050406030204" pitchFamily="18" charset="0"/>
                      </a:rPr>
                      <m:t>          </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𝑎</m:t>
                        </m:r>
                      </m:e>
                      <m:sub>
                        <m:r>
                          <a:rPr lang="de-DE" b="0" i="1" smtClean="0">
                            <a:latin typeface="Cambria Math" panose="02040503050406030204" pitchFamily="18" charset="0"/>
                            <a:ea typeface="Cambria Math" panose="02040503050406030204" pitchFamily="18" charset="0"/>
                          </a:rPr>
                          <m:t>0</m:t>
                        </m:r>
                      </m:sub>
                    </m:sSub>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𝑎</m:t>
                        </m:r>
                      </m:e>
                      <m:sub>
                        <m:r>
                          <a:rPr lang="de-DE" b="0" i="1" smtClean="0">
                            <a:latin typeface="Cambria Math" panose="02040503050406030204" pitchFamily="18" charset="0"/>
                            <a:ea typeface="Cambria Math" panose="02040503050406030204" pitchFamily="18" charset="0"/>
                          </a:rPr>
                          <m:t>0</m:t>
                        </m:r>
                      </m:sub>
                    </m:sSub>
                    <m:r>
                      <a:rPr lang="de-DE" b="0" i="1" smtClean="0">
                        <a:latin typeface="Cambria Math" panose="02040503050406030204" pitchFamily="18" charset="0"/>
                        <a:ea typeface="Cambria Math" panose="02040503050406030204" pitchFamily="18" charset="0"/>
                      </a:rPr>
                      <m:t>  </m:t>
                    </m:r>
                  </m:oMath>
                </a14:m>
                <a:endParaRPr lang="de-DE" dirty="0"/>
              </a:p>
            </p:txBody>
          </p:sp>
        </mc:Choice>
        <mc:Fallback>
          <p:sp>
            <p:nvSpPr>
              <p:cNvPr id="9" name="Rechteck 8">
                <a:extLst>
                  <a:ext uri="{FF2B5EF4-FFF2-40B4-BE49-F238E27FC236}">
                    <a16:creationId xmlns:a16="http://schemas.microsoft.com/office/drawing/2014/main" id="{F4C2616F-6742-40C2-ADF4-239A43B75D3E}"/>
                  </a:ext>
                </a:extLst>
              </p:cNvPr>
              <p:cNvSpPr>
                <a:spLocks noRot="1" noChangeAspect="1" noMove="1" noResize="1" noEditPoints="1" noAdjustHandles="1" noChangeArrowheads="1" noChangeShapeType="1" noTextEdit="1"/>
              </p:cNvSpPr>
              <p:nvPr/>
            </p:nvSpPr>
            <p:spPr>
              <a:xfrm>
                <a:off x="1743024" y="4008431"/>
                <a:ext cx="8201028" cy="483466"/>
              </a:xfrm>
              <a:prstGeom prst="rect">
                <a:avLst/>
              </a:prstGeom>
              <a:blipFill>
                <a:blip r:embed="rId3"/>
                <a:stretch>
                  <a:fillRect l="-148" b="-6098"/>
                </a:stretch>
              </a:blipFill>
            </p:spPr>
            <p:txBody>
              <a:bodyPr/>
              <a:lstStyle/>
              <a:p>
                <a:r>
                  <a:rPr lang="de-DE">
                    <a:noFill/>
                  </a:rPr>
                  <a:t> </a:t>
                </a:r>
              </a:p>
            </p:txBody>
          </p:sp>
        </mc:Fallback>
      </mc:AlternateContent>
      <p:cxnSp>
        <p:nvCxnSpPr>
          <p:cNvPr id="10" name="Gerade Verbindung mit Pfeil 9">
            <a:extLst>
              <a:ext uri="{FF2B5EF4-FFF2-40B4-BE49-F238E27FC236}">
                <a16:creationId xmlns:a16="http://schemas.microsoft.com/office/drawing/2014/main" id="{7D5A5711-A21F-4AAA-9C8B-7F820C3CCDE8}"/>
              </a:ext>
            </a:extLst>
          </p:cNvPr>
          <p:cNvCxnSpPr/>
          <p:nvPr/>
        </p:nvCxnSpPr>
        <p:spPr>
          <a:xfrm flipV="1">
            <a:off x="3694922" y="2705878"/>
            <a:ext cx="0" cy="793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53EE0C61-55A6-4D67-91BF-0F6ADB5FBED9}"/>
              </a:ext>
            </a:extLst>
          </p:cNvPr>
          <p:cNvCxnSpPr>
            <a:cxnSpLocks/>
          </p:cNvCxnSpPr>
          <p:nvPr/>
        </p:nvCxnSpPr>
        <p:spPr>
          <a:xfrm flipV="1">
            <a:off x="3694922" y="2640564"/>
            <a:ext cx="1026368" cy="8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7E87B2B0-AC8D-4D8F-9A34-D9D1E78964D0}"/>
              </a:ext>
            </a:extLst>
          </p:cNvPr>
          <p:cNvSpPr txBox="1"/>
          <p:nvPr/>
        </p:nvSpPr>
        <p:spPr>
          <a:xfrm>
            <a:off x="8838420" y="3996610"/>
            <a:ext cx="2153811" cy="1477328"/>
          </a:xfrm>
          <a:prstGeom prst="rect">
            <a:avLst/>
          </a:prstGeom>
          <a:solidFill>
            <a:srgbClr val="92D050"/>
          </a:solidFill>
        </p:spPr>
        <p:txBody>
          <a:bodyPr wrap="square" rtlCol="0">
            <a:spAutoFit/>
          </a:bodyPr>
          <a:lstStyle/>
          <a:p>
            <a:pPr algn="ctr"/>
            <a:r>
              <a:rPr lang="de-DE" dirty="0"/>
              <a:t>ERST SELBER RECHNEN, DANN DIESES FENSTER SCHLIESSEN!</a:t>
            </a:r>
          </a:p>
          <a:p>
            <a:pPr algn="ctr"/>
            <a:r>
              <a:rPr lang="de-DE" u="sng" dirty="0"/>
              <a:t>X</a:t>
            </a:r>
          </a:p>
        </p:txBody>
      </p:sp>
    </p:spTree>
    <p:extLst>
      <p:ext uri="{BB962C8B-B14F-4D97-AF65-F5344CB8AC3E}">
        <p14:creationId xmlns:p14="http://schemas.microsoft.com/office/powerpoint/2010/main" val="3217035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Potenzreihenansatz II: Schritt 6 (n=1)</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a:xfrm>
                <a:off x="1024128" y="1996751"/>
                <a:ext cx="9720073" cy="402336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nary>
                        <m:naryPr>
                          <m:chr m:val="∑"/>
                          <m:ctrlPr>
                            <a:rPr lang="de-DE" sz="1600" i="1" smtClean="0">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m:t>
                              </m:r>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e>
                      </m:nary>
                      <m:r>
                        <a:rPr lang="de-DE" sz="1600" i="1">
                          <a:solidFill>
                            <a:schemeClr val="tx1"/>
                          </a:solidFill>
                          <a:latin typeface="Cambria Math" panose="02040503050406030204" pitchFamily="18" charset="0"/>
                          <a:ea typeface="Cambria Math" panose="02040503050406030204" pitchFamily="18" charset="0"/>
                        </a:rPr>
                        <m:t>+2</m:t>
                      </m:r>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=1</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r>
                            <a:rPr lang="de-DE" sz="1600" i="1">
                              <a:solidFill>
                                <a:schemeClr val="tx1"/>
                              </a:solidFill>
                              <a:latin typeface="Cambria Math" panose="02040503050406030204" pitchFamily="18" charset="0"/>
                              <a:ea typeface="Cambria Math" panose="02040503050406030204" pitchFamily="18" charset="0"/>
                            </a:rPr>
                            <m:t>+</m:t>
                          </m:r>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=2</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m:t>
                                  </m:r>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e>
                          </m:nary>
                        </m:e>
                      </m:nary>
                      <m:r>
                        <a:rPr lang="de-DE" sz="1600" i="1">
                          <a:solidFill>
                            <a:schemeClr val="tx1"/>
                          </a:solidFill>
                          <a:latin typeface="Cambria Math" panose="02040503050406030204" pitchFamily="18" charset="0"/>
                          <a:ea typeface="Cambria Math" panose="02040503050406030204" pitchFamily="18" charset="0"/>
                        </a:rPr>
                        <m:t>=1+</m:t>
                      </m:r>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e>
                      </m:nary>
                      <m:r>
                        <a:rPr lang="de-DE" sz="1600" i="1">
                          <a:solidFill>
                            <a:schemeClr val="tx1"/>
                          </a:solidFill>
                          <a:latin typeface="Cambria Math" panose="02040503050406030204" pitchFamily="18" charset="0"/>
                          <a:ea typeface="Cambria Math" panose="02040503050406030204" pitchFamily="18" charset="0"/>
                        </a:rPr>
                        <m:t>+</m:t>
                      </m:r>
                      <m:f>
                        <m:fPr>
                          <m:ctrlPr>
                            <a:rPr lang="de-DE" sz="1600" i="1">
                              <a:solidFill>
                                <a:schemeClr val="tx1"/>
                              </a:solidFill>
                              <a:latin typeface="Cambria Math" panose="02040503050406030204" pitchFamily="18" charset="0"/>
                              <a:ea typeface="Cambria Math" panose="02040503050406030204" pitchFamily="18" charset="0"/>
                            </a:rPr>
                          </m:ctrlPr>
                        </m:fPr>
                        <m:num>
                          <m:r>
                            <a:rPr lang="de-DE" sz="1600" i="1">
                              <a:solidFill>
                                <a:schemeClr val="tx1"/>
                              </a:solidFill>
                              <a:latin typeface="Cambria Math" panose="02040503050406030204" pitchFamily="18" charset="0"/>
                              <a:ea typeface="Cambria Math" panose="02040503050406030204" pitchFamily="18" charset="0"/>
                            </a:rPr>
                            <m:t>1</m:t>
                          </m:r>
                        </m:num>
                        <m:den>
                          <m:r>
                            <a:rPr lang="de-DE" sz="1600" i="1">
                              <a:solidFill>
                                <a:schemeClr val="tx1"/>
                              </a:solidFill>
                              <a:latin typeface="Cambria Math" panose="02040503050406030204" pitchFamily="18" charset="0"/>
                              <a:ea typeface="Cambria Math" panose="02040503050406030204" pitchFamily="18" charset="0"/>
                            </a:rPr>
                            <m:t>2</m:t>
                          </m:r>
                        </m:den>
                      </m:f>
                      <m:nary>
                        <m:naryPr>
                          <m:chr m:val="∑"/>
                          <m:ctrlPr>
                            <a:rPr lang="de-DE" sz="1600" i="1">
                              <a:solidFill>
                                <a:schemeClr val="tx1"/>
                              </a:solidFill>
                              <a:latin typeface="Cambria Math" panose="02040503050406030204" pitchFamily="18" charset="0"/>
                              <a:ea typeface="Cambria Math" panose="02040503050406030204" pitchFamily="18" charset="0"/>
                            </a:rPr>
                          </m:ctrlPr>
                        </m:naryPr>
                        <m:sub>
                          <m:r>
                            <m:rPr>
                              <m:brk m:alnAt="23"/>
                            </m:rP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m:t>
                          </m:r>
                        </m:sup>
                        <m:e>
                          <m:d>
                            <m:dPr>
                              <m:ctrlPr>
                                <a:rPr lang="de-DE" sz="1600" i="1">
                                  <a:solidFill>
                                    <a:schemeClr val="tx1"/>
                                  </a:solidFill>
                                  <a:latin typeface="Cambria Math" panose="02040503050406030204" pitchFamily="18" charset="0"/>
                                  <a:ea typeface="Cambria Math" panose="02040503050406030204" pitchFamily="18" charset="0"/>
                                </a:rPr>
                              </m:ctrlPr>
                            </m:dPr>
                            <m:e>
                              <m:nary>
                                <m:naryPr>
                                  <m:chr m:val="∑"/>
                                  <m:ctrlPr>
                                    <a:rPr lang="de-DE" sz="1600" i="1">
                                      <a:solidFill>
                                        <a:schemeClr val="tx1"/>
                                      </a:solidFill>
                                      <a:latin typeface="Cambria Math" panose="02040503050406030204" pitchFamily="18" charset="0"/>
                                    </a:rPr>
                                  </m:ctrlPr>
                                </m:naryPr>
                                <m:sub>
                                  <m:r>
                                    <a:rPr lang="de-DE" sz="1600" i="1">
                                      <a:solidFill>
                                        <a:schemeClr val="tx1"/>
                                      </a:solidFill>
                                      <a:latin typeface="Cambria Math" panose="02040503050406030204" pitchFamily="18" charset="0"/>
                                    </a:rPr>
                                    <m:t>𝑚</m:t>
                                  </m:r>
                                  <m:r>
                                    <a:rPr lang="de-DE" sz="1600" i="1">
                                      <a:solidFill>
                                        <a:schemeClr val="tx1"/>
                                      </a:solidFill>
                                      <a:latin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𝑛</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𝑚</m:t>
                                      </m:r>
                                    </m:sub>
                                  </m:sSub>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m:t>
                                      </m:r>
                                      <m:r>
                                        <a:rPr lang="de-DE" sz="1600" i="1">
                                          <a:solidFill>
                                            <a:schemeClr val="tx1"/>
                                          </a:solidFill>
                                          <a:latin typeface="Cambria Math" panose="02040503050406030204" pitchFamily="18" charset="0"/>
                                          <a:ea typeface="Cambria Math" panose="02040503050406030204" pitchFamily="18" charset="0"/>
                                        </a:rPr>
                                        <m:t>𝑚</m:t>
                                      </m:r>
                                    </m:sub>
                                  </m:sSub>
                                </m:e>
                              </m:nary>
                            </m:e>
                          </m:d>
                        </m:e>
                      </m:nary>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oMath>
                  </m:oMathPara>
                </a14:m>
                <a:endParaRPr lang="de-DE" sz="1600" dirty="0"/>
              </a:p>
              <a:p>
                <a:pPr marL="0" indent="0">
                  <a:buNone/>
                </a:pPr>
                <a:r>
                  <a:rPr lang="de-DE" sz="1600" dirty="0"/>
                  <a:t>Jetzt für n=1 folgende Gleichung:</a:t>
                </a:r>
              </a:p>
              <a:p>
                <a:pPr marL="0" indent="0">
                  <a:buNone/>
                </a:pPr>
                <a:endParaRPr lang="de-DE" sz="1600" dirty="0"/>
              </a:p>
              <a:p>
                <a:pPr marL="0" indent="0">
                  <a:buNone/>
                </a:pPr>
                <a:endParaRPr lang="de-DE" sz="1600" dirty="0"/>
              </a:p>
              <a:p>
                <a:pPr marL="0" indent="0">
                  <a:buNone/>
                </a:pPr>
                <a:r>
                  <a:rPr lang="de-DE" sz="1600" dirty="0"/>
                  <a:t>Aus dieser Gleichung errechnet man mittels </a:t>
                </a:r>
                <a14:m>
                  <m:oMath xmlns:m="http://schemas.openxmlformats.org/officeDocument/2006/math">
                    <m:sSub>
                      <m:sSubPr>
                        <m:ctrlPr>
                          <a:rPr lang="de-DE" sz="1600" i="1">
                            <a:latin typeface="Cambria Math" panose="02040503050406030204" pitchFamily="18" charset="0"/>
                          </a:rPr>
                        </m:ctrlPr>
                      </m:sSubPr>
                      <m:e>
                        <m:r>
                          <a:rPr lang="de-DE" sz="1600" i="1">
                            <a:latin typeface="Cambria Math" panose="02040503050406030204" pitchFamily="18" charset="0"/>
                          </a:rPr>
                          <m:t>𝑎</m:t>
                        </m:r>
                      </m:e>
                      <m:sub>
                        <m:r>
                          <a:rPr lang="de-DE" sz="1600" i="1">
                            <a:latin typeface="Cambria Math" panose="02040503050406030204" pitchFamily="18" charset="0"/>
                          </a:rPr>
                          <m:t>0</m:t>
                        </m:r>
                      </m:sub>
                    </m:sSub>
                    <m:r>
                      <a:rPr lang="de-DE" sz="1600" i="1">
                        <a:latin typeface="Cambria Math" panose="02040503050406030204" pitchFamily="18" charset="0"/>
                      </a:rPr>
                      <m:t>=0</m:t>
                    </m:r>
                  </m:oMath>
                </a14:m>
                <a:r>
                  <a:rPr lang="de-DE" sz="1600" dirty="0"/>
                  <a:t> und </a:t>
                </a:r>
                <a14:m>
                  <m:oMath xmlns:m="http://schemas.openxmlformats.org/officeDocument/2006/math">
                    <m:sSub>
                      <m:sSubPr>
                        <m:ctrlPr>
                          <a:rPr lang="de-DE"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𝑎</m:t>
                        </m:r>
                      </m:e>
                      <m:sub>
                        <m:r>
                          <a:rPr lang="de-DE" sz="1600" i="1">
                            <a:latin typeface="Cambria Math" panose="02040503050406030204" pitchFamily="18" charset="0"/>
                            <a:ea typeface="Cambria Math" panose="02040503050406030204" pitchFamily="18" charset="0"/>
                          </a:rPr>
                          <m:t>1</m:t>
                        </m:r>
                      </m:sub>
                    </m:sSub>
                    <m:r>
                      <a:rPr lang="de-DE" sz="1600" b="0" i="1" smtClean="0">
                        <a:latin typeface="Cambria Math" panose="02040503050406030204" pitchFamily="18" charset="0"/>
                        <a:ea typeface="Cambria Math" panose="02040503050406030204" pitchFamily="18" charset="0"/>
                      </a:rPr>
                      <m:t>=1   </m:t>
                    </m:r>
                  </m:oMath>
                </a14:m>
                <a:r>
                  <a:rPr lang="de-DE" sz="1600" dirty="0"/>
                  <a:t>den Wert </a:t>
                </a:r>
                <a14:m>
                  <m:oMath xmlns:m="http://schemas.openxmlformats.org/officeDocument/2006/math">
                    <m:sSub>
                      <m:sSubPr>
                        <m:ctrlPr>
                          <a:rPr lang="de-DE"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𝑎</m:t>
                        </m:r>
                      </m:e>
                      <m:sub>
                        <m:r>
                          <a:rPr lang="de-DE" sz="1600" b="0" i="1" smtClean="0">
                            <a:latin typeface="Cambria Math" panose="02040503050406030204" pitchFamily="18" charset="0"/>
                            <a:ea typeface="Cambria Math" panose="02040503050406030204" pitchFamily="18" charset="0"/>
                          </a:rPr>
                          <m:t>2</m:t>
                        </m:r>
                      </m:sub>
                    </m:sSub>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m:t>
                    </m:r>
                    <m:f>
                      <m:fPr>
                        <m:ctrlPr>
                          <a:rPr lang="de-DE" sz="1600" b="0" i="1" smtClean="0">
                            <a:latin typeface="Cambria Math" panose="02040503050406030204" pitchFamily="18" charset="0"/>
                            <a:ea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1</m:t>
                        </m:r>
                      </m:num>
                      <m:den>
                        <m:r>
                          <a:rPr lang="de-DE" sz="1600" b="0" i="1" smtClean="0">
                            <a:latin typeface="Cambria Math" panose="02040503050406030204" pitchFamily="18" charset="0"/>
                            <a:ea typeface="Cambria Math" panose="02040503050406030204" pitchFamily="18" charset="0"/>
                          </a:rPr>
                          <m:t>2</m:t>
                        </m:r>
                      </m:den>
                    </m:f>
                    <m:r>
                      <a:rPr lang="de-DE" sz="1600" i="1">
                        <a:latin typeface="Cambria Math" panose="02040503050406030204" pitchFamily="18" charset="0"/>
                        <a:ea typeface="Cambria Math" panose="02040503050406030204" pitchFamily="18" charset="0"/>
                      </a:rPr>
                      <m:t> </m:t>
                    </m:r>
                  </m:oMath>
                </a14:m>
                <a:endParaRPr lang="de-DE" sz="1600" dirty="0"/>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xfrm>
                <a:off x="1024128" y="1996751"/>
                <a:ext cx="9720073" cy="4023360"/>
              </a:xfrm>
              <a:blipFill>
                <a:blip r:embed="rId2"/>
                <a:stretch>
                  <a:fillRect l="-815"/>
                </a:stretch>
              </a:blipFill>
            </p:spPr>
            <p:txBody>
              <a:bodyPr/>
              <a:lstStyle/>
              <a:p>
                <a:r>
                  <a:rPr lang="de-DE">
                    <a:noFill/>
                  </a:rPr>
                  <a:t> </a:t>
                </a:r>
              </a:p>
            </p:txBody>
          </p:sp>
        </mc:Fallback>
      </mc:AlternateContent>
      <p:cxnSp>
        <p:nvCxnSpPr>
          <p:cNvPr id="5" name="Gerade Verbindung mit Pfeil 4">
            <a:extLst>
              <a:ext uri="{FF2B5EF4-FFF2-40B4-BE49-F238E27FC236}">
                <a16:creationId xmlns:a16="http://schemas.microsoft.com/office/drawing/2014/main" id="{FECBBE42-6072-42DF-AE2A-F5C82CB2388A}"/>
              </a:ext>
            </a:extLst>
          </p:cNvPr>
          <p:cNvCxnSpPr>
            <a:cxnSpLocks/>
          </p:cNvCxnSpPr>
          <p:nvPr/>
        </p:nvCxnSpPr>
        <p:spPr>
          <a:xfrm>
            <a:off x="2435290" y="2612574"/>
            <a:ext cx="0" cy="665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205572EA-1317-4CA0-88FF-C8599573C5FA}"/>
              </a:ext>
            </a:extLst>
          </p:cNvPr>
          <p:cNvCxnSpPr>
            <a:cxnSpLocks/>
          </p:cNvCxnSpPr>
          <p:nvPr/>
        </p:nvCxnSpPr>
        <p:spPr>
          <a:xfrm>
            <a:off x="7582674" y="2534810"/>
            <a:ext cx="0" cy="72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11AA6618-2A58-4745-B25F-664398898BB1}"/>
              </a:ext>
            </a:extLst>
          </p:cNvPr>
          <p:cNvCxnSpPr>
            <a:cxnSpLocks/>
          </p:cNvCxnSpPr>
          <p:nvPr/>
        </p:nvCxnSpPr>
        <p:spPr>
          <a:xfrm>
            <a:off x="9405254" y="2500604"/>
            <a:ext cx="0" cy="783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Rechteck 8">
                <a:extLst>
                  <a:ext uri="{FF2B5EF4-FFF2-40B4-BE49-F238E27FC236}">
                    <a16:creationId xmlns:a16="http://schemas.microsoft.com/office/drawing/2014/main" id="{F4C2616F-6742-40C2-ADF4-239A43B75D3E}"/>
                  </a:ext>
                </a:extLst>
              </p:cNvPr>
              <p:cNvSpPr/>
              <p:nvPr/>
            </p:nvSpPr>
            <p:spPr>
              <a:xfrm>
                <a:off x="1743024" y="3280641"/>
                <a:ext cx="8482515" cy="48346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14:m>
                  <m:oMath xmlns:m="http://schemas.openxmlformats.org/officeDocument/2006/math">
                    <m:sSub>
                      <m:sSubPr>
                        <m:ctrlPr>
                          <a:rPr lang="de-DE" i="1" smtClean="0">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1</m:t>
                        </m:r>
                        <m:r>
                          <a:rPr lang="de-DE" i="1">
                            <a:latin typeface="Cambria Math" panose="02040503050406030204" pitchFamily="18" charset="0"/>
                            <a:ea typeface="Cambria Math" panose="02040503050406030204" pitchFamily="18" charset="0"/>
                          </a:rPr>
                          <m:t>+1) </m:t>
                        </m:r>
                        <m:r>
                          <a:rPr lang="de-DE" i="1">
                            <a:latin typeface="Cambria Math" panose="02040503050406030204" pitchFamily="18" charset="0"/>
                            <a:ea typeface="Cambria Math" panose="02040503050406030204" pitchFamily="18" charset="0"/>
                          </a:rPr>
                          <m:t>𝑎</m:t>
                        </m:r>
                      </m:e>
                      <m:sub>
                        <m:r>
                          <a:rPr lang="de-DE" b="0" i="1" smtClean="0">
                            <a:latin typeface="Cambria Math" panose="02040503050406030204" pitchFamily="18" charset="0"/>
                            <a:ea typeface="Cambria Math" panose="02040503050406030204" pitchFamily="18" charset="0"/>
                          </a:rPr>
                          <m:t>2</m:t>
                        </m:r>
                      </m:sub>
                    </m:sSub>
                  </m:oMath>
                </a14:m>
                <a:r>
                  <a:rPr lang="de-DE" dirty="0"/>
                  <a:t>    +   2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1</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𝑎</m:t>
                        </m:r>
                      </m:e>
                      <m:sub>
                        <m:r>
                          <a:rPr lang="de-DE" b="0" i="1" smtClean="0">
                            <a:latin typeface="Cambria Math" panose="02040503050406030204" pitchFamily="18" charset="0"/>
                            <a:ea typeface="Cambria Math" panose="02040503050406030204" pitchFamily="18" charset="0"/>
                          </a:rPr>
                          <m:t>1</m:t>
                        </m:r>
                      </m:sub>
                    </m:sSub>
                  </m:oMath>
                </a14:m>
                <a:r>
                  <a:rPr lang="de-DE" dirty="0"/>
                  <a:t>                                   =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𝑎</m:t>
                        </m:r>
                      </m:e>
                      <m:sub>
                        <m:r>
                          <a:rPr lang="de-DE" b="0" i="1" smtClean="0">
                            <a:latin typeface="Cambria Math" panose="02040503050406030204" pitchFamily="18" charset="0"/>
                            <a:ea typeface="Cambria Math" panose="02040503050406030204" pitchFamily="18" charset="0"/>
                          </a:rPr>
                          <m:t>1</m:t>
                        </m:r>
                      </m:sub>
                    </m:sSub>
                    <m:r>
                      <a:rPr lang="de-DE" b="0" i="1" smtClean="0">
                        <a:latin typeface="Cambria Math" panose="02040503050406030204" pitchFamily="18" charset="0"/>
                        <a:ea typeface="Cambria Math" panose="02040503050406030204" pitchFamily="18" charset="0"/>
                      </a:rPr>
                      <m:t>      +       </m:t>
                    </m:r>
                    <m:f>
                      <m:fPr>
                        <m:ctrlPr>
                          <a:rPr lang="de-DE" i="1">
                            <a:latin typeface="Cambria Math" panose="02040503050406030204" pitchFamily="18" charset="0"/>
                            <a:ea typeface="Cambria Math" panose="02040503050406030204" pitchFamily="18" charset="0"/>
                          </a:rPr>
                        </m:ctrlPr>
                      </m:fPr>
                      <m:num>
                        <m:r>
                          <a:rPr lang="de-DE" i="1">
                            <a:latin typeface="Cambria Math" panose="02040503050406030204" pitchFamily="18" charset="0"/>
                            <a:ea typeface="Cambria Math" panose="02040503050406030204" pitchFamily="18" charset="0"/>
                          </a:rPr>
                          <m:t>1</m:t>
                        </m:r>
                      </m:num>
                      <m:den>
                        <m:r>
                          <a:rPr lang="de-DE" i="1">
                            <a:latin typeface="Cambria Math" panose="02040503050406030204" pitchFamily="18" charset="0"/>
                            <a:ea typeface="Cambria Math" panose="02040503050406030204" pitchFamily="18" charset="0"/>
                          </a:rPr>
                          <m:t>2</m:t>
                        </m:r>
                      </m:den>
                    </m:f>
                    <m:r>
                      <a:rPr lang="de-DE" b="0" i="1" smtClean="0">
                        <a:latin typeface="Cambria Math" panose="02040503050406030204" pitchFamily="18" charset="0"/>
                        <a:ea typeface="Cambria Math" panose="02040503050406030204" pitchFamily="18" charset="0"/>
                      </a:rPr>
                      <m:t> </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𝑎</m:t>
                        </m:r>
                      </m:e>
                      <m:sub>
                        <m:r>
                          <a:rPr lang="de-DE" b="0" i="1" smtClean="0">
                            <a:latin typeface="Cambria Math" panose="02040503050406030204" pitchFamily="18" charset="0"/>
                            <a:ea typeface="Cambria Math" panose="02040503050406030204" pitchFamily="18" charset="0"/>
                          </a:rPr>
                          <m:t>0</m:t>
                        </m:r>
                      </m:sub>
                    </m:sSub>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𝑎</m:t>
                        </m:r>
                      </m:e>
                      <m:sub>
                        <m:r>
                          <a:rPr lang="de-DE" b="0" i="1" smtClean="0">
                            <a:latin typeface="Cambria Math" panose="02040503050406030204" pitchFamily="18" charset="0"/>
                            <a:ea typeface="Cambria Math" panose="02040503050406030204" pitchFamily="18" charset="0"/>
                          </a:rPr>
                          <m:t>1</m:t>
                        </m:r>
                      </m:sub>
                    </m:sSub>
                    <m:r>
                      <a:rPr lang="de-DE" b="0" i="1" smtClean="0">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𝑎</m:t>
                        </m:r>
                      </m:e>
                      <m:sub>
                        <m:r>
                          <a:rPr lang="de-DE" b="0" i="1" smtClean="0">
                            <a:latin typeface="Cambria Math" panose="02040503050406030204" pitchFamily="18" charset="0"/>
                            <a:ea typeface="Cambria Math" panose="02040503050406030204" pitchFamily="18" charset="0"/>
                          </a:rPr>
                          <m:t>1</m:t>
                        </m:r>
                      </m:sub>
                    </m:sSub>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𝑎</m:t>
                        </m:r>
                      </m:e>
                      <m:sub>
                        <m:r>
                          <a:rPr lang="de-DE" b="0" i="1" smtClean="0">
                            <a:latin typeface="Cambria Math" panose="02040503050406030204" pitchFamily="18" charset="0"/>
                            <a:ea typeface="Cambria Math" panose="02040503050406030204" pitchFamily="18" charset="0"/>
                          </a:rPr>
                          <m:t>0</m:t>
                        </m:r>
                      </m:sub>
                    </m:sSub>
                    <m:r>
                      <a:rPr lang="de-DE" b="0" i="1" smtClean="0">
                        <a:latin typeface="Cambria Math" panose="02040503050406030204" pitchFamily="18" charset="0"/>
                        <a:ea typeface="Cambria Math" panose="02040503050406030204" pitchFamily="18" charset="0"/>
                      </a:rPr>
                      <m:t>)</m:t>
                    </m:r>
                  </m:oMath>
                </a14:m>
                <a:endParaRPr lang="de-DE" dirty="0"/>
              </a:p>
            </p:txBody>
          </p:sp>
        </mc:Choice>
        <mc:Fallback>
          <p:sp>
            <p:nvSpPr>
              <p:cNvPr id="9" name="Rechteck 8">
                <a:extLst>
                  <a:ext uri="{FF2B5EF4-FFF2-40B4-BE49-F238E27FC236}">
                    <a16:creationId xmlns:a16="http://schemas.microsoft.com/office/drawing/2014/main" id="{F4C2616F-6742-40C2-ADF4-239A43B75D3E}"/>
                  </a:ext>
                </a:extLst>
              </p:cNvPr>
              <p:cNvSpPr>
                <a:spLocks noRot="1" noChangeAspect="1" noMove="1" noResize="1" noEditPoints="1" noAdjustHandles="1" noChangeArrowheads="1" noChangeShapeType="1" noTextEdit="1"/>
              </p:cNvSpPr>
              <p:nvPr/>
            </p:nvSpPr>
            <p:spPr>
              <a:xfrm>
                <a:off x="1743024" y="3280641"/>
                <a:ext cx="8482515" cy="483466"/>
              </a:xfrm>
              <a:prstGeom prst="rect">
                <a:avLst/>
              </a:prstGeom>
              <a:blipFill>
                <a:blip r:embed="rId3"/>
                <a:stretch>
                  <a:fillRect l="-143" b="-6098"/>
                </a:stretch>
              </a:blipFill>
            </p:spPr>
            <p:txBody>
              <a:bodyPr/>
              <a:lstStyle/>
              <a:p>
                <a:r>
                  <a:rPr lang="de-DE">
                    <a:noFill/>
                  </a:rPr>
                  <a:t> </a:t>
                </a:r>
              </a:p>
            </p:txBody>
          </p:sp>
        </mc:Fallback>
      </mc:AlternateContent>
      <p:cxnSp>
        <p:nvCxnSpPr>
          <p:cNvPr id="10" name="Gerade Verbindung mit Pfeil 9">
            <a:extLst>
              <a:ext uri="{FF2B5EF4-FFF2-40B4-BE49-F238E27FC236}">
                <a16:creationId xmlns:a16="http://schemas.microsoft.com/office/drawing/2014/main" id="{9CEA4E85-698D-402B-92BB-6F458474575F}"/>
              </a:ext>
            </a:extLst>
          </p:cNvPr>
          <p:cNvCxnSpPr>
            <a:cxnSpLocks/>
          </p:cNvCxnSpPr>
          <p:nvPr/>
        </p:nvCxnSpPr>
        <p:spPr>
          <a:xfrm>
            <a:off x="4127241" y="2597023"/>
            <a:ext cx="0" cy="665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4E7D48C6-608B-4EAA-8CCF-3262C2BEF5A7}"/>
              </a:ext>
            </a:extLst>
          </p:cNvPr>
          <p:cNvSpPr txBox="1"/>
          <p:nvPr/>
        </p:nvSpPr>
        <p:spPr>
          <a:xfrm>
            <a:off x="8739306" y="3286873"/>
            <a:ext cx="2153811" cy="1477328"/>
          </a:xfrm>
          <a:prstGeom prst="rect">
            <a:avLst/>
          </a:prstGeom>
          <a:solidFill>
            <a:srgbClr val="92D050"/>
          </a:solidFill>
        </p:spPr>
        <p:txBody>
          <a:bodyPr wrap="square" rtlCol="0">
            <a:spAutoFit/>
          </a:bodyPr>
          <a:lstStyle/>
          <a:p>
            <a:pPr algn="ctr"/>
            <a:r>
              <a:rPr lang="de-DE" dirty="0"/>
              <a:t>ERST SELBER RECHNEN, DANN DIESES FENSTER SCHLIESSEN!</a:t>
            </a:r>
          </a:p>
          <a:p>
            <a:pPr algn="ctr"/>
            <a:r>
              <a:rPr lang="de-DE" u="sng" dirty="0"/>
              <a:t>X</a:t>
            </a:r>
          </a:p>
        </p:txBody>
      </p:sp>
    </p:spTree>
    <p:extLst>
      <p:ext uri="{BB962C8B-B14F-4D97-AF65-F5344CB8AC3E}">
        <p14:creationId xmlns:p14="http://schemas.microsoft.com/office/powerpoint/2010/main" val="18469665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Potenzreihenansatz II: Schritt 6 (n=2…)</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a:xfrm>
                <a:off x="1024128" y="1996751"/>
                <a:ext cx="9720073" cy="402336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nary>
                        <m:naryPr>
                          <m:chr m:val="∑"/>
                          <m:ctrlPr>
                            <a:rPr lang="de-DE" sz="1600" i="1" smtClean="0">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m:t>
                              </m:r>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e>
                      </m:nary>
                      <m:r>
                        <a:rPr lang="de-DE" sz="1600" i="1">
                          <a:solidFill>
                            <a:schemeClr val="tx1"/>
                          </a:solidFill>
                          <a:latin typeface="Cambria Math" panose="02040503050406030204" pitchFamily="18" charset="0"/>
                          <a:ea typeface="Cambria Math" panose="02040503050406030204" pitchFamily="18" charset="0"/>
                        </a:rPr>
                        <m:t>+2</m:t>
                      </m:r>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=1</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r>
                            <a:rPr lang="de-DE" sz="1600" i="1">
                              <a:solidFill>
                                <a:schemeClr val="tx1"/>
                              </a:solidFill>
                              <a:latin typeface="Cambria Math" panose="02040503050406030204" pitchFamily="18" charset="0"/>
                              <a:ea typeface="Cambria Math" panose="02040503050406030204" pitchFamily="18" charset="0"/>
                            </a:rPr>
                            <m:t>+</m:t>
                          </m:r>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=2</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m:t>
                                  </m:r>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 </m:t>
                                  </m:r>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−1</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e>
                          </m:nary>
                        </m:e>
                      </m:nary>
                      <m:r>
                        <a:rPr lang="de-DE" sz="1600" i="1">
                          <a:solidFill>
                            <a:schemeClr val="tx1"/>
                          </a:solidFill>
                          <a:latin typeface="Cambria Math" panose="02040503050406030204" pitchFamily="18" charset="0"/>
                          <a:ea typeface="Cambria Math" panose="02040503050406030204" pitchFamily="18" charset="0"/>
                        </a:rPr>
                        <m:t>=1+</m:t>
                      </m:r>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𝑛</m:t>
                          </m:r>
                          <m:r>
                            <a:rPr lang="de-DE" sz="1600" i="1">
                              <a:solidFill>
                                <a:schemeClr val="tx1"/>
                              </a:solidFill>
                              <a:latin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sub>
                          </m:sSub>
                          <m:r>
                            <a:rPr lang="de-DE" sz="1600" i="1">
                              <a:solidFill>
                                <a:schemeClr val="tx1"/>
                              </a:solidFill>
                              <a:latin typeface="Cambria Math" panose="02040503050406030204" pitchFamily="18" charset="0"/>
                              <a:ea typeface="Cambria Math" panose="02040503050406030204" pitchFamily="18" charset="0"/>
                            </a:rPr>
                            <m:t> </m:t>
                          </m:r>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e>
                      </m:nary>
                      <m:r>
                        <a:rPr lang="de-DE" sz="1600" i="1">
                          <a:solidFill>
                            <a:schemeClr val="tx1"/>
                          </a:solidFill>
                          <a:latin typeface="Cambria Math" panose="02040503050406030204" pitchFamily="18" charset="0"/>
                          <a:ea typeface="Cambria Math" panose="02040503050406030204" pitchFamily="18" charset="0"/>
                        </a:rPr>
                        <m:t>+</m:t>
                      </m:r>
                      <m:f>
                        <m:fPr>
                          <m:ctrlPr>
                            <a:rPr lang="de-DE" sz="1600" i="1">
                              <a:solidFill>
                                <a:schemeClr val="tx1"/>
                              </a:solidFill>
                              <a:latin typeface="Cambria Math" panose="02040503050406030204" pitchFamily="18" charset="0"/>
                              <a:ea typeface="Cambria Math" panose="02040503050406030204" pitchFamily="18" charset="0"/>
                            </a:rPr>
                          </m:ctrlPr>
                        </m:fPr>
                        <m:num>
                          <m:r>
                            <a:rPr lang="de-DE" sz="1600" i="1">
                              <a:solidFill>
                                <a:schemeClr val="tx1"/>
                              </a:solidFill>
                              <a:latin typeface="Cambria Math" panose="02040503050406030204" pitchFamily="18" charset="0"/>
                              <a:ea typeface="Cambria Math" panose="02040503050406030204" pitchFamily="18" charset="0"/>
                            </a:rPr>
                            <m:t>1</m:t>
                          </m:r>
                        </m:num>
                        <m:den>
                          <m:r>
                            <a:rPr lang="de-DE" sz="1600" i="1">
                              <a:solidFill>
                                <a:schemeClr val="tx1"/>
                              </a:solidFill>
                              <a:latin typeface="Cambria Math" panose="02040503050406030204" pitchFamily="18" charset="0"/>
                              <a:ea typeface="Cambria Math" panose="02040503050406030204" pitchFamily="18" charset="0"/>
                            </a:rPr>
                            <m:t>2</m:t>
                          </m:r>
                        </m:den>
                      </m:f>
                      <m:nary>
                        <m:naryPr>
                          <m:chr m:val="∑"/>
                          <m:ctrlPr>
                            <a:rPr lang="de-DE" sz="1600" i="1">
                              <a:solidFill>
                                <a:schemeClr val="tx1"/>
                              </a:solidFill>
                              <a:latin typeface="Cambria Math" panose="02040503050406030204" pitchFamily="18" charset="0"/>
                              <a:ea typeface="Cambria Math" panose="02040503050406030204" pitchFamily="18" charset="0"/>
                            </a:rPr>
                          </m:ctrlPr>
                        </m:naryPr>
                        <m:sub>
                          <m:r>
                            <m:rPr>
                              <m:brk m:alnAt="23"/>
                            </m:rP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m:t>
                          </m:r>
                        </m:sup>
                        <m:e>
                          <m:d>
                            <m:dPr>
                              <m:ctrlPr>
                                <a:rPr lang="de-DE" sz="1600" i="1">
                                  <a:solidFill>
                                    <a:schemeClr val="tx1"/>
                                  </a:solidFill>
                                  <a:latin typeface="Cambria Math" panose="02040503050406030204" pitchFamily="18" charset="0"/>
                                  <a:ea typeface="Cambria Math" panose="02040503050406030204" pitchFamily="18" charset="0"/>
                                </a:rPr>
                              </m:ctrlPr>
                            </m:dPr>
                            <m:e>
                              <m:nary>
                                <m:naryPr>
                                  <m:chr m:val="∑"/>
                                  <m:ctrlPr>
                                    <a:rPr lang="de-DE" sz="1600" i="1">
                                      <a:solidFill>
                                        <a:schemeClr val="tx1"/>
                                      </a:solidFill>
                                      <a:latin typeface="Cambria Math" panose="02040503050406030204" pitchFamily="18" charset="0"/>
                                    </a:rPr>
                                  </m:ctrlPr>
                                </m:naryPr>
                                <m:sub>
                                  <m:r>
                                    <a:rPr lang="de-DE" sz="1600" i="1">
                                      <a:solidFill>
                                        <a:schemeClr val="tx1"/>
                                      </a:solidFill>
                                      <a:latin typeface="Cambria Math" panose="02040503050406030204" pitchFamily="18" charset="0"/>
                                    </a:rPr>
                                    <m:t>𝑚</m:t>
                                  </m:r>
                                  <m:r>
                                    <a:rPr lang="de-DE" sz="1600" i="1">
                                      <a:solidFill>
                                        <a:schemeClr val="tx1"/>
                                      </a:solidFill>
                                      <a:latin typeface="Cambria Math" panose="02040503050406030204" pitchFamily="18" charset="0"/>
                                    </a:rPr>
                                    <m:t>=0</m:t>
                                  </m:r>
                                </m:sub>
                                <m:sup>
                                  <m:r>
                                    <a:rPr lang="de-DE" sz="1600" i="1">
                                      <a:solidFill>
                                        <a:schemeClr val="tx1"/>
                                      </a:solidFill>
                                      <a:latin typeface="Cambria Math" panose="02040503050406030204" pitchFamily="18" charset="0"/>
                                      <a:ea typeface="Cambria Math" panose="02040503050406030204" pitchFamily="18" charset="0"/>
                                    </a:rPr>
                                    <m:t>𝑛</m:t>
                                  </m:r>
                                </m:sup>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𝑚</m:t>
                                      </m:r>
                                    </m:sub>
                                  </m:sSub>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𝑎</m:t>
                                      </m:r>
                                    </m:e>
                                    <m:sub>
                                      <m:r>
                                        <a:rPr lang="de-DE" sz="1600" i="1">
                                          <a:solidFill>
                                            <a:schemeClr val="tx1"/>
                                          </a:solidFill>
                                          <a:latin typeface="Cambria Math" panose="02040503050406030204" pitchFamily="18" charset="0"/>
                                          <a:ea typeface="Cambria Math" panose="02040503050406030204" pitchFamily="18" charset="0"/>
                                        </a:rPr>
                                        <m:t>𝑛</m:t>
                                      </m:r>
                                      <m:r>
                                        <a:rPr lang="de-DE" sz="1600" i="1">
                                          <a:solidFill>
                                            <a:schemeClr val="tx1"/>
                                          </a:solidFill>
                                          <a:latin typeface="Cambria Math" panose="02040503050406030204" pitchFamily="18" charset="0"/>
                                          <a:ea typeface="Cambria Math" panose="02040503050406030204" pitchFamily="18" charset="0"/>
                                        </a:rPr>
                                        <m:t>−</m:t>
                                      </m:r>
                                      <m:r>
                                        <a:rPr lang="de-DE" sz="1600" i="1">
                                          <a:solidFill>
                                            <a:schemeClr val="tx1"/>
                                          </a:solidFill>
                                          <a:latin typeface="Cambria Math" panose="02040503050406030204" pitchFamily="18" charset="0"/>
                                          <a:ea typeface="Cambria Math" panose="02040503050406030204" pitchFamily="18" charset="0"/>
                                        </a:rPr>
                                        <m:t>𝑚</m:t>
                                      </m:r>
                                    </m:sub>
                                  </m:sSub>
                                </m:e>
                              </m:nary>
                            </m:e>
                          </m:d>
                        </m:e>
                      </m:nary>
                      <m:sSup>
                        <m:sSupPr>
                          <m:ctrlPr>
                            <a:rPr lang="de-DE" sz="1600" i="1">
                              <a:solidFill>
                                <a:schemeClr val="tx1"/>
                              </a:solidFill>
                              <a:latin typeface="Cambria Math" panose="02040503050406030204" pitchFamily="18" charset="0"/>
                              <a:ea typeface="Cambria Math" panose="02040503050406030204" pitchFamily="18" charset="0"/>
                            </a:rPr>
                          </m:ctrlPr>
                        </m:sSupPr>
                        <m:e>
                          <m:r>
                            <a:rPr lang="de-DE" sz="1600" i="1">
                              <a:solidFill>
                                <a:schemeClr val="tx1"/>
                              </a:solidFill>
                              <a:latin typeface="Cambria Math" panose="02040503050406030204" pitchFamily="18" charset="0"/>
                              <a:ea typeface="Cambria Math" panose="02040503050406030204" pitchFamily="18" charset="0"/>
                            </a:rPr>
                            <m:t>𝑦</m:t>
                          </m:r>
                        </m:e>
                        <m:sup>
                          <m:r>
                            <a:rPr lang="de-DE" sz="1600" i="1">
                              <a:solidFill>
                                <a:schemeClr val="tx1"/>
                              </a:solidFill>
                              <a:latin typeface="Cambria Math" panose="02040503050406030204" pitchFamily="18" charset="0"/>
                              <a:ea typeface="Cambria Math" panose="02040503050406030204" pitchFamily="18" charset="0"/>
                            </a:rPr>
                            <m:t>𝑛</m:t>
                          </m:r>
                        </m:sup>
                      </m:sSup>
                    </m:oMath>
                  </m:oMathPara>
                </a14:m>
                <a:endParaRPr lang="de-DE" sz="1600" dirty="0"/>
              </a:p>
              <a:p>
                <a:pPr marL="0" indent="0">
                  <a:buNone/>
                </a:pPr>
                <a:r>
                  <a:rPr lang="de-DE" sz="1600" dirty="0"/>
                  <a:t>Jetzt für n=2… folgende Gleichung (alle Summen starten mindestens bei n=2):</a:t>
                </a:r>
              </a:p>
              <a:p>
                <a:pPr marL="0" indent="0">
                  <a:buNone/>
                </a:pPr>
                <a:endParaRPr lang="de-DE" sz="1600" dirty="0"/>
              </a:p>
              <a:p>
                <a:pPr marL="0" indent="0">
                  <a:buNone/>
                </a:pPr>
                <a:endParaRPr lang="de-DE" sz="1600" dirty="0"/>
              </a:p>
              <a:p>
                <a:pPr marL="0" indent="0">
                  <a:buNone/>
                </a:pPr>
                <a:r>
                  <a:rPr lang="de-DE" sz="1600" dirty="0"/>
                  <a:t>Diese Gleichung kann man umstellen nach </a:t>
                </a:r>
                <a14:m>
                  <m:oMath xmlns:m="http://schemas.openxmlformats.org/officeDocument/2006/math">
                    <m:sSub>
                      <m:sSubPr>
                        <m:ctrlPr>
                          <a:rPr lang="de-DE"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𝑎</m:t>
                        </m:r>
                      </m:e>
                      <m:sub>
                        <m:r>
                          <a:rPr lang="de-DE" sz="1600" i="1">
                            <a:latin typeface="Cambria Math" panose="02040503050406030204" pitchFamily="18" charset="0"/>
                            <a:ea typeface="Cambria Math" panose="02040503050406030204" pitchFamily="18" charset="0"/>
                          </a:rPr>
                          <m:t>𝑛</m:t>
                        </m:r>
                        <m:r>
                          <a:rPr lang="de-DE" sz="1600" i="1">
                            <a:latin typeface="Cambria Math" panose="02040503050406030204" pitchFamily="18" charset="0"/>
                            <a:ea typeface="Cambria Math" panose="02040503050406030204" pitchFamily="18" charset="0"/>
                          </a:rPr>
                          <m:t>+1</m:t>
                        </m:r>
                      </m:sub>
                    </m:sSub>
                  </m:oMath>
                </a14:m>
                <a:r>
                  <a:rPr lang="de-DE" sz="1600" dirty="0"/>
                  <a:t> und erhält </a:t>
                </a:r>
                <a:r>
                  <a:rPr lang="de-DE" sz="1600" b="1" dirty="0"/>
                  <a:t>eine Rekursionsformel für alle Koeffizienten</a:t>
                </a:r>
                <a:r>
                  <a:rPr lang="de-DE" sz="1600" dirty="0"/>
                  <a:t> für </a:t>
                </a:r>
                <a14:m>
                  <m:oMath xmlns:m="http://schemas.openxmlformats.org/officeDocument/2006/math">
                    <m:r>
                      <a:rPr lang="de-DE" sz="1600" i="1" dirty="0" smtClean="0">
                        <a:latin typeface="Cambria Math" panose="02040503050406030204" pitchFamily="18" charset="0"/>
                      </a:rPr>
                      <m:t>𝑛</m:t>
                    </m:r>
                    <m:r>
                      <a:rPr lang="de-DE" sz="1600" i="1" dirty="0" smtClean="0">
                        <a:latin typeface="Cambria Math" panose="02040503050406030204" pitchFamily="18" charset="0"/>
                        <a:ea typeface="Cambria Math" panose="02040503050406030204" pitchFamily="18" charset="0"/>
                      </a:rPr>
                      <m:t>≥</m:t>
                    </m:r>
                    <m:r>
                      <a:rPr lang="de-DE" sz="1600" i="1" dirty="0" smtClean="0">
                        <a:latin typeface="Cambria Math" panose="02040503050406030204" pitchFamily="18" charset="0"/>
                      </a:rPr>
                      <m:t>2</m:t>
                    </m:r>
                    <m:r>
                      <a:rPr lang="de-DE" sz="1600" b="0" i="1" dirty="0" smtClean="0">
                        <a:latin typeface="Cambria Math" panose="02040503050406030204" pitchFamily="18" charset="0"/>
                      </a:rPr>
                      <m:t>:</m:t>
                    </m:r>
                  </m:oMath>
                </a14:m>
                <a:endParaRPr lang="de-DE" sz="1600" b="0" dirty="0"/>
              </a:p>
              <a:p>
                <a:pPr marL="0" indent="0">
                  <a:buNone/>
                </a:pPr>
                <a:endParaRPr lang="de-DE" sz="1600" dirty="0"/>
              </a:p>
              <a:p>
                <a:pPr marL="0" indent="0">
                  <a:buNone/>
                </a:pPr>
                <a14:m>
                  <m:oMathPara xmlns:m="http://schemas.openxmlformats.org/officeDocument/2006/math">
                    <m:oMathParaPr>
                      <m:jc m:val="centerGroup"/>
                    </m:oMathParaPr>
                    <m:oMath xmlns:m="http://schemas.openxmlformats.org/officeDocument/2006/math">
                      <m:sSub>
                        <m:sSubPr>
                          <m:ctrlPr>
                            <a:rPr lang="de-DE"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𝑎</m:t>
                          </m:r>
                        </m:e>
                        <m:sub>
                          <m:r>
                            <a:rPr lang="de-DE" sz="1600" i="1">
                              <a:latin typeface="Cambria Math" panose="02040503050406030204" pitchFamily="18" charset="0"/>
                              <a:ea typeface="Cambria Math" panose="02040503050406030204" pitchFamily="18" charset="0"/>
                            </a:rPr>
                            <m:t>𝑛</m:t>
                          </m:r>
                          <m:r>
                            <a:rPr lang="de-DE" sz="1600" i="1">
                              <a:latin typeface="Cambria Math" panose="02040503050406030204" pitchFamily="18" charset="0"/>
                              <a:ea typeface="Cambria Math" panose="02040503050406030204" pitchFamily="18" charset="0"/>
                            </a:rPr>
                            <m:t>+1</m:t>
                          </m:r>
                        </m:sub>
                      </m:sSub>
                      <m:r>
                        <a:rPr lang="de-DE" sz="1600" b="0" i="1" smtClean="0">
                          <a:latin typeface="Cambria Math" panose="02040503050406030204" pitchFamily="18" charset="0"/>
                          <a:ea typeface="Cambria Math" panose="02040503050406030204" pitchFamily="18" charset="0"/>
                        </a:rPr>
                        <m:t>=</m:t>
                      </m:r>
                      <m:f>
                        <m:fPr>
                          <m:ctrlPr>
                            <a:rPr lang="de-DE" sz="1600" b="0" i="1" smtClean="0">
                              <a:latin typeface="Cambria Math" panose="02040503050406030204" pitchFamily="18" charset="0"/>
                              <a:ea typeface="Cambria Math" panose="02040503050406030204" pitchFamily="18" charset="0"/>
                            </a:rPr>
                          </m:ctrlPr>
                        </m:fPr>
                        <m:num>
                          <m:sSub>
                            <m:sSubPr>
                              <m:ctrlPr>
                                <a:rPr lang="de-DE" sz="1600" b="0" i="1" smtClean="0">
                                  <a:latin typeface="Cambria Math" panose="02040503050406030204" pitchFamily="18" charset="0"/>
                                  <a:ea typeface="Cambria Math" panose="02040503050406030204" pitchFamily="18" charset="0"/>
                                </a:rPr>
                              </m:ctrlPr>
                            </m:sSubPr>
                            <m:e>
                              <m:r>
                                <a:rPr lang="de-DE" sz="1600" b="0" i="1" smtClean="0">
                                  <a:latin typeface="Cambria Math" panose="02040503050406030204" pitchFamily="18" charset="0"/>
                                  <a:ea typeface="Cambria Math" panose="02040503050406030204" pitchFamily="18" charset="0"/>
                                </a:rPr>
                                <m:t>𝑎</m:t>
                              </m:r>
                            </m:e>
                            <m:sub>
                              <m:r>
                                <a:rPr lang="de-DE" sz="1600" b="0" i="1" smtClean="0">
                                  <a:latin typeface="Cambria Math" panose="02040503050406030204" pitchFamily="18" charset="0"/>
                                  <a:ea typeface="Cambria Math" panose="02040503050406030204" pitchFamily="18" charset="0"/>
                                </a:rPr>
                                <m:t>𝑛</m:t>
                              </m:r>
                            </m:sub>
                          </m:sSub>
                          <m:r>
                            <a:rPr lang="de-DE" sz="1600" b="0" i="1" smtClean="0">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r>
                                <a:rPr lang="de-DE" sz="1600" i="1">
                                  <a:latin typeface="Cambria Math" panose="02040503050406030204" pitchFamily="18" charset="0"/>
                                  <a:ea typeface="Cambria Math" panose="02040503050406030204" pitchFamily="18" charset="0"/>
                                </a:rPr>
                                <m:t>1</m:t>
                              </m:r>
                            </m:num>
                            <m:den>
                              <m:r>
                                <a:rPr lang="de-DE" sz="1600" i="1">
                                  <a:latin typeface="Cambria Math" panose="02040503050406030204" pitchFamily="18" charset="0"/>
                                  <a:ea typeface="Cambria Math" panose="02040503050406030204" pitchFamily="18" charset="0"/>
                                </a:rPr>
                                <m:t>2</m:t>
                              </m:r>
                            </m:den>
                          </m:f>
                          <m:d>
                            <m:dPr>
                              <m:ctrlPr>
                                <a:rPr lang="de-DE" sz="1600" i="1">
                                  <a:latin typeface="Cambria Math" panose="02040503050406030204" pitchFamily="18" charset="0"/>
                                  <a:ea typeface="Cambria Math" panose="02040503050406030204" pitchFamily="18" charset="0"/>
                                </a:rPr>
                              </m:ctrlPr>
                            </m:dPr>
                            <m:e>
                              <m:nary>
                                <m:naryPr>
                                  <m:chr m:val="∑"/>
                                  <m:ctrlPr>
                                    <a:rPr lang="de-DE" sz="1600" i="1">
                                      <a:latin typeface="Cambria Math" panose="02040503050406030204" pitchFamily="18" charset="0"/>
                                    </a:rPr>
                                  </m:ctrlPr>
                                </m:naryPr>
                                <m:sub>
                                  <m:r>
                                    <a:rPr lang="de-DE" sz="1600" i="1">
                                      <a:latin typeface="Cambria Math" panose="02040503050406030204" pitchFamily="18" charset="0"/>
                                    </a:rPr>
                                    <m:t>𝑚</m:t>
                                  </m:r>
                                  <m:r>
                                    <a:rPr lang="de-DE" sz="1600" i="1">
                                      <a:latin typeface="Cambria Math" panose="02040503050406030204" pitchFamily="18" charset="0"/>
                                    </a:rPr>
                                    <m:t>=0</m:t>
                                  </m:r>
                                </m:sub>
                                <m:sup>
                                  <m:r>
                                    <a:rPr lang="de-DE" sz="1600" i="1">
                                      <a:latin typeface="Cambria Math" panose="02040503050406030204" pitchFamily="18" charset="0"/>
                                      <a:ea typeface="Cambria Math" panose="02040503050406030204" pitchFamily="18" charset="0"/>
                                    </a:rPr>
                                    <m:t>𝑛</m:t>
                                  </m:r>
                                </m:sup>
                                <m:e>
                                  <m:sSub>
                                    <m:sSubPr>
                                      <m:ctrlPr>
                                        <a:rPr lang="de-DE"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𝑎</m:t>
                                      </m:r>
                                    </m:e>
                                    <m:sub>
                                      <m:r>
                                        <a:rPr lang="de-DE" sz="1600" i="1">
                                          <a:latin typeface="Cambria Math" panose="02040503050406030204" pitchFamily="18" charset="0"/>
                                          <a:ea typeface="Cambria Math" panose="02040503050406030204" pitchFamily="18" charset="0"/>
                                        </a:rPr>
                                        <m:t>𝑚</m:t>
                                      </m:r>
                                    </m:sub>
                                  </m:sSub>
                                  <m:sSub>
                                    <m:sSubPr>
                                      <m:ctrlPr>
                                        <a:rPr lang="de-DE"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𝑎</m:t>
                                      </m:r>
                                    </m:e>
                                    <m:sub>
                                      <m:r>
                                        <a:rPr lang="de-DE" sz="1600" i="1">
                                          <a:latin typeface="Cambria Math" panose="02040503050406030204" pitchFamily="18" charset="0"/>
                                          <a:ea typeface="Cambria Math" panose="02040503050406030204" pitchFamily="18" charset="0"/>
                                        </a:rPr>
                                        <m:t>𝑛</m:t>
                                      </m:r>
                                      <m:r>
                                        <a:rPr lang="de-DE" sz="1600" i="1">
                                          <a:latin typeface="Cambria Math" panose="02040503050406030204" pitchFamily="18" charset="0"/>
                                          <a:ea typeface="Cambria Math" panose="02040503050406030204" pitchFamily="18" charset="0"/>
                                        </a:rPr>
                                        <m:t>−</m:t>
                                      </m:r>
                                      <m:r>
                                        <a:rPr lang="de-DE" sz="1600" i="1">
                                          <a:latin typeface="Cambria Math" panose="02040503050406030204" pitchFamily="18" charset="0"/>
                                          <a:ea typeface="Cambria Math" panose="02040503050406030204" pitchFamily="18" charset="0"/>
                                        </a:rPr>
                                        <m:t>𝑚</m:t>
                                      </m:r>
                                    </m:sub>
                                  </m:sSub>
                                </m:e>
                              </m:nary>
                            </m:e>
                          </m:d>
                          <m:r>
                            <a:rPr lang="de-DE" sz="1600" b="0" i="1" smtClean="0">
                              <a:latin typeface="Cambria Math" panose="02040503050406030204" pitchFamily="18" charset="0"/>
                              <a:ea typeface="Cambria Math" panose="02040503050406030204" pitchFamily="18" charset="0"/>
                            </a:rPr>
                            <m:t> −2</m:t>
                          </m:r>
                          <m:r>
                            <a:rPr lang="de-DE" sz="1600" b="0" i="1" smtClean="0">
                              <a:latin typeface="Cambria Math" panose="02040503050406030204" pitchFamily="18" charset="0"/>
                              <a:ea typeface="Cambria Math" panose="02040503050406030204" pitchFamily="18" charset="0"/>
                            </a:rPr>
                            <m:t>𝑛</m:t>
                          </m:r>
                          <m:sSub>
                            <m:sSubPr>
                              <m:ctrlPr>
                                <a:rPr lang="de-DE" sz="1600" b="0" i="1" smtClean="0">
                                  <a:latin typeface="Cambria Math" panose="02040503050406030204" pitchFamily="18" charset="0"/>
                                  <a:ea typeface="Cambria Math" panose="02040503050406030204" pitchFamily="18" charset="0"/>
                                </a:rPr>
                              </m:ctrlPr>
                            </m:sSubPr>
                            <m:e>
                              <m:r>
                                <a:rPr lang="de-DE" sz="1600" b="0" i="1" smtClean="0">
                                  <a:latin typeface="Cambria Math" panose="02040503050406030204" pitchFamily="18" charset="0"/>
                                  <a:ea typeface="Cambria Math" panose="02040503050406030204" pitchFamily="18" charset="0"/>
                                </a:rPr>
                                <m:t> </m:t>
                              </m:r>
                              <m:r>
                                <a:rPr lang="de-DE" sz="1600" b="0" i="1" smtClean="0">
                                  <a:latin typeface="Cambria Math" panose="02040503050406030204" pitchFamily="18" charset="0"/>
                                  <a:ea typeface="Cambria Math" panose="02040503050406030204" pitchFamily="18" charset="0"/>
                                </a:rPr>
                                <m:t>𝑎</m:t>
                              </m:r>
                            </m:e>
                            <m:sub>
                              <m:r>
                                <a:rPr lang="de-DE" sz="1600" b="0" i="1" smtClean="0">
                                  <a:latin typeface="Cambria Math" panose="02040503050406030204" pitchFamily="18" charset="0"/>
                                  <a:ea typeface="Cambria Math" panose="02040503050406030204" pitchFamily="18" charset="0"/>
                                </a:rPr>
                                <m:t>𝑛</m:t>
                              </m:r>
                            </m:sub>
                          </m:sSub>
                          <m:r>
                            <a:rPr lang="de-DE" sz="1600" b="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𝑛</m:t>
                          </m:r>
                          <m:r>
                            <a:rPr lang="de-DE" sz="1600" b="0" i="1" smtClean="0">
                              <a:latin typeface="Cambria Math" panose="02040503050406030204" pitchFamily="18" charset="0"/>
                              <a:ea typeface="Cambria Math" panose="02040503050406030204" pitchFamily="18" charset="0"/>
                            </a:rPr>
                            <m:t>−1)</m:t>
                          </m:r>
                          <m:sSub>
                            <m:sSubPr>
                              <m:ctrlPr>
                                <a:rPr lang="de-DE" sz="1600" b="0" i="1" smtClean="0">
                                  <a:latin typeface="Cambria Math" panose="02040503050406030204" pitchFamily="18" charset="0"/>
                                  <a:ea typeface="Cambria Math" panose="02040503050406030204" pitchFamily="18" charset="0"/>
                                </a:rPr>
                              </m:ctrlPr>
                            </m:sSubPr>
                            <m:e>
                              <m:r>
                                <a:rPr lang="de-DE" sz="1600" b="0" i="1" smtClean="0">
                                  <a:latin typeface="Cambria Math" panose="02040503050406030204" pitchFamily="18" charset="0"/>
                                  <a:ea typeface="Cambria Math" panose="02040503050406030204" pitchFamily="18" charset="0"/>
                                </a:rPr>
                                <m:t>𝑎</m:t>
                              </m:r>
                            </m:e>
                            <m:sub>
                              <m:r>
                                <a:rPr lang="de-DE" sz="1600" b="0" i="1" smtClean="0">
                                  <a:latin typeface="Cambria Math" panose="02040503050406030204" pitchFamily="18" charset="0"/>
                                  <a:ea typeface="Cambria Math" panose="02040503050406030204" pitchFamily="18" charset="0"/>
                                </a:rPr>
                                <m:t>𝑛</m:t>
                              </m:r>
                              <m:r>
                                <a:rPr lang="de-DE" sz="1600" b="0" i="1" smtClean="0">
                                  <a:latin typeface="Cambria Math" panose="02040503050406030204" pitchFamily="18" charset="0"/>
                                  <a:ea typeface="Cambria Math" panose="02040503050406030204" pitchFamily="18" charset="0"/>
                                </a:rPr>
                                <m:t>−1</m:t>
                              </m:r>
                            </m:sub>
                          </m:sSub>
                        </m:num>
                        <m:den>
                          <m:r>
                            <a:rPr lang="de-DE" sz="1600" b="0" i="1" smtClean="0">
                              <a:latin typeface="Cambria Math" panose="02040503050406030204" pitchFamily="18" charset="0"/>
                              <a:ea typeface="Cambria Math" panose="02040503050406030204" pitchFamily="18" charset="0"/>
                            </a:rPr>
                            <m:t>𝑛</m:t>
                          </m:r>
                          <m:r>
                            <a:rPr lang="de-DE" sz="1600" b="0" i="1" smtClean="0">
                              <a:latin typeface="Cambria Math" panose="02040503050406030204" pitchFamily="18" charset="0"/>
                              <a:ea typeface="Cambria Math" panose="02040503050406030204" pitchFamily="18" charset="0"/>
                            </a:rPr>
                            <m:t>+1</m:t>
                          </m:r>
                        </m:den>
                      </m:f>
                      <m:r>
                        <a:rPr lang="de-DE" sz="1600" b="0" i="1" smtClean="0">
                          <a:latin typeface="Cambria Math" panose="02040503050406030204" pitchFamily="18" charset="0"/>
                          <a:ea typeface="Cambria Math" panose="02040503050406030204" pitchFamily="18" charset="0"/>
                        </a:rPr>
                        <m:t>.</m:t>
                      </m:r>
                    </m:oMath>
                  </m:oMathPara>
                </a14:m>
                <a:endParaRPr lang="de-DE" sz="1600" b="0" dirty="0">
                  <a:ea typeface="Cambria Math" panose="02040503050406030204" pitchFamily="18" charset="0"/>
                </a:endParaRPr>
              </a:p>
              <a:p>
                <a:pPr marL="0" indent="0">
                  <a:buNone/>
                </a:pPr>
                <a:r>
                  <a:rPr lang="de-DE" sz="1600" dirty="0"/>
                  <a:t>Und hier sieht man genau das Muster, mit dem man die Koeffizienten ausrechnen kann, welches bei dem anderen Ansatz nicht sichtbar wurde. </a:t>
                </a:r>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xfrm>
                <a:off x="1024128" y="1996751"/>
                <a:ext cx="9720073" cy="4023360"/>
              </a:xfrm>
              <a:blipFill>
                <a:blip r:embed="rId2"/>
                <a:stretch>
                  <a:fillRect l="-815"/>
                </a:stretch>
              </a:blipFill>
            </p:spPr>
            <p:txBody>
              <a:bodyPr/>
              <a:lstStyle/>
              <a:p>
                <a:r>
                  <a:rPr lang="de-DE">
                    <a:noFill/>
                  </a:rPr>
                  <a:t> </a:t>
                </a:r>
              </a:p>
            </p:txBody>
          </p:sp>
        </mc:Fallback>
      </mc:AlternateContent>
      <p:cxnSp>
        <p:nvCxnSpPr>
          <p:cNvPr id="5" name="Gerade Verbindung mit Pfeil 4">
            <a:extLst>
              <a:ext uri="{FF2B5EF4-FFF2-40B4-BE49-F238E27FC236}">
                <a16:creationId xmlns:a16="http://schemas.microsoft.com/office/drawing/2014/main" id="{FECBBE42-6072-42DF-AE2A-F5C82CB2388A}"/>
              </a:ext>
            </a:extLst>
          </p:cNvPr>
          <p:cNvCxnSpPr>
            <a:cxnSpLocks/>
          </p:cNvCxnSpPr>
          <p:nvPr/>
        </p:nvCxnSpPr>
        <p:spPr>
          <a:xfrm>
            <a:off x="2435290" y="2575250"/>
            <a:ext cx="0" cy="665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205572EA-1317-4CA0-88FF-C8599573C5FA}"/>
              </a:ext>
            </a:extLst>
          </p:cNvPr>
          <p:cNvCxnSpPr>
            <a:cxnSpLocks/>
          </p:cNvCxnSpPr>
          <p:nvPr/>
        </p:nvCxnSpPr>
        <p:spPr>
          <a:xfrm>
            <a:off x="7582674" y="2516148"/>
            <a:ext cx="0" cy="72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11AA6618-2A58-4745-B25F-664398898BB1}"/>
              </a:ext>
            </a:extLst>
          </p:cNvPr>
          <p:cNvCxnSpPr>
            <a:cxnSpLocks/>
          </p:cNvCxnSpPr>
          <p:nvPr/>
        </p:nvCxnSpPr>
        <p:spPr>
          <a:xfrm>
            <a:off x="9405254" y="2444604"/>
            <a:ext cx="0" cy="783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hteck 8">
                <a:extLst>
                  <a:ext uri="{FF2B5EF4-FFF2-40B4-BE49-F238E27FC236}">
                    <a16:creationId xmlns:a16="http://schemas.microsoft.com/office/drawing/2014/main" id="{F4C2616F-6742-40C2-ADF4-239A43B75D3E}"/>
                  </a:ext>
                </a:extLst>
              </p:cNvPr>
              <p:cNvSpPr/>
              <p:nvPr/>
            </p:nvSpPr>
            <p:spPr>
              <a:xfrm>
                <a:off x="1743024" y="3280641"/>
                <a:ext cx="8740150" cy="48346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14:m>
                  <m:oMath xmlns:m="http://schemas.openxmlformats.org/officeDocument/2006/math">
                    <m:sSub>
                      <m:sSubPr>
                        <m:ctrlPr>
                          <a:rPr lang="de-DE" i="1" smtClean="0">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𝑛</m:t>
                        </m:r>
                        <m:r>
                          <a:rPr lang="de-DE" i="1">
                            <a:latin typeface="Cambria Math" panose="02040503050406030204" pitchFamily="18" charset="0"/>
                            <a:ea typeface="Cambria Math" panose="02040503050406030204" pitchFamily="18" charset="0"/>
                          </a:rPr>
                          <m:t>+1) </m:t>
                        </m:r>
                        <m:r>
                          <a:rPr lang="de-DE" i="1">
                            <a:latin typeface="Cambria Math" panose="02040503050406030204" pitchFamily="18" charset="0"/>
                            <a:ea typeface="Cambria Math" panose="02040503050406030204" pitchFamily="18" charset="0"/>
                          </a:rPr>
                          <m:t>𝑎</m:t>
                        </m:r>
                      </m:e>
                      <m:sub>
                        <m:r>
                          <a:rPr lang="de-DE" b="0" i="1" smtClean="0">
                            <a:latin typeface="Cambria Math" panose="02040503050406030204" pitchFamily="18" charset="0"/>
                            <a:ea typeface="Cambria Math" panose="02040503050406030204" pitchFamily="18" charset="0"/>
                          </a:rPr>
                          <m:t>𝑛</m:t>
                        </m:r>
                        <m:r>
                          <a:rPr lang="de-DE" i="1">
                            <a:latin typeface="Cambria Math" panose="02040503050406030204" pitchFamily="18" charset="0"/>
                            <a:ea typeface="Cambria Math" panose="02040503050406030204" pitchFamily="18" charset="0"/>
                          </a:rPr>
                          <m:t>+1</m:t>
                        </m:r>
                      </m:sub>
                    </m:sSub>
                  </m:oMath>
                </a14:m>
                <a:r>
                  <a:rPr lang="de-DE" dirty="0"/>
                  <a:t> +        2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𝑛</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𝑎</m:t>
                        </m:r>
                      </m:e>
                      <m:sub>
                        <m:r>
                          <a:rPr lang="de-DE" b="0" i="1" smtClean="0">
                            <a:latin typeface="Cambria Math" panose="02040503050406030204" pitchFamily="18" charset="0"/>
                            <a:ea typeface="Cambria Math" panose="02040503050406030204" pitchFamily="18" charset="0"/>
                          </a:rPr>
                          <m:t>𝑛</m:t>
                        </m:r>
                      </m:sub>
                    </m:sSub>
                  </m:oMath>
                </a14:m>
                <a:r>
                  <a:rPr lang="de-DE" dirty="0"/>
                  <a:t> +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𝑛</m:t>
                        </m:r>
                        <m:r>
                          <a:rPr lang="de-DE" i="1">
                            <a:latin typeface="Cambria Math" panose="02040503050406030204" pitchFamily="18" charset="0"/>
                            <a:ea typeface="Cambria Math" panose="02040503050406030204" pitchFamily="18" charset="0"/>
                          </a:rPr>
                          <m:t>−1) </m:t>
                        </m:r>
                        <m:r>
                          <a:rPr lang="de-DE" i="1">
                            <a:latin typeface="Cambria Math" panose="02040503050406030204" pitchFamily="18" charset="0"/>
                            <a:ea typeface="Cambria Math" panose="02040503050406030204" pitchFamily="18" charset="0"/>
                          </a:rPr>
                          <m:t>𝑎</m:t>
                        </m:r>
                      </m:e>
                      <m:sub>
                        <m:r>
                          <a:rPr lang="de-DE" i="1">
                            <a:latin typeface="Cambria Math" panose="02040503050406030204" pitchFamily="18" charset="0"/>
                            <a:ea typeface="Cambria Math" panose="02040503050406030204" pitchFamily="18" charset="0"/>
                          </a:rPr>
                          <m:t>𝑛</m:t>
                        </m:r>
                        <m:r>
                          <a:rPr lang="de-DE" i="1">
                            <a:latin typeface="Cambria Math" panose="02040503050406030204" pitchFamily="18" charset="0"/>
                            <a:ea typeface="Cambria Math" panose="02040503050406030204" pitchFamily="18" charset="0"/>
                          </a:rPr>
                          <m:t>−1</m:t>
                        </m:r>
                      </m:sub>
                    </m:sSub>
                    <m:r>
                      <a:rPr lang="de-DE" i="1">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    </m:t>
                    </m:r>
                  </m:oMath>
                </a14:m>
                <a:r>
                  <a:rPr lang="de-DE" dirty="0"/>
                  <a:t>=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𝑎</m:t>
                        </m:r>
                      </m:e>
                      <m:sub>
                        <m:r>
                          <a:rPr lang="de-DE" b="0" i="1" smtClean="0">
                            <a:latin typeface="Cambria Math" panose="02040503050406030204" pitchFamily="18" charset="0"/>
                            <a:ea typeface="Cambria Math" panose="02040503050406030204" pitchFamily="18" charset="0"/>
                          </a:rPr>
                          <m:t>𝑛</m:t>
                        </m:r>
                      </m:sub>
                    </m:sSub>
                    <m:r>
                      <a:rPr lang="de-DE" b="0" i="1" smtClean="0">
                        <a:latin typeface="Cambria Math" panose="02040503050406030204" pitchFamily="18" charset="0"/>
                        <a:ea typeface="Cambria Math" panose="02040503050406030204" pitchFamily="18" charset="0"/>
                      </a:rPr>
                      <m:t>      +       </m:t>
                    </m:r>
                    <m:f>
                      <m:fPr>
                        <m:ctrlPr>
                          <a:rPr lang="de-DE" i="1">
                            <a:latin typeface="Cambria Math" panose="02040503050406030204" pitchFamily="18" charset="0"/>
                            <a:ea typeface="Cambria Math" panose="02040503050406030204" pitchFamily="18" charset="0"/>
                          </a:rPr>
                        </m:ctrlPr>
                      </m:fPr>
                      <m:num>
                        <m:r>
                          <a:rPr lang="de-DE" i="1">
                            <a:latin typeface="Cambria Math" panose="02040503050406030204" pitchFamily="18" charset="0"/>
                            <a:ea typeface="Cambria Math" panose="02040503050406030204" pitchFamily="18" charset="0"/>
                          </a:rPr>
                          <m:t>1</m:t>
                        </m:r>
                      </m:num>
                      <m:den>
                        <m:r>
                          <a:rPr lang="de-DE" i="1">
                            <a:latin typeface="Cambria Math" panose="02040503050406030204" pitchFamily="18" charset="0"/>
                            <a:ea typeface="Cambria Math" panose="02040503050406030204" pitchFamily="18" charset="0"/>
                          </a:rPr>
                          <m:t>2</m:t>
                        </m:r>
                      </m:den>
                    </m:f>
                    <m:d>
                      <m:dPr>
                        <m:ctrlPr>
                          <a:rPr lang="de-DE" i="1">
                            <a:latin typeface="Cambria Math" panose="02040503050406030204" pitchFamily="18" charset="0"/>
                            <a:ea typeface="Cambria Math" panose="02040503050406030204" pitchFamily="18" charset="0"/>
                          </a:rPr>
                        </m:ctrlPr>
                      </m:dPr>
                      <m:e>
                        <m:nary>
                          <m:naryPr>
                            <m:chr m:val="∑"/>
                            <m:ctrlPr>
                              <a:rPr lang="de-DE" i="1">
                                <a:latin typeface="Cambria Math" panose="02040503050406030204" pitchFamily="18" charset="0"/>
                              </a:rPr>
                            </m:ctrlPr>
                          </m:naryPr>
                          <m:sub>
                            <m:r>
                              <a:rPr lang="de-DE" i="1">
                                <a:latin typeface="Cambria Math" panose="02040503050406030204" pitchFamily="18" charset="0"/>
                              </a:rPr>
                              <m:t>𝑚</m:t>
                            </m:r>
                            <m:r>
                              <a:rPr lang="de-DE" i="1">
                                <a:latin typeface="Cambria Math" panose="02040503050406030204" pitchFamily="18" charset="0"/>
                              </a:rPr>
                              <m:t>=0</m:t>
                            </m:r>
                          </m:sub>
                          <m:sup>
                            <m:r>
                              <a:rPr lang="de-DE" i="1">
                                <a:latin typeface="Cambria Math" panose="02040503050406030204" pitchFamily="18" charset="0"/>
                                <a:ea typeface="Cambria Math" panose="02040503050406030204" pitchFamily="18" charset="0"/>
                              </a:rPr>
                              <m:t>𝑛</m:t>
                            </m:r>
                          </m:sup>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𝑎</m:t>
                                </m:r>
                              </m:e>
                              <m:sub>
                                <m:r>
                                  <a:rPr lang="de-DE" i="1">
                                    <a:latin typeface="Cambria Math" panose="02040503050406030204" pitchFamily="18" charset="0"/>
                                    <a:ea typeface="Cambria Math" panose="02040503050406030204" pitchFamily="18" charset="0"/>
                                  </a:rPr>
                                  <m:t>𝑚</m:t>
                                </m:r>
                              </m:sub>
                            </m:sSub>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𝑎</m:t>
                                </m:r>
                              </m:e>
                              <m:sub>
                                <m:r>
                                  <a:rPr lang="de-DE" i="1">
                                    <a:latin typeface="Cambria Math" panose="02040503050406030204" pitchFamily="18" charset="0"/>
                                    <a:ea typeface="Cambria Math" panose="02040503050406030204" pitchFamily="18" charset="0"/>
                                  </a:rPr>
                                  <m:t>𝑛</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𝑚</m:t>
                                </m:r>
                              </m:sub>
                            </m:sSub>
                          </m:e>
                        </m:nary>
                      </m:e>
                    </m:d>
                  </m:oMath>
                </a14:m>
                <a:endParaRPr lang="de-DE" dirty="0"/>
              </a:p>
            </p:txBody>
          </p:sp>
        </mc:Choice>
        <mc:Fallback xmlns="">
          <p:sp>
            <p:nvSpPr>
              <p:cNvPr id="9" name="Rechteck 8">
                <a:extLst>
                  <a:ext uri="{FF2B5EF4-FFF2-40B4-BE49-F238E27FC236}">
                    <a16:creationId xmlns:a16="http://schemas.microsoft.com/office/drawing/2014/main" id="{F4C2616F-6742-40C2-ADF4-239A43B75D3E}"/>
                  </a:ext>
                </a:extLst>
              </p:cNvPr>
              <p:cNvSpPr>
                <a:spLocks noRot="1" noChangeAspect="1" noMove="1" noResize="1" noEditPoints="1" noAdjustHandles="1" noChangeArrowheads="1" noChangeShapeType="1" noTextEdit="1"/>
              </p:cNvSpPr>
              <p:nvPr/>
            </p:nvSpPr>
            <p:spPr>
              <a:xfrm>
                <a:off x="1743024" y="3280641"/>
                <a:ext cx="8740150" cy="483466"/>
              </a:xfrm>
              <a:prstGeom prst="rect">
                <a:avLst/>
              </a:prstGeom>
              <a:blipFill>
                <a:blip r:embed="rId3"/>
                <a:stretch>
                  <a:fillRect l="-139" t="-75610" b="-124390"/>
                </a:stretch>
              </a:blipFill>
            </p:spPr>
            <p:txBody>
              <a:bodyPr/>
              <a:lstStyle/>
              <a:p>
                <a:r>
                  <a:rPr lang="de-DE">
                    <a:noFill/>
                  </a:rPr>
                  <a:t> </a:t>
                </a:r>
              </a:p>
            </p:txBody>
          </p:sp>
        </mc:Fallback>
      </mc:AlternateContent>
      <p:cxnSp>
        <p:nvCxnSpPr>
          <p:cNvPr id="10" name="Gerade Verbindung mit Pfeil 9">
            <a:extLst>
              <a:ext uri="{FF2B5EF4-FFF2-40B4-BE49-F238E27FC236}">
                <a16:creationId xmlns:a16="http://schemas.microsoft.com/office/drawing/2014/main" id="{9CEA4E85-698D-402B-92BB-6F458474575F}"/>
              </a:ext>
            </a:extLst>
          </p:cNvPr>
          <p:cNvCxnSpPr>
            <a:cxnSpLocks/>
          </p:cNvCxnSpPr>
          <p:nvPr/>
        </p:nvCxnSpPr>
        <p:spPr>
          <a:xfrm>
            <a:off x="4127241" y="2559699"/>
            <a:ext cx="0" cy="665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3631F561-BA34-4681-949C-BF8A03B0D9D1}"/>
              </a:ext>
            </a:extLst>
          </p:cNvPr>
          <p:cNvCxnSpPr>
            <a:cxnSpLocks/>
          </p:cNvCxnSpPr>
          <p:nvPr/>
        </p:nvCxnSpPr>
        <p:spPr>
          <a:xfrm>
            <a:off x="5641912" y="2544146"/>
            <a:ext cx="0" cy="665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63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046D932-5DBF-4500-961F-94BBD4C1B37B}"/>
              </a:ext>
            </a:extLst>
          </p:cNvPr>
          <p:cNvSpPr/>
          <p:nvPr/>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ENDE des KLAUSURSTOFFES</a:t>
            </a:r>
          </a:p>
        </p:txBody>
      </p:sp>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p:txBody>
          <a:bodyPr/>
          <a:lstStyle/>
          <a:p>
            <a:r>
              <a:rPr lang="de-DE" dirty="0"/>
              <a:t>Hier endet der Klausurstoff… Jetzt vielleicht noch einige abschließende Bemerkungen zur „Philosophie“ unserer Vorlesung.</a:t>
            </a:r>
          </a:p>
        </p:txBody>
      </p:sp>
    </p:spTree>
    <p:extLst>
      <p:ext uri="{BB962C8B-B14F-4D97-AF65-F5344CB8AC3E}">
        <p14:creationId xmlns:p14="http://schemas.microsoft.com/office/powerpoint/2010/main" val="3755127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90B3C5F-20FC-4636-B89E-22EE781ADA85}"/>
              </a:ext>
            </a:extLst>
          </p:cNvPr>
          <p:cNvSpPr/>
          <p:nvPr/>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EXKURS: Algebraische Analysis</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p:txBody>
              <a:bodyPr>
                <a:normAutofit fontScale="92500" lnSpcReduction="20000"/>
              </a:bodyPr>
              <a:lstStyle/>
              <a:p>
                <a:r>
                  <a:rPr lang="de-DE" dirty="0"/>
                  <a:t>Wir finden auf diese Weise eine Lösung der eingangs definierten Differentialgleichung:</a:t>
                </a:r>
              </a:p>
              <a:p>
                <a14:m>
                  <m:oMath xmlns:m="http://schemas.openxmlformats.org/officeDocument/2006/math">
                    <m:r>
                      <a:rPr lang="de-DE" b="0" i="1" smtClean="0">
                        <a:latin typeface="Cambria Math" panose="02040503050406030204" pitchFamily="18" charset="0"/>
                      </a:rPr>
                      <m:t>𝑓</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m:t>
                    </m:r>
                    <m:r>
                      <a:rPr lang="de-DE" i="1">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−1)−</m:t>
                    </m:r>
                    <m:f>
                      <m:fPr>
                        <m:ctrlPr>
                          <a:rPr lang="de-DE" i="1">
                            <a:latin typeface="Cambria Math" panose="02040503050406030204" pitchFamily="18" charset="0"/>
                          </a:rPr>
                        </m:ctrlPr>
                      </m:fPr>
                      <m:num>
                        <m:r>
                          <a:rPr lang="de-DE" i="1">
                            <a:latin typeface="Cambria Math" panose="02040503050406030204" pitchFamily="18" charset="0"/>
                          </a:rPr>
                          <m:t>1</m:t>
                        </m:r>
                      </m:num>
                      <m:den>
                        <m:r>
                          <a:rPr lang="de-DE" i="1">
                            <a:latin typeface="Cambria Math" panose="02040503050406030204" pitchFamily="18" charset="0"/>
                          </a:rPr>
                          <m:t>2</m:t>
                        </m:r>
                      </m:den>
                    </m:f>
                    <m:sSup>
                      <m:sSupPr>
                        <m:ctrlPr>
                          <a:rPr lang="de-DE" i="1">
                            <a:latin typeface="Cambria Math" panose="02040503050406030204" pitchFamily="18" charset="0"/>
                          </a:rPr>
                        </m:ctrlPr>
                      </m:sSupPr>
                      <m:e>
                        <m:r>
                          <a:rPr lang="de-DE" i="1">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−1)</m:t>
                        </m:r>
                      </m:e>
                      <m:sup>
                        <m:r>
                          <a:rPr lang="de-DE" i="1">
                            <a:latin typeface="Cambria Math" panose="02040503050406030204" pitchFamily="18" charset="0"/>
                          </a:rPr>
                          <m:t>2</m:t>
                        </m:r>
                      </m:sup>
                    </m:sSup>
                    <m:r>
                      <a:rPr lang="de-DE" i="1">
                        <a:latin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rPr>
                          <m:t>1</m:t>
                        </m:r>
                      </m:num>
                      <m:den>
                        <m:r>
                          <a:rPr lang="de-DE" i="1">
                            <a:latin typeface="Cambria Math" panose="02040503050406030204" pitchFamily="18" charset="0"/>
                          </a:rPr>
                          <m:t>3</m:t>
                        </m:r>
                      </m:den>
                    </m:f>
                    <m:sSup>
                      <m:sSupPr>
                        <m:ctrlPr>
                          <a:rPr lang="de-DE" i="1">
                            <a:latin typeface="Cambria Math" panose="02040503050406030204" pitchFamily="18" charset="0"/>
                          </a:rPr>
                        </m:ctrlPr>
                      </m:sSupPr>
                      <m:e>
                        <m:r>
                          <a:rPr lang="de-DE" i="1">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−1)</m:t>
                        </m:r>
                      </m:e>
                      <m:sup>
                        <m:r>
                          <a:rPr lang="de-DE" i="1">
                            <a:latin typeface="Cambria Math" panose="02040503050406030204" pitchFamily="18" charset="0"/>
                          </a:rPr>
                          <m:t>3</m:t>
                        </m:r>
                      </m:sup>
                    </m:sSup>
                    <m:r>
                      <a:rPr lang="de-DE" i="1">
                        <a:latin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rPr>
                          <m:t>1</m:t>
                        </m:r>
                      </m:num>
                      <m:den>
                        <m:r>
                          <a:rPr lang="de-DE" i="1">
                            <a:latin typeface="Cambria Math" panose="02040503050406030204" pitchFamily="18" charset="0"/>
                          </a:rPr>
                          <m:t>4</m:t>
                        </m:r>
                      </m:den>
                    </m:f>
                    <m:sSup>
                      <m:sSupPr>
                        <m:ctrlPr>
                          <a:rPr lang="de-DE" i="1">
                            <a:latin typeface="Cambria Math" panose="02040503050406030204" pitchFamily="18" charset="0"/>
                          </a:rPr>
                        </m:ctrlPr>
                      </m:sSupPr>
                      <m:e>
                        <m:r>
                          <a:rPr lang="de-DE" i="1">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−1)</m:t>
                        </m:r>
                      </m:e>
                      <m:sup>
                        <m:r>
                          <a:rPr lang="de-DE" i="1">
                            <a:latin typeface="Cambria Math" panose="02040503050406030204" pitchFamily="18" charset="0"/>
                          </a:rPr>
                          <m:t>4</m:t>
                        </m:r>
                      </m:sup>
                    </m:sSup>
                    <m:r>
                      <a:rPr lang="de-DE" i="1">
                        <a:latin typeface="Cambria Math" panose="02040503050406030204" pitchFamily="18" charset="0"/>
                        <a:ea typeface="Cambria Math" panose="02040503050406030204" pitchFamily="18" charset="0"/>
                      </a:rPr>
                      <m:t>±…</m:t>
                    </m:r>
                  </m:oMath>
                </a14:m>
                <a:endParaRPr lang="de-DE" dirty="0"/>
              </a:p>
              <a:p>
                <a:r>
                  <a:rPr lang="de-DE" dirty="0"/>
                  <a:t>Und wer sich an die Taylorreihen erinnert, sieht, dass es sich hier um die Taylorentwicklung von </a:t>
                </a:r>
                <a:r>
                  <a:rPr lang="de-DE" dirty="0" err="1"/>
                  <a:t>ln</a:t>
                </a:r>
                <a:r>
                  <a:rPr lang="de-DE" dirty="0"/>
                  <a:t>(x) handelt. Und tatsächlich löst die Funktion </a:t>
                </a:r>
                <a:r>
                  <a:rPr lang="de-DE" dirty="0" err="1"/>
                  <a:t>ln</a:t>
                </a:r>
                <a:r>
                  <a:rPr lang="de-DE" dirty="0"/>
                  <a:t>(x) die Differentialgleichung. </a:t>
                </a:r>
              </a:p>
              <a:p>
                <a:r>
                  <a:rPr lang="de-DE" dirty="0"/>
                  <a:t>ABER: Die obige Reihenentwicklung f(x) stimmt mit dem Logarithmus ja nur in einem gewissen Bereich überein (Stichwort: Konvergenzradius). </a:t>
                </a:r>
                <a:r>
                  <a:rPr lang="de-DE" b="1" dirty="0"/>
                  <a:t>Kann man denn behaupten, dass diese Reihe auch die Lösung der Differentialgleichung ist außerhalb des Konvergenzradius?? </a:t>
                </a:r>
                <a:r>
                  <a:rPr lang="de-DE" dirty="0"/>
                  <a:t>Formal nach den Rechenregeln (Algebra) stimmt es ja… man kann den Wert der Reihe nur nicht für </a:t>
                </a:r>
                <a:br>
                  <a:rPr lang="de-DE" dirty="0"/>
                </a:br>
                <a14:m>
                  <m:oMath xmlns:m="http://schemas.openxmlformats.org/officeDocument/2006/math">
                    <m:r>
                      <a:rPr lang="de-DE" b="0" i="1" smtClean="0">
                        <a:latin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rPr>
                      <m:t>2 </m:t>
                    </m:r>
                  </m:oMath>
                </a14:m>
                <a:r>
                  <a:rPr lang="de-DE" dirty="0"/>
                  <a:t>ausrechnen. </a:t>
                </a:r>
              </a:p>
              <a:p>
                <a:r>
                  <a:rPr lang="de-DE" dirty="0"/>
                  <a:t>Eine Gedankenströmung der Mathematik des 18. Jahrhunderts, die sich „Algebraische Analysis“ nennt, würde die Frage mit „Ja“ beantworten. Die Gedankenströmung der „Mathematischen Analysis“ des 19. Jahrhunderts würde „Nein“ sagen. Heute, in der Postmoderne, würde ich ein deutliches „Vielleicht“ sagen. Aber die Algebraische Analysis hat viele Fallstricke… </a:t>
                </a:r>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blipFill>
                <a:blip r:embed="rId2"/>
                <a:stretch>
                  <a:fillRect l="-1129" t="-2727" r="-1442" b="-1667"/>
                </a:stretch>
              </a:blipFill>
            </p:spPr>
            <p:txBody>
              <a:bodyPr/>
              <a:lstStyle/>
              <a:p>
                <a:r>
                  <a:rPr lang="de-DE">
                    <a:noFill/>
                  </a:rPr>
                  <a:t> </a:t>
                </a:r>
              </a:p>
            </p:txBody>
          </p:sp>
        </mc:Fallback>
      </mc:AlternateContent>
    </p:spTree>
    <p:extLst>
      <p:ext uri="{BB962C8B-B14F-4D97-AF65-F5344CB8AC3E}">
        <p14:creationId xmlns:p14="http://schemas.microsoft.com/office/powerpoint/2010/main" val="3549264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3B32802-09EA-4791-BA19-6AC5DF6788CE}"/>
              </a:ext>
            </a:extLst>
          </p:cNvPr>
          <p:cNvSpPr/>
          <p:nvPr/>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EXKURS: Fallstricke der Algebraischen Analysis</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p:txBody>
              <a:bodyPr>
                <a:normAutofit lnSpcReduction="10000"/>
              </a:bodyPr>
              <a:lstStyle/>
              <a:p>
                <a14:m>
                  <m:oMath xmlns:m="http://schemas.openxmlformats.org/officeDocument/2006/math">
                    <m:r>
                      <a:rPr lang="de-DE" b="0" i="1" smtClean="0">
                        <a:latin typeface="Cambria Math" panose="02040503050406030204" pitchFamily="18" charset="0"/>
                      </a:rPr>
                      <m:t>−1=</m:t>
                    </m:r>
                    <m:r>
                      <a:rPr lang="de-DE" b="0" i="1" smtClean="0">
                        <a:latin typeface="Cambria Math" panose="02040503050406030204" pitchFamily="18" charset="0"/>
                      </a:rPr>
                      <m:t>𝑖</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m:t>
                    </m:r>
                    <m:r>
                      <a:rPr lang="de-DE" b="0" i="1" smtClean="0">
                        <a:latin typeface="Cambria Math" panose="02040503050406030204" pitchFamily="18" charset="0"/>
                        <a:ea typeface="Cambria Math" panose="02040503050406030204" pitchFamily="18" charset="0"/>
                      </a:rPr>
                      <m:t>=</m:t>
                    </m:r>
                    <m:rad>
                      <m:radPr>
                        <m:degHide m:val="on"/>
                        <m:ctrlPr>
                          <a:rPr lang="de-DE" b="0" i="1" smtClean="0">
                            <a:latin typeface="Cambria Math" panose="02040503050406030204" pitchFamily="18" charset="0"/>
                            <a:ea typeface="Cambria Math" panose="02040503050406030204" pitchFamily="18" charset="0"/>
                          </a:rPr>
                        </m:ctrlPr>
                      </m:radPr>
                      <m:deg/>
                      <m:e>
                        <m:r>
                          <a:rPr lang="de-DE" b="0" i="1" smtClean="0">
                            <a:latin typeface="Cambria Math" panose="02040503050406030204" pitchFamily="18" charset="0"/>
                            <a:ea typeface="Cambria Math" panose="02040503050406030204" pitchFamily="18" charset="0"/>
                          </a:rPr>
                          <m:t>−1</m:t>
                        </m:r>
                      </m:e>
                    </m:rad>
                    <m:r>
                      <a:rPr lang="de-DE" b="0" i="1" smtClean="0">
                        <a:latin typeface="Cambria Math" panose="02040503050406030204" pitchFamily="18" charset="0"/>
                        <a:ea typeface="Cambria Math" panose="02040503050406030204" pitchFamily="18" charset="0"/>
                      </a:rPr>
                      <m:t>∙</m:t>
                    </m:r>
                    <m:rad>
                      <m:radPr>
                        <m:degHide m:val="on"/>
                        <m:ctrlPr>
                          <a:rPr lang="de-DE" b="0" i="1" smtClean="0">
                            <a:latin typeface="Cambria Math" panose="02040503050406030204" pitchFamily="18" charset="0"/>
                            <a:ea typeface="Cambria Math" panose="02040503050406030204" pitchFamily="18" charset="0"/>
                          </a:rPr>
                        </m:ctrlPr>
                      </m:radPr>
                      <m:deg/>
                      <m:e>
                        <m:r>
                          <a:rPr lang="de-DE" b="0" i="1" smtClean="0">
                            <a:latin typeface="Cambria Math" panose="02040503050406030204" pitchFamily="18" charset="0"/>
                            <a:ea typeface="Cambria Math" panose="02040503050406030204" pitchFamily="18" charset="0"/>
                          </a:rPr>
                          <m:t>−1</m:t>
                        </m:r>
                      </m:e>
                    </m:rad>
                    <m:r>
                      <a:rPr lang="de-DE" b="0" i="1" smtClean="0">
                        <a:latin typeface="Cambria Math" panose="02040503050406030204" pitchFamily="18" charset="0"/>
                        <a:ea typeface="Cambria Math" panose="02040503050406030204" pitchFamily="18" charset="0"/>
                      </a:rPr>
                      <m:t>=</m:t>
                    </m:r>
                    <m:rad>
                      <m:radPr>
                        <m:degHide m:val="on"/>
                        <m:ctrlPr>
                          <a:rPr lang="de-DE" b="0" i="1" smtClean="0">
                            <a:latin typeface="Cambria Math" panose="02040503050406030204" pitchFamily="18" charset="0"/>
                            <a:ea typeface="Cambria Math" panose="02040503050406030204" pitchFamily="18" charset="0"/>
                          </a:rPr>
                        </m:ctrlPr>
                      </m:radPr>
                      <m:deg/>
                      <m:e>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−1</m:t>
                            </m:r>
                          </m:e>
                        </m:d>
                        <m:r>
                          <a:rPr lang="de-DE" b="0" i="1" smtClean="0">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−1</m:t>
                            </m:r>
                          </m:e>
                        </m:d>
                      </m:e>
                    </m:rad>
                    <m:r>
                      <a:rPr lang="de-DE" b="0" i="1" smtClean="0">
                        <a:latin typeface="Cambria Math" panose="02040503050406030204" pitchFamily="18" charset="0"/>
                        <a:ea typeface="Cambria Math" panose="02040503050406030204" pitchFamily="18" charset="0"/>
                      </a:rPr>
                      <m:t>=</m:t>
                    </m:r>
                    <m:rad>
                      <m:radPr>
                        <m:degHide m:val="on"/>
                        <m:ctrlPr>
                          <a:rPr lang="de-DE" b="0" i="1" smtClean="0">
                            <a:latin typeface="Cambria Math" panose="02040503050406030204" pitchFamily="18" charset="0"/>
                            <a:ea typeface="Cambria Math" panose="02040503050406030204" pitchFamily="18" charset="0"/>
                          </a:rPr>
                        </m:ctrlPr>
                      </m:radPr>
                      <m:deg/>
                      <m:e>
                        <m:r>
                          <a:rPr lang="de-DE" b="0" i="1" smtClean="0">
                            <a:latin typeface="Cambria Math" panose="02040503050406030204" pitchFamily="18" charset="0"/>
                            <a:ea typeface="Cambria Math" panose="02040503050406030204" pitchFamily="18" charset="0"/>
                          </a:rPr>
                          <m:t>1</m:t>
                        </m:r>
                      </m:e>
                    </m:rad>
                    <m:r>
                      <a:rPr lang="de-DE" b="0" i="1" smtClean="0">
                        <a:latin typeface="Cambria Math" panose="02040503050406030204" pitchFamily="18" charset="0"/>
                        <a:ea typeface="Cambria Math" panose="02040503050406030204" pitchFamily="18" charset="0"/>
                      </a:rPr>
                      <m:t>=1</m:t>
                    </m:r>
                  </m:oMath>
                </a14:m>
                <a:endParaRPr lang="de-DE" dirty="0"/>
              </a:p>
              <a:p>
                <a14:m>
                  <m:oMath xmlns:m="http://schemas.openxmlformats.org/officeDocument/2006/math">
                    <m:r>
                      <a:rPr lang="de-DE" b="0" i="1" smtClean="0">
                        <a:latin typeface="Cambria Math" panose="02040503050406030204" pitchFamily="18" charset="0"/>
                      </a:rPr>
                      <m:t>0=</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ln</m:t>
                        </m:r>
                      </m:fName>
                      <m:e>
                        <m:d>
                          <m:dPr>
                            <m:ctrlPr>
                              <a:rPr lang="de-DE" b="0" i="1" smtClean="0">
                                <a:latin typeface="Cambria Math" panose="02040503050406030204" pitchFamily="18" charset="0"/>
                              </a:rPr>
                            </m:ctrlPr>
                          </m:dPr>
                          <m:e>
                            <m:r>
                              <a:rPr lang="de-DE" b="0" i="1" smtClean="0">
                                <a:latin typeface="Cambria Math" panose="02040503050406030204" pitchFamily="18" charset="0"/>
                              </a:rPr>
                              <m:t>1</m:t>
                            </m:r>
                          </m:e>
                        </m:d>
                      </m:e>
                    </m:func>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ln</m:t>
                        </m:r>
                      </m:fName>
                      <m:e>
                        <m:d>
                          <m:dPr>
                            <m:ctrlPr>
                              <a:rPr lang="de-DE" b="0" i="1" smtClean="0">
                                <a:latin typeface="Cambria Math" panose="02040503050406030204" pitchFamily="18" charset="0"/>
                              </a:rPr>
                            </m:ctrlPr>
                          </m:dPr>
                          <m:e>
                            <m:r>
                              <a:rPr lang="de-DE" b="0" i="1" smtClean="0">
                                <a:latin typeface="Cambria Math" panose="02040503050406030204" pitchFamily="18" charset="0"/>
                              </a:rPr>
                              <m:t>(−1)</m:t>
                            </m:r>
                            <m:r>
                              <a:rPr lang="de-DE" b="0" i="1" smtClean="0">
                                <a:latin typeface="Cambria Math" panose="02040503050406030204" pitchFamily="18" charset="0"/>
                                <a:ea typeface="Cambria Math" panose="02040503050406030204" pitchFamily="18" charset="0"/>
                              </a:rPr>
                              <m:t>∙(−1)</m:t>
                            </m:r>
                          </m:e>
                        </m:d>
                      </m:e>
                    </m:func>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ln</m:t>
                        </m:r>
                      </m:fName>
                      <m:e>
                        <m:d>
                          <m:dPr>
                            <m:ctrlPr>
                              <a:rPr lang="de-DE" b="0" i="1" smtClean="0">
                                <a:latin typeface="Cambria Math" panose="02040503050406030204" pitchFamily="18" charset="0"/>
                              </a:rPr>
                            </m:ctrlPr>
                          </m:dPr>
                          <m:e>
                            <m:r>
                              <a:rPr lang="de-DE" b="0" i="1" smtClean="0">
                                <a:latin typeface="Cambria Math" panose="02040503050406030204" pitchFamily="18" charset="0"/>
                              </a:rPr>
                              <m:t>−1</m:t>
                            </m:r>
                          </m:e>
                        </m:d>
                      </m:e>
                    </m:func>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ln</m:t>
                        </m:r>
                      </m:fName>
                      <m:e>
                        <m:d>
                          <m:dPr>
                            <m:ctrlPr>
                              <a:rPr lang="de-DE" b="0" i="1" smtClean="0">
                                <a:latin typeface="Cambria Math" panose="02040503050406030204" pitchFamily="18" charset="0"/>
                              </a:rPr>
                            </m:ctrlPr>
                          </m:dPr>
                          <m:e>
                            <m:r>
                              <a:rPr lang="de-DE" b="0" i="1" smtClean="0">
                                <a:latin typeface="Cambria Math" panose="02040503050406030204" pitchFamily="18" charset="0"/>
                              </a:rPr>
                              <m:t>−1</m:t>
                            </m:r>
                          </m:e>
                        </m:d>
                      </m:e>
                    </m:func>
                    <m:r>
                      <a:rPr lang="de-DE" b="0" i="1" smtClean="0">
                        <a:latin typeface="Cambria Math" panose="02040503050406030204" pitchFamily="18" charset="0"/>
                      </a:rPr>
                      <m:t>=2</m:t>
                    </m:r>
                    <m:r>
                      <a:rPr lang="de-DE" b="0"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𝑖</m:t>
                    </m:r>
                  </m:oMath>
                </a14:m>
                <a:endParaRPr lang="de-DE" dirty="0"/>
              </a:p>
              <a:p>
                <a:r>
                  <a:rPr lang="de-DE" dirty="0"/>
                  <a:t>Die komplexe Wurzel und der komplexe Logarithmus sind nicht so wie die entsprechenden reellen Funktionen. Manche Rechenregeln, die bei reellen Zahlen gültig sind, lassen sich auf diese Objekte nicht übertragen, obwohl dieses immer wieder in der Algebraischen Analysis versucht wurde.  </a:t>
                </a:r>
              </a:p>
              <a:p>
                <a:r>
                  <a:rPr lang="de-DE" dirty="0"/>
                  <a:t>In einem Video wird mit algebraischen Methoden </a:t>
                </a:r>
                <a:r>
                  <a:rPr lang="de-DE" dirty="0">
                    <a:hlinkClick r:id="rId2"/>
                  </a:rPr>
                  <a:t>„gezeigt“</a:t>
                </a:r>
                <a:r>
                  <a:rPr lang="de-DE" dirty="0"/>
                  <a:t>, dass die Summe aller natürlichen Zahlen </a:t>
                </a:r>
                <a14:m>
                  <m:oMath xmlns:m="http://schemas.openxmlformats.org/officeDocument/2006/math">
                    <m:r>
                      <a:rPr lang="de-DE" b="0" i="0" smtClean="0">
                        <a:latin typeface="Cambria Math" panose="02040503050406030204" pitchFamily="18" charset="0"/>
                      </a:rPr>
                      <m:t>−</m:t>
                    </m:r>
                    <m:f>
                      <m:fPr>
                        <m:ctrlPr>
                          <a:rPr lang="de-DE"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12</m:t>
                        </m:r>
                      </m:den>
                    </m:f>
                  </m:oMath>
                </a14:m>
                <a:r>
                  <a:rPr lang="de-DE" dirty="0"/>
                  <a:t> ergibt, was natürlich Unsinn ist (auch wenn man die geometrische Reihe hier „formal richtig“ benutzt hat). Wenn man mit Reihen hantiert, die nicht konvergieren (nicht absolut konvergieren), dann gelten eben auch nicht alle Rechenregeln der reellen Algebra.</a:t>
                </a:r>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blipFill>
                <a:blip r:embed="rId3"/>
                <a:stretch>
                  <a:fillRect l="-1254"/>
                </a:stretch>
              </a:blipFill>
            </p:spPr>
            <p:txBody>
              <a:bodyPr/>
              <a:lstStyle/>
              <a:p>
                <a:r>
                  <a:rPr lang="de-DE">
                    <a:noFill/>
                  </a:rPr>
                  <a:t> </a:t>
                </a:r>
              </a:p>
            </p:txBody>
          </p:sp>
        </mc:Fallback>
      </mc:AlternateContent>
    </p:spTree>
    <p:extLst>
      <p:ext uri="{BB962C8B-B14F-4D97-AF65-F5344CB8AC3E}">
        <p14:creationId xmlns:p14="http://schemas.microsoft.com/office/powerpoint/2010/main" val="1178491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512C67D-F723-46A4-B98E-82606ADBB0FD}"/>
              </a:ext>
            </a:extLst>
          </p:cNvPr>
          <p:cNvSpPr/>
          <p:nvPr/>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D936681-9F52-4AB9-ADFA-8BB3F15F5F28}"/>
              </a:ext>
            </a:extLst>
          </p:cNvPr>
          <p:cNvSpPr>
            <a:spLocks noGrp="1"/>
          </p:cNvSpPr>
          <p:nvPr>
            <p:ph type="title"/>
          </p:nvPr>
        </p:nvSpPr>
        <p:spPr/>
        <p:txBody>
          <a:bodyPr/>
          <a:lstStyle/>
          <a:p>
            <a:r>
              <a:rPr lang="de-DE" dirty="0"/>
              <a:t>EXKURS: „Allgemeingültigkeit der Algebra“</a:t>
            </a:r>
          </a:p>
        </p:txBody>
      </p:sp>
      <p:sp>
        <p:nvSpPr>
          <p:cNvPr id="3" name="Inhaltsplatzhalter 2">
            <a:extLst>
              <a:ext uri="{FF2B5EF4-FFF2-40B4-BE49-F238E27FC236}">
                <a16:creationId xmlns:a16="http://schemas.microsoft.com/office/drawing/2014/main" id="{9D754A76-35D3-4687-8033-64CF106245AB}"/>
              </a:ext>
            </a:extLst>
          </p:cNvPr>
          <p:cNvSpPr>
            <a:spLocks noGrp="1"/>
          </p:cNvSpPr>
          <p:nvPr>
            <p:ph idx="1"/>
          </p:nvPr>
        </p:nvSpPr>
        <p:spPr/>
        <p:txBody>
          <a:bodyPr/>
          <a:lstStyle/>
          <a:p>
            <a:r>
              <a:rPr lang="de-DE" dirty="0"/>
              <a:t>Gedanke im 18. Jahrhundert: „Algebraische Analysis“. Schlussfolgerungen, die sich durch algebraische Umformungen ergeben, sind immer korrekt.   </a:t>
            </a:r>
          </a:p>
          <a:p>
            <a:r>
              <a:rPr lang="de-DE" dirty="0"/>
              <a:t>Cauchy (</a:t>
            </a:r>
            <a:r>
              <a:rPr lang="fr-FR" dirty="0"/>
              <a:t>Cours d'Analyse, 1821, Introduction, S. ii)</a:t>
            </a:r>
            <a:r>
              <a:rPr lang="de-DE" dirty="0"/>
              <a:t>: „</a:t>
            </a:r>
            <a:r>
              <a:rPr lang="de-DE" i="1" dirty="0"/>
              <a:t>Was die Methoden betrifft habe ich mich bemüht diesen die Strenge zu geben, die man in der Geometrie fordert, ohne immer auf Überlegungen zurückzugreifen, die sich aus der Allgemeingültigkeit der Algebra ergeben.“</a:t>
            </a:r>
          </a:p>
          <a:p>
            <a:r>
              <a:rPr lang="de-DE" i="1" dirty="0"/>
              <a:t>Ab da: „Mathematische Analysis“. Gültigkeitsbereiche müssen definiert werden. Bei der Behandlung von Reihen, kann man nicht immer alle Gesetze der Berechnung von Polynomen verwenden (kommutieren, integrieren, differenzieren). Die komplexe Wurzel und der komplexe Logarithmus lassen sich nicht als „herkömmliche“ Funktionen oder Rechenausdrücke verwenden. Alles muss präzise bewiesen werden. Anschauung gilt nicht.  </a:t>
            </a:r>
            <a:endParaRPr lang="de-DE" dirty="0"/>
          </a:p>
        </p:txBody>
      </p:sp>
      <p:pic>
        <p:nvPicPr>
          <p:cNvPr id="4" name="Jahrhundertwechsel">
            <a:hlinkClick r:id="" action="ppaction://media"/>
            <a:extLst>
              <a:ext uri="{FF2B5EF4-FFF2-40B4-BE49-F238E27FC236}">
                <a16:creationId xmlns:a16="http://schemas.microsoft.com/office/drawing/2014/main" id="{72DCFA42-1D36-4C48-A4C4-96791F57D7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24190" y="3361806"/>
            <a:ext cx="487363" cy="487363"/>
          </a:xfrm>
          <a:prstGeom prst="rect">
            <a:avLst/>
          </a:prstGeom>
        </p:spPr>
      </p:pic>
    </p:spTree>
    <p:extLst>
      <p:ext uri="{BB962C8B-B14F-4D97-AF65-F5344CB8AC3E}">
        <p14:creationId xmlns:p14="http://schemas.microsoft.com/office/powerpoint/2010/main" val="297652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4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5D820BC-1223-4E87-85AA-FBDD7AC3FBA4}"/>
              </a:ext>
            </a:extLst>
          </p:cNvPr>
          <p:cNvSpPr/>
          <p:nvPr/>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EXKURS: Numerische Lösungsverfahren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p:txBody>
              <a:bodyPr/>
              <a:lstStyle/>
              <a:p>
                <a:r>
                  <a:rPr lang="de-DE" dirty="0"/>
                  <a:t>Anstatt Differentialgleichungen mit algebraischen Methoden (Termumformungen) lösen zu wollen, werden Differentialgleichungen heute zumeist mit numerischen Methoden angegangen - mit Näherungsverfahren (Sie erinnern sich an das Babylonische Wurzelziehen. Die Philosophie ist: Mit dieser Methode bekommt man niemals exakt die Wurzel aus drei, aber eine beliebig genaue Näherungslösung).  </a:t>
                </a:r>
              </a:p>
              <a:p>
                <a:r>
                  <a:rPr lang="de-DE" dirty="0"/>
                  <a:t>Eine mögliche Methode ist es dabei, den Differentialquotient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0" smtClean="0">
                        <a:latin typeface="Cambria Math" panose="02040503050406030204" pitchFamily="18" charset="0"/>
                      </a:rPr>
                      <m:t>=</m:t>
                    </m:r>
                    <m:f>
                      <m:fPr>
                        <m:ctrlPr>
                          <a:rPr lang="de-DE" i="1" smtClean="0">
                            <a:latin typeface="Cambria Math" panose="02040503050406030204" pitchFamily="18" charset="0"/>
                          </a:rPr>
                        </m:ctrlPr>
                      </m:fPr>
                      <m:num>
                        <m:r>
                          <a:rPr lang="de-DE" b="0" i="1" smtClean="0">
                            <a:latin typeface="Cambria Math" panose="02040503050406030204" pitchFamily="18" charset="0"/>
                          </a:rPr>
                          <m:t>𝑓</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𝑑𝑥</m:t>
                            </m:r>
                          </m:e>
                        </m:d>
                        <m:r>
                          <a:rPr lang="de-DE" b="0" i="1" smtClean="0">
                            <a:latin typeface="Cambria Math" panose="02040503050406030204" pitchFamily="18" charset="0"/>
                          </a:rPr>
                          <m:t>−</m:t>
                        </m:r>
                        <m:r>
                          <a:rPr lang="de-DE" b="0" i="1" smtClean="0">
                            <a:latin typeface="Cambria Math" panose="02040503050406030204" pitchFamily="18" charset="0"/>
                          </a:rPr>
                          <m:t>𝑓</m:t>
                        </m:r>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num>
                      <m:den>
                        <m:r>
                          <a:rPr lang="de-DE" b="0" i="1" smtClean="0">
                            <a:latin typeface="Cambria Math" panose="02040503050406030204" pitchFamily="18" charset="0"/>
                          </a:rPr>
                          <m:t>𝑑𝑥</m:t>
                        </m:r>
                      </m:den>
                    </m:f>
                  </m:oMath>
                </a14:m>
                <a:r>
                  <a:rPr lang="de-DE" dirty="0"/>
                  <a:t> zu approximieren, indem man keine infinitesimale Zahl dx, sondern eine sehr kleine reelle Differenz </a:t>
                </a:r>
                <a14:m>
                  <m:oMath xmlns:m="http://schemas.openxmlformats.org/officeDocument/2006/math">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oMath>
                </a14:m>
                <a:r>
                  <a:rPr lang="de-DE" dirty="0"/>
                  <a:t> einsetzt. Also: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𝑓</m:t>
                        </m:r>
                      </m:e>
                      <m:sup>
                        <m:r>
                          <a:rPr lang="de-DE" i="1">
                            <a:latin typeface="Cambria Math" panose="02040503050406030204" pitchFamily="18" charset="0"/>
                          </a:rPr>
                          <m:t>′</m:t>
                        </m:r>
                      </m:sup>
                    </m:sSup>
                    <m:d>
                      <m:dPr>
                        <m:ctrlPr>
                          <a:rPr lang="de-DE" i="1">
                            <a:latin typeface="Cambria Math" panose="02040503050406030204" pitchFamily="18" charset="0"/>
                          </a:rPr>
                        </m:ctrlPr>
                      </m:dPr>
                      <m:e>
                        <m:r>
                          <a:rPr lang="de-DE" i="1">
                            <a:latin typeface="Cambria Math" panose="02040503050406030204" pitchFamily="18" charset="0"/>
                          </a:rPr>
                          <m:t>𝑥</m:t>
                        </m:r>
                      </m:e>
                    </m:d>
                    <m:r>
                      <a:rPr lang="de-DE" i="1" smtClean="0">
                        <a:latin typeface="Cambria Math" panose="02040503050406030204" pitchFamily="18" charset="0"/>
                        <a:ea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𝑥</m:t>
                            </m:r>
                          </m:e>
                        </m:d>
                        <m:r>
                          <a:rPr lang="de-DE" i="1">
                            <a:latin typeface="Cambria Math" panose="02040503050406030204" pitchFamily="18" charset="0"/>
                          </a:rPr>
                          <m:t>−</m:t>
                        </m:r>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𝑥</m:t>
                            </m:r>
                          </m:e>
                        </m:d>
                      </m:num>
                      <m:den>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𝑥</m:t>
                        </m:r>
                      </m:den>
                    </m:f>
                    <m:r>
                      <a:rPr lang="de-DE" b="0" i="1" smtClean="0">
                        <a:latin typeface="Cambria Math" panose="02040503050406030204" pitchFamily="18" charset="0"/>
                      </a:rPr>
                      <m:t>.</m:t>
                    </m:r>
                  </m:oMath>
                </a14:m>
                <a:r>
                  <a:rPr lang="de-DE" dirty="0"/>
                  <a:t> Damit kann man alle Ableitungen in der Differentialgleichung durch „normale“ Funktionsauswertungen ersetzen. </a:t>
                </a:r>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blipFill>
                <a:blip r:embed="rId2"/>
                <a:stretch>
                  <a:fillRect l="-313" t="-1818" r="-2006"/>
                </a:stretch>
              </a:blipFill>
            </p:spPr>
            <p:txBody>
              <a:bodyPr/>
              <a:lstStyle/>
              <a:p>
                <a:r>
                  <a:rPr lang="de-DE">
                    <a:noFill/>
                  </a:rPr>
                  <a:t> </a:t>
                </a:r>
              </a:p>
            </p:txBody>
          </p:sp>
        </mc:Fallback>
      </mc:AlternateContent>
    </p:spTree>
    <p:extLst>
      <p:ext uri="{BB962C8B-B14F-4D97-AF65-F5344CB8AC3E}">
        <p14:creationId xmlns:p14="http://schemas.microsoft.com/office/powerpoint/2010/main" val="21002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Kompliziertere Differentialgleichungen</a:t>
            </a:r>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p:txBody>
              <a:bodyPr>
                <a:normAutofit/>
              </a:bodyPr>
              <a:lstStyle/>
              <a:p>
                <a:r>
                  <a:rPr lang="de-DE" dirty="0"/>
                  <a:t>Es soll um die Lösung der Differentialgleichung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sSup>
                      <m:sSupPr>
                        <m:ctrlPr>
                          <a:rPr lang="de-DE" b="0" i="1" smtClean="0">
                            <a:latin typeface="Cambria Math" panose="02040503050406030204" pitchFamily="18" charset="0"/>
                          </a:rPr>
                        </m:ctrlPr>
                      </m:sSupPr>
                      <m:e>
                        <m:r>
                          <a:rPr lang="de-DE" i="1" smtClean="0">
                            <a:latin typeface="Cambria Math" panose="02040503050406030204" pitchFamily="18" charset="0"/>
                          </a:rPr>
                          <m:t>𝑓</m:t>
                        </m:r>
                      </m:e>
                      <m:sup>
                        <m:r>
                          <a:rPr lang="de-DE" b="0" i="1" smtClean="0">
                            <a:latin typeface="Cambria Math" panose="02040503050406030204" pitchFamily="18" charset="0"/>
                          </a:rPr>
                          <m:t>′</m:t>
                        </m:r>
                      </m:sup>
                    </m:sSup>
                    <m:r>
                      <a:rPr lang="de-DE" i="1">
                        <a:latin typeface="Cambria Math" panose="02040503050406030204" pitchFamily="18" charset="0"/>
                      </a:rPr>
                      <m:t>=</m:t>
                    </m:r>
                    <m:sSup>
                      <m:sSupPr>
                        <m:ctrlPr>
                          <a:rPr lang="de-DE"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𝑓</m:t>
                        </m:r>
                      </m:sup>
                    </m:sSup>
                    <m:r>
                      <a:rPr lang="de-DE" b="0" i="1" smtClean="0">
                        <a:latin typeface="Cambria Math" panose="02040503050406030204" pitchFamily="18" charset="0"/>
                      </a:rPr>
                      <m:t> </m:t>
                    </m:r>
                  </m:oMath>
                </a14:m>
                <a:r>
                  <a:rPr lang="de-DE" dirty="0"/>
                  <a:t>gehen. Ja, y heißt ab jetzt f. Wir suchen nicht nach y(x), sondern nach f(x). </a:t>
                </a:r>
              </a:p>
              <a:p>
                <a:r>
                  <a:rPr lang="de-DE" dirty="0"/>
                  <a:t>Auch wenn diese Gleichung als exakte DGL gelöst werden konnte, können solche Gleichungen aber auch viel komplizierter sein, so dass der Ansatz aus der letzten Stunde nicht funktioniert. Oder, was auch möglich ist, man findet z.B. den integrierenden Faktor nicht…</a:t>
                </a:r>
              </a:p>
            </p:txBody>
          </p:sp>
        </mc:Choice>
        <mc:Fallback>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blipFill>
                <a:blip r:embed="rId2"/>
                <a:stretch>
                  <a:fillRect l="-313" t="-1667" r="-815"/>
                </a:stretch>
              </a:blipFill>
            </p:spPr>
            <p:txBody>
              <a:bodyPr/>
              <a:lstStyle/>
              <a:p>
                <a:r>
                  <a:rPr lang="de-DE">
                    <a:noFill/>
                  </a:rPr>
                  <a:t> </a:t>
                </a:r>
              </a:p>
            </p:txBody>
          </p:sp>
        </mc:Fallback>
      </mc:AlternateContent>
    </p:spTree>
    <p:extLst>
      <p:ext uri="{BB962C8B-B14F-4D97-AF65-F5344CB8AC3E}">
        <p14:creationId xmlns:p14="http://schemas.microsoft.com/office/powerpoint/2010/main" val="1529256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793AAA7-A204-4AC6-A52F-192B347DF2BB}"/>
              </a:ext>
            </a:extLst>
          </p:cNvPr>
          <p:cNvSpPr/>
          <p:nvPr/>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EXKURS: Numerische Lösungsverfahren (BEISPIEL)</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p:txBody>
              <a:bodyPr/>
              <a:lstStyle/>
              <a:p>
                <a:r>
                  <a:rPr lang="de-DE" dirty="0"/>
                  <a:t>Am Beispiel unserer eingangs verwendeten DGL:</a:t>
                </a:r>
              </a:p>
              <a:p>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𝑥</m:t>
                        </m:r>
                      </m:e>
                      <m:sup>
                        <m:r>
                          <a:rPr lang="de-DE" b="0" i="1" smtClean="0">
                            <a:latin typeface="Cambria Math" panose="02040503050406030204" pitchFamily="18" charset="0"/>
                            <a:ea typeface="Cambria Math" panose="02040503050406030204" pitchFamily="18" charset="0"/>
                          </a:rPr>
                          <m:t>2</m:t>
                        </m:r>
                      </m:sup>
                    </m:sSup>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𝑒</m:t>
                        </m:r>
                      </m:e>
                      <m:sup>
                        <m:r>
                          <a:rPr lang="de-DE" b="0" i="1" smtClean="0">
                            <a:latin typeface="Cambria Math" panose="02040503050406030204" pitchFamily="18" charset="0"/>
                            <a:ea typeface="Cambria Math" panose="02040503050406030204" pitchFamily="18" charset="0"/>
                          </a:rPr>
                          <m:t>𝑓</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𝑥</m:t>
                            </m:r>
                          </m:e>
                        </m:d>
                      </m:sup>
                    </m:sSup>
                    <m:r>
                      <a:rPr lang="de-DE" b="0" i="1" smtClean="0">
                        <a:latin typeface="Cambria Math" panose="02040503050406030204" pitchFamily="18" charset="0"/>
                        <a:ea typeface="Cambria Math" panose="02040503050406030204" pitchFamily="18" charset="0"/>
                      </a:rPr>
                      <m:t>  </m:t>
                    </m:r>
                  </m:oMath>
                </a14:m>
                <a:r>
                  <a:rPr lang="de-DE" dirty="0"/>
                  <a:t> wird zu</a:t>
                </a:r>
                <a14:m>
                  <m:oMath xmlns:m="http://schemas.openxmlformats.org/officeDocument/2006/math">
                    <m:r>
                      <a:rPr lang="de-DE" b="0" i="0" smtClean="0">
                        <a:latin typeface="Cambria Math" panose="02040503050406030204" pitchFamily="18" charset="0"/>
                      </a:rPr>
                      <m:t>   </m:t>
                    </m:r>
                    <m:f>
                      <m:fPr>
                        <m:ctrlPr>
                          <a:rPr lang="de-DE" i="1">
                            <a:latin typeface="Cambria Math" panose="02040503050406030204" pitchFamily="18" charset="0"/>
                          </a:rPr>
                        </m:ctrlPr>
                      </m:fPr>
                      <m:num>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𝑥</m:t>
                            </m:r>
                          </m:e>
                        </m:d>
                        <m:r>
                          <a:rPr lang="de-DE" i="1">
                            <a:latin typeface="Cambria Math" panose="02040503050406030204" pitchFamily="18" charset="0"/>
                          </a:rPr>
                          <m:t>−</m:t>
                        </m:r>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𝑥</m:t>
                            </m:r>
                          </m:e>
                        </m:d>
                      </m:num>
                      <m:den>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𝑥</m:t>
                        </m:r>
                      </m:den>
                    </m:f>
                    <m:r>
                      <a:rPr lang="de-DE" i="1">
                        <a:latin typeface="Cambria Math" panose="02040503050406030204" pitchFamily="18" charset="0"/>
                        <a:ea typeface="Cambria Math" panose="02040503050406030204" pitchFamily="18" charset="0"/>
                      </a:rPr>
                      <m:t>∙</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𝑥</m:t>
                        </m:r>
                      </m:e>
                      <m:sup>
                        <m:r>
                          <a:rPr lang="de-DE" i="1">
                            <a:latin typeface="Cambria Math" panose="02040503050406030204" pitchFamily="18" charset="0"/>
                            <a:ea typeface="Cambria Math" panose="02040503050406030204" pitchFamily="18" charset="0"/>
                          </a:rPr>
                          <m:t>2</m:t>
                        </m:r>
                      </m:sup>
                    </m:sSup>
                    <m:r>
                      <a:rPr lang="de-DE" i="1">
                        <a:latin typeface="Cambria Math" panose="02040503050406030204" pitchFamily="18" charset="0"/>
                        <a:ea typeface="Cambria Math" panose="02040503050406030204" pitchFamily="18" charset="0"/>
                      </a:rPr>
                      <m:t>=</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𝑒</m:t>
                        </m:r>
                      </m:e>
                      <m:sup>
                        <m:r>
                          <a:rPr lang="de-DE" i="1">
                            <a:latin typeface="Cambria Math" panose="02040503050406030204" pitchFamily="18" charset="0"/>
                            <a:ea typeface="Cambria Math" panose="02040503050406030204" pitchFamily="18" charset="0"/>
                          </a:rPr>
                          <m:t>𝑓</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e>
                        </m:d>
                      </m:sup>
                    </m:sSup>
                  </m:oMath>
                </a14:m>
                <a:r>
                  <a:rPr lang="de-DE" dirty="0"/>
                  <a:t> </a:t>
                </a:r>
              </a:p>
              <a:p>
                <a:r>
                  <a:rPr lang="de-DE" dirty="0"/>
                  <a:t>Also umgeformt zu:</a:t>
                </a:r>
              </a:p>
              <a:p>
                <a14:m>
                  <m:oMath xmlns:m="http://schemas.openxmlformats.org/officeDocument/2006/math">
                    <m:r>
                      <a:rPr lang="de-DE" i="1" smtClean="0">
                        <a:solidFill>
                          <a:srgbClr val="0070C0"/>
                        </a:solidFill>
                        <a:latin typeface="Cambria Math" panose="02040503050406030204" pitchFamily="18" charset="0"/>
                      </a:rPr>
                      <m:t>𝑓</m:t>
                    </m:r>
                    <m:d>
                      <m:dPr>
                        <m:ctrlPr>
                          <a:rPr lang="de-DE" i="1">
                            <a:solidFill>
                              <a:srgbClr val="0070C0"/>
                            </a:solidFill>
                            <a:latin typeface="Cambria Math" panose="02040503050406030204" pitchFamily="18" charset="0"/>
                          </a:rPr>
                        </m:ctrlPr>
                      </m:dPr>
                      <m:e>
                        <m:r>
                          <a:rPr lang="de-DE" i="1">
                            <a:solidFill>
                              <a:srgbClr val="0070C0"/>
                            </a:solidFill>
                            <a:latin typeface="Cambria Math" panose="02040503050406030204" pitchFamily="18" charset="0"/>
                          </a:rPr>
                          <m:t>𝑥</m:t>
                        </m:r>
                        <m:r>
                          <a:rPr lang="de-DE" i="1">
                            <a:solidFill>
                              <a:srgbClr val="0070C0"/>
                            </a:solidFill>
                            <a:latin typeface="Cambria Math" panose="02040503050406030204" pitchFamily="18" charset="0"/>
                          </a:rPr>
                          <m:t>+∆</m:t>
                        </m:r>
                        <m:r>
                          <a:rPr lang="de-DE" i="1">
                            <a:solidFill>
                              <a:srgbClr val="0070C0"/>
                            </a:solidFill>
                            <a:latin typeface="Cambria Math" panose="02040503050406030204" pitchFamily="18" charset="0"/>
                            <a:ea typeface="Cambria Math" panose="02040503050406030204" pitchFamily="18" charset="0"/>
                          </a:rPr>
                          <m:t>𝑥</m:t>
                        </m:r>
                      </m:e>
                    </m:d>
                    <m:r>
                      <a:rPr lang="de-DE" i="1">
                        <a:solidFill>
                          <a:srgbClr val="0070C0"/>
                        </a:solidFill>
                        <a:latin typeface="Cambria Math" panose="02040503050406030204" pitchFamily="18" charset="0"/>
                        <a:ea typeface="Cambria Math" panose="02040503050406030204" pitchFamily="18" charset="0"/>
                      </a:rPr>
                      <m:t>=</m:t>
                    </m:r>
                    <m:sSup>
                      <m:sSupPr>
                        <m:ctrlPr>
                          <a:rPr lang="de-DE" i="1">
                            <a:solidFill>
                              <a:srgbClr val="0070C0"/>
                            </a:solidFill>
                            <a:latin typeface="Cambria Math" panose="02040503050406030204" pitchFamily="18" charset="0"/>
                            <a:ea typeface="Cambria Math" panose="02040503050406030204" pitchFamily="18" charset="0"/>
                          </a:rPr>
                        </m:ctrlPr>
                      </m:sSupPr>
                      <m:e>
                        <m:f>
                          <m:fPr>
                            <m:ctrlPr>
                              <a:rPr lang="de-DE" i="1">
                                <a:solidFill>
                                  <a:srgbClr val="0070C0"/>
                                </a:solidFill>
                                <a:latin typeface="Cambria Math" panose="02040503050406030204" pitchFamily="18" charset="0"/>
                              </a:rPr>
                            </m:ctrlPr>
                          </m:fPr>
                          <m:num>
                            <m:r>
                              <a:rPr lang="de-DE" i="1">
                                <a:solidFill>
                                  <a:srgbClr val="0070C0"/>
                                </a:solidFill>
                                <a:latin typeface="Cambria Math" panose="02040503050406030204" pitchFamily="18" charset="0"/>
                              </a:rPr>
                              <m:t>∆</m:t>
                            </m:r>
                            <m:r>
                              <a:rPr lang="de-DE" i="1">
                                <a:solidFill>
                                  <a:srgbClr val="0070C0"/>
                                </a:solidFill>
                                <a:latin typeface="Cambria Math" panose="02040503050406030204" pitchFamily="18" charset="0"/>
                                <a:ea typeface="Cambria Math" panose="02040503050406030204" pitchFamily="18" charset="0"/>
                              </a:rPr>
                              <m:t>𝑥</m:t>
                            </m:r>
                          </m:num>
                          <m:den>
                            <m:r>
                              <a:rPr lang="de-DE" b="0" i="1" smtClean="0">
                                <a:solidFill>
                                  <a:srgbClr val="0070C0"/>
                                </a:solidFill>
                                <a:latin typeface="Cambria Math" panose="02040503050406030204" pitchFamily="18" charset="0"/>
                                <a:ea typeface="Cambria Math" panose="02040503050406030204" pitchFamily="18" charset="0"/>
                              </a:rPr>
                              <m:t>𝑥</m:t>
                            </m:r>
                            <m:r>
                              <a:rPr lang="de-DE" b="0" i="1" smtClean="0">
                                <a:solidFill>
                                  <a:srgbClr val="0070C0"/>
                                </a:solidFill>
                                <a:latin typeface="Cambria Math" panose="02040503050406030204" pitchFamily="18" charset="0"/>
                                <a:ea typeface="Cambria Math" panose="02040503050406030204" pitchFamily="18" charset="0"/>
                              </a:rPr>
                              <m:t>²</m:t>
                            </m:r>
                          </m:den>
                        </m:f>
                        <m:r>
                          <a:rPr lang="de-DE" i="1">
                            <a:solidFill>
                              <a:srgbClr val="0070C0"/>
                            </a:solidFill>
                            <a:latin typeface="Cambria Math" panose="02040503050406030204" pitchFamily="18" charset="0"/>
                            <a:ea typeface="Cambria Math" panose="02040503050406030204" pitchFamily="18" charset="0"/>
                          </a:rPr>
                          <m:t>𝑒</m:t>
                        </m:r>
                      </m:e>
                      <m:sup>
                        <m:r>
                          <a:rPr lang="de-DE" i="1">
                            <a:solidFill>
                              <a:srgbClr val="0070C0"/>
                            </a:solidFill>
                            <a:latin typeface="Cambria Math" panose="02040503050406030204" pitchFamily="18" charset="0"/>
                            <a:ea typeface="Cambria Math" panose="02040503050406030204" pitchFamily="18" charset="0"/>
                          </a:rPr>
                          <m:t>𝑓</m:t>
                        </m:r>
                        <m:d>
                          <m:dPr>
                            <m:ctrlPr>
                              <a:rPr lang="de-DE" i="1">
                                <a:solidFill>
                                  <a:srgbClr val="0070C0"/>
                                </a:solidFill>
                                <a:latin typeface="Cambria Math" panose="02040503050406030204" pitchFamily="18" charset="0"/>
                                <a:ea typeface="Cambria Math" panose="02040503050406030204" pitchFamily="18" charset="0"/>
                              </a:rPr>
                            </m:ctrlPr>
                          </m:dPr>
                          <m:e>
                            <m:r>
                              <a:rPr lang="de-DE" i="1">
                                <a:solidFill>
                                  <a:srgbClr val="0070C0"/>
                                </a:solidFill>
                                <a:latin typeface="Cambria Math" panose="02040503050406030204" pitchFamily="18" charset="0"/>
                                <a:ea typeface="Cambria Math" panose="02040503050406030204" pitchFamily="18" charset="0"/>
                              </a:rPr>
                              <m:t>𝑥</m:t>
                            </m:r>
                          </m:e>
                        </m:d>
                      </m:sup>
                    </m:sSup>
                    <m:r>
                      <a:rPr lang="de-DE" b="0" i="1" smtClean="0">
                        <a:solidFill>
                          <a:srgbClr val="0070C0"/>
                        </a:solidFill>
                        <a:latin typeface="Cambria Math" panose="02040503050406030204" pitchFamily="18" charset="0"/>
                        <a:ea typeface="Cambria Math" panose="02040503050406030204" pitchFamily="18" charset="0"/>
                      </a:rPr>
                      <m:t>+</m:t>
                    </m:r>
                    <m:r>
                      <a:rPr lang="de-DE" b="0" i="1" smtClean="0">
                        <a:solidFill>
                          <a:srgbClr val="0070C0"/>
                        </a:solidFill>
                        <a:latin typeface="Cambria Math" panose="02040503050406030204" pitchFamily="18" charset="0"/>
                        <a:ea typeface="Cambria Math" panose="02040503050406030204" pitchFamily="18" charset="0"/>
                      </a:rPr>
                      <m:t>𝑓</m:t>
                    </m:r>
                    <m:d>
                      <m:dPr>
                        <m:ctrlPr>
                          <a:rPr lang="de-DE" b="0" i="1" smtClean="0">
                            <a:solidFill>
                              <a:srgbClr val="0070C0"/>
                            </a:solidFill>
                            <a:latin typeface="Cambria Math" panose="02040503050406030204" pitchFamily="18" charset="0"/>
                            <a:ea typeface="Cambria Math" panose="02040503050406030204" pitchFamily="18" charset="0"/>
                          </a:rPr>
                        </m:ctrlPr>
                      </m:dPr>
                      <m:e>
                        <m:r>
                          <a:rPr lang="de-DE" b="0" i="1" smtClean="0">
                            <a:solidFill>
                              <a:srgbClr val="0070C0"/>
                            </a:solidFill>
                            <a:latin typeface="Cambria Math" panose="02040503050406030204" pitchFamily="18" charset="0"/>
                            <a:ea typeface="Cambria Math" panose="02040503050406030204" pitchFamily="18" charset="0"/>
                          </a:rPr>
                          <m:t>𝑥</m:t>
                        </m:r>
                      </m:e>
                    </m:d>
                    <m:r>
                      <a:rPr lang="de-DE" b="0" i="1" smtClean="0">
                        <a:latin typeface="Cambria Math" panose="02040503050406030204" pitchFamily="18" charset="0"/>
                        <a:ea typeface="Cambria Math" panose="02040503050406030204" pitchFamily="18" charset="0"/>
                      </a:rPr>
                      <m:t>.</m:t>
                    </m:r>
                  </m:oMath>
                </a14:m>
                <a:endParaRPr lang="de-DE" dirty="0"/>
              </a:p>
              <a:p>
                <a:r>
                  <a:rPr lang="de-DE" dirty="0"/>
                  <a:t>Mit </a:t>
                </a:r>
                <a:r>
                  <a:rPr lang="de-DE" dirty="0">
                    <a:solidFill>
                      <a:srgbClr val="0070C0"/>
                    </a:solidFill>
                  </a:rPr>
                  <a:t>dieser Formel </a:t>
                </a:r>
                <a:r>
                  <a:rPr lang="de-DE" dirty="0"/>
                  <a:t>kann ich den Wert von </a:t>
                </a:r>
                <a14:m>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𝑥</m:t>
                        </m:r>
                      </m:e>
                    </m:d>
                  </m:oMath>
                </a14:m>
                <a:r>
                  <a:rPr lang="de-DE" dirty="0"/>
                  <a:t> ausrechnen, wenn ich </a:t>
                </a:r>
                <a14:m>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𝑥</m:t>
                        </m:r>
                      </m:e>
                    </m:d>
                  </m:oMath>
                </a14:m>
                <a:r>
                  <a:rPr lang="de-DE" dirty="0"/>
                  <a:t> gegeben habe. Aus </a:t>
                </a:r>
                <a14:m>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r>
                          <a:rPr lang="de-DE" b="0" i="1" smtClean="0">
                            <a:latin typeface="Cambria Math" panose="02040503050406030204" pitchFamily="18" charset="0"/>
                          </a:rPr>
                          <m:t>1</m:t>
                        </m:r>
                      </m:e>
                    </m:d>
                    <m:r>
                      <a:rPr lang="de-DE" b="0" i="1" smtClean="0">
                        <a:latin typeface="Cambria Math" panose="02040503050406030204" pitchFamily="18" charset="0"/>
                        <a:ea typeface="Cambria Math" panose="02040503050406030204" pitchFamily="18" charset="0"/>
                      </a:rPr>
                      <m:t>=0 </m:t>
                    </m:r>
                  </m:oMath>
                </a14:m>
                <a:r>
                  <a:rPr lang="de-DE" dirty="0"/>
                  <a:t>kann ich also </a:t>
                </a:r>
                <a14:m>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r>
                          <a:rPr lang="de-DE" b="0" i="1" smtClean="0">
                            <a:latin typeface="Cambria Math" panose="02040503050406030204" pitchFamily="18" charset="0"/>
                          </a:rPr>
                          <m:t>1</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𝑥</m:t>
                        </m:r>
                      </m:e>
                    </m:d>
                    <m:r>
                      <a:rPr lang="de-DE" b="0" i="1" smtClean="0">
                        <a:latin typeface="Cambria Math" panose="02040503050406030204" pitchFamily="18" charset="0"/>
                        <a:ea typeface="Cambria Math" panose="02040503050406030204" pitchFamily="18" charset="0"/>
                      </a:rPr>
                      <m:t>=</m:t>
                    </m:r>
                    <m:sSup>
                      <m:sSupPr>
                        <m:ctrlPr>
                          <a:rPr lang="de-DE" i="1">
                            <a:latin typeface="Cambria Math" panose="02040503050406030204" pitchFamily="18" charset="0"/>
                            <a:ea typeface="Cambria Math" panose="02040503050406030204" pitchFamily="18" charset="0"/>
                          </a:rPr>
                        </m:ctrlPr>
                      </m:sSupPr>
                      <m:e>
                        <m:f>
                          <m:fPr>
                            <m:ctrlPr>
                              <a:rPr lang="de-DE" i="1">
                                <a:latin typeface="Cambria Math" panose="02040503050406030204" pitchFamily="18" charset="0"/>
                              </a:rPr>
                            </m:ctrlPr>
                          </m:fPr>
                          <m:num>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𝑥</m:t>
                            </m:r>
                          </m:num>
                          <m:den>
                            <m:r>
                              <a:rPr lang="de-DE" b="0" i="1" smtClean="0">
                                <a:latin typeface="Cambria Math" panose="02040503050406030204" pitchFamily="18" charset="0"/>
                                <a:ea typeface="Cambria Math" panose="02040503050406030204" pitchFamily="18" charset="0"/>
                              </a:rPr>
                              <m:t>1</m:t>
                            </m:r>
                            <m:r>
                              <a:rPr lang="de-DE" i="1">
                                <a:latin typeface="Cambria Math" panose="02040503050406030204" pitchFamily="18" charset="0"/>
                                <a:ea typeface="Cambria Math" panose="02040503050406030204" pitchFamily="18" charset="0"/>
                              </a:rPr>
                              <m:t>²</m:t>
                            </m:r>
                          </m:den>
                        </m:f>
                        <m:r>
                          <a:rPr lang="de-DE" i="1">
                            <a:latin typeface="Cambria Math" panose="02040503050406030204" pitchFamily="18" charset="0"/>
                            <a:ea typeface="Cambria Math" panose="02040503050406030204" pitchFamily="18" charset="0"/>
                          </a:rPr>
                          <m:t>𝑒</m:t>
                        </m:r>
                      </m:e>
                      <m:sup>
                        <m:r>
                          <a:rPr lang="de-DE" b="0" i="1" smtClean="0">
                            <a:latin typeface="Cambria Math" panose="02040503050406030204" pitchFamily="18" charset="0"/>
                            <a:ea typeface="Cambria Math" panose="02040503050406030204" pitchFamily="18" charset="0"/>
                          </a:rPr>
                          <m:t>0</m:t>
                        </m:r>
                      </m:sup>
                    </m:sSup>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0=</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𝑥</m:t>
                    </m:r>
                  </m:oMath>
                </a14:m>
                <a:r>
                  <a:rPr lang="de-DE" dirty="0"/>
                  <a:t> ausrechnen und daraus </a:t>
                </a:r>
                <a14:m>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r>
                          <a:rPr lang="de-DE" b="0" i="1" smtClean="0">
                            <a:latin typeface="Cambria Math" panose="02040503050406030204" pitchFamily="18" charset="0"/>
                          </a:rPr>
                          <m:t>1</m:t>
                        </m:r>
                        <m:r>
                          <a:rPr lang="de-DE" i="1">
                            <a:latin typeface="Cambria Math" panose="02040503050406030204" pitchFamily="18" charset="0"/>
                          </a:rPr>
                          <m:t>+</m:t>
                        </m:r>
                        <m:r>
                          <a:rPr lang="de-DE" b="0" i="1" smtClean="0">
                            <a:latin typeface="Cambria Math" panose="02040503050406030204" pitchFamily="18" charset="0"/>
                          </a:rPr>
                          <m:t>2</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𝑥</m:t>
                        </m:r>
                      </m:e>
                    </m:d>
                    <m:r>
                      <a:rPr lang="de-DE" b="0" i="1" smtClean="0">
                        <a:latin typeface="Cambria Math" panose="02040503050406030204" pitchFamily="18" charset="0"/>
                        <a:ea typeface="Cambria Math" panose="02040503050406030204" pitchFamily="18" charset="0"/>
                      </a:rPr>
                      <m:t>=</m:t>
                    </m:r>
                    <m:sSup>
                      <m:sSupPr>
                        <m:ctrlPr>
                          <a:rPr lang="de-DE" i="1">
                            <a:latin typeface="Cambria Math" panose="02040503050406030204" pitchFamily="18" charset="0"/>
                            <a:ea typeface="Cambria Math" panose="02040503050406030204" pitchFamily="18" charset="0"/>
                          </a:rPr>
                        </m:ctrlPr>
                      </m:sSupPr>
                      <m:e>
                        <m:f>
                          <m:fPr>
                            <m:ctrlPr>
                              <a:rPr lang="de-DE" i="1">
                                <a:latin typeface="Cambria Math" panose="02040503050406030204" pitchFamily="18" charset="0"/>
                              </a:rPr>
                            </m:ctrlPr>
                          </m:fPr>
                          <m:num>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𝑥</m:t>
                            </m:r>
                          </m:num>
                          <m:den>
                            <m:r>
                              <a:rPr lang="de-DE" b="0" i="1" smtClean="0">
                                <a:latin typeface="Cambria Math" panose="02040503050406030204" pitchFamily="18" charset="0"/>
                                <a:ea typeface="Cambria Math" panose="02040503050406030204" pitchFamily="18" charset="0"/>
                              </a:rPr>
                              <m:t>(1+</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²</m:t>
                            </m:r>
                          </m:den>
                        </m:f>
                        <m:r>
                          <a:rPr lang="de-DE" i="1">
                            <a:latin typeface="Cambria Math" panose="02040503050406030204" pitchFamily="18" charset="0"/>
                            <a:ea typeface="Cambria Math" panose="02040503050406030204" pitchFamily="18" charset="0"/>
                          </a:rPr>
                          <m:t>𝑒</m:t>
                        </m:r>
                      </m:e>
                      <m:sup>
                        <m:r>
                          <a:rPr lang="de-DE" i="1">
                            <a:latin typeface="Cambria Math" panose="02040503050406030204" pitchFamily="18" charset="0"/>
                            <a:ea typeface="Cambria Math" panose="02040503050406030204" pitchFamily="18" charset="0"/>
                          </a:rPr>
                          <m:t>𝑓</m:t>
                        </m:r>
                        <m:d>
                          <m:dPr>
                            <m:ctrlPr>
                              <a:rPr lang="de-DE" i="1">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1+</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𝑥</m:t>
                            </m:r>
                          </m:e>
                        </m:d>
                      </m:sup>
                    </m:sSup>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𝑓</m:t>
                    </m:r>
                    <m:d>
                      <m:dPr>
                        <m:ctrlPr>
                          <a:rPr lang="de-DE" i="1">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1+</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𝑥</m:t>
                        </m:r>
                      </m:e>
                    </m:d>
                    <m:r>
                      <a:rPr lang="de-DE" b="0" i="1" smtClean="0">
                        <a:latin typeface="Cambria Math" panose="02040503050406030204" pitchFamily="18" charset="0"/>
                        <a:ea typeface="Cambria Math" panose="02040503050406030204" pitchFamily="18" charset="0"/>
                      </a:rPr>
                      <m:t>=</m:t>
                    </m:r>
                  </m:oMath>
                </a14:m>
                <a:r>
                  <a:rPr lang="de-DE" dirty="0"/>
                  <a:t> </a:t>
                </a:r>
                <a14:m>
                  <m:oMath xmlns:m="http://schemas.openxmlformats.org/officeDocument/2006/math">
                    <m:sSup>
                      <m:sSupPr>
                        <m:ctrlPr>
                          <a:rPr lang="de-DE" i="1">
                            <a:latin typeface="Cambria Math" panose="02040503050406030204" pitchFamily="18" charset="0"/>
                            <a:ea typeface="Cambria Math" panose="02040503050406030204" pitchFamily="18" charset="0"/>
                          </a:rPr>
                        </m:ctrlPr>
                      </m:sSupPr>
                      <m:e>
                        <m:f>
                          <m:fPr>
                            <m:ctrlPr>
                              <a:rPr lang="de-DE" i="1">
                                <a:latin typeface="Cambria Math" panose="02040503050406030204" pitchFamily="18" charset="0"/>
                              </a:rPr>
                            </m:ctrlPr>
                          </m:fPr>
                          <m:num>
                            <m:r>
                              <a:rPr lang="de-DE" i="1" smtClean="0">
                                <a:latin typeface="Cambria Math" panose="02040503050406030204" pitchFamily="18" charset="0"/>
                              </a:rPr>
                              <m:t>∆</m:t>
                            </m:r>
                            <m:r>
                              <a:rPr lang="de-DE" i="1">
                                <a:latin typeface="Cambria Math" panose="02040503050406030204" pitchFamily="18" charset="0"/>
                                <a:ea typeface="Cambria Math" panose="02040503050406030204" pitchFamily="18" charset="0"/>
                              </a:rPr>
                              <m:t>𝑥</m:t>
                            </m:r>
                          </m:num>
                          <m:den>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1</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)²</m:t>
                            </m:r>
                          </m:den>
                        </m:f>
                        <m:r>
                          <a:rPr lang="de-DE" i="1">
                            <a:latin typeface="Cambria Math" panose="02040503050406030204" pitchFamily="18" charset="0"/>
                            <a:ea typeface="Cambria Math" panose="02040503050406030204" pitchFamily="18" charset="0"/>
                          </a:rPr>
                          <m:t>𝑒</m:t>
                        </m:r>
                      </m:e>
                      <m:sup>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𝑥</m:t>
                        </m:r>
                      </m:sup>
                    </m:sSup>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𝑥</m:t>
                    </m:r>
                  </m:oMath>
                </a14:m>
                <a:r>
                  <a:rPr lang="de-DE" dirty="0"/>
                  <a:t> ausrechnen und so weiter… also alle Zahlenwerte von </a:t>
                </a:r>
                <a14:m>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1+</m:t>
                        </m:r>
                        <m:r>
                          <a:rPr lang="de-DE" b="0" i="1" smtClean="0">
                            <a:latin typeface="Cambria Math" panose="02040503050406030204" pitchFamily="18" charset="0"/>
                          </a:rPr>
                          <m:t>𝑛</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𝑥</m:t>
                        </m:r>
                      </m:e>
                    </m:d>
                  </m:oMath>
                </a14:m>
                <a:r>
                  <a:rPr lang="de-DE" dirty="0"/>
                  <a:t>.</a:t>
                </a:r>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blipFill>
                <a:blip r:embed="rId2"/>
                <a:stretch>
                  <a:fillRect l="-313" t="-1818" r="-1567"/>
                </a:stretch>
              </a:blipFill>
            </p:spPr>
            <p:txBody>
              <a:bodyPr/>
              <a:lstStyle/>
              <a:p>
                <a:r>
                  <a:rPr lang="de-DE">
                    <a:noFill/>
                  </a:rPr>
                  <a:t> </a:t>
                </a:r>
              </a:p>
            </p:txBody>
          </p:sp>
        </mc:Fallback>
      </mc:AlternateContent>
    </p:spTree>
    <p:extLst>
      <p:ext uri="{BB962C8B-B14F-4D97-AF65-F5344CB8AC3E}">
        <p14:creationId xmlns:p14="http://schemas.microsoft.com/office/powerpoint/2010/main" val="1185944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EEC59BB-F470-4442-8D2F-A93740F6BED3}"/>
              </a:ext>
            </a:extLst>
          </p:cNvPr>
          <p:cNvSpPr/>
          <p:nvPr/>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t>EXKURS: Existenz und Eindeutigkeit</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p:txBody>
              <a:bodyPr>
                <a:normAutofit fontScale="92500" lnSpcReduction="10000"/>
              </a:bodyPr>
              <a:lstStyle/>
              <a:p>
                <a:pPr marL="0" indent="0">
                  <a:buNone/>
                </a:pPr>
                <a:r>
                  <a:rPr lang="de-DE" dirty="0"/>
                  <a:t>Da man in der Numerischen Mathematik also nicht die „eigentliche Differentialgleichung“ löst, kann es auch dort passieren, dass man eine „Lösung“ bekommt, obwohl vielleicht die Differentialgleichung keine Lösung hat. Oder man bekommt nur eine von vielen möglichen Lösungen… Daher beschäftigt sich die moderne Mathematik mit dem Nachweis der Existenz und der Eindeutigkeit von Lösungen von Differentialgleichungen und mit der „Schrittweitenbestimmung“ für </a:t>
                </a:r>
                <a14:m>
                  <m:oMath xmlns:m="http://schemas.openxmlformats.org/officeDocument/2006/math">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oMath>
                </a14:m>
                <a:endParaRPr lang="de-DE" dirty="0"/>
              </a:p>
              <a:p>
                <a:pPr marL="0" indent="0">
                  <a:buNone/>
                </a:pPr>
                <a:r>
                  <a:rPr lang="de-DE" dirty="0"/>
                  <a:t>Es gibt eine Differentialgleichung (Navier-Stokes-Gleichung), die sehr gut das Strömungserhalten von Fluiden modelliert. Die „Lösungen“ dieser Differentialgleichungen werden auf Rechnern mit entsprechenden numerischen Verfahren durchgeführt und dienen in der Praxis zur Optimierung technischer Prozesse. Das alles, obwohl es bisher nicht bewiesen ist, ob oder dass für diese Gleichung eine eindeutige Lösung existiert. </a:t>
                </a:r>
              </a:p>
              <a:p>
                <a:pPr marL="0" indent="0">
                  <a:buNone/>
                </a:pPr>
                <a:r>
                  <a:rPr lang="de-DE" dirty="0"/>
                  <a:t>Das ist eines der sieben </a:t>
                </a:r>
                <a:r>
                  <a:rPr lang="de-DE" dirty="0" err="1">
                    <a:hlinkClick r:id="rId2"/>
                  </a:rPr>
                  <a:t>Millenium</a:t>
                </a:r>
                <a:r>
                  <a:rPr lang="de-DE" dirty="0"/>
                  <a:t>-Probleme der Mathematik, von denen bisher nur eines geknackt wurde… Für die Beantwortung eines solchen </a:t>
                </a:r>
                <a:r>
                  <a:rPr lang="de-DE" dirty="0" err="1"/>
                  <a:t>Millenium</a:t>
                </a:r>
                <a:r>
                  <a:rPr lang="de-DE" dirty="0"/>
                  <a:t>-Problems bekommt man eine Million Dollar.  Viel Erfolg!</a:t>
                </a:r>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blipFill>
                <a:blip r:embed="rId3"/>
                <a:stretch>
                  <a:fillRect l="-1129" t="-2121" r="-815"/>
                </a:stretch>
              </a:blipFill>
            </p:spPr>
            <p:txBody>
              <a:bodyPr/>
              <a:lstStyle/>
              <a:p>
                <a:r>
                  <a:rPr lang="de-DE">
                    <a:noFill/>
                  </a:rPr>
                  <a:t> </a:t>
                </a:r>
              </a:p>
            </p:txBody>
          </p:sp>
        </mc:Fallback>
      </mc:AlternateContent>
    </p:spTree>
    <p:extLst>
      <p:ext uri="{BB962C8B-B14F-4D97-AF65-F5344CB8AC3E}">
        <p14:creationId xmlns:p14="http://schemas.microsoft.com/office/powerpoint/2010/main" val="384353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A2E68-5BDD-4752-9AD0-414693054DA3}"/>
              </a:ext>
            </a:extLst>
          </p:cNvPr>
          <p:cNvSpPr>
            <a:spLocks noGrp="1"/>
          </p:cNvSpPr>
          <p:nvPr>
            <p:ph type="title"/>
          </p:nvPr>
        </p:nvSpPr>
        <p:spPr/>
        <p:txBody>
          <a:bodyPr/>
          <a:lstStyle/>
          <a:p>
            <a:r>
              <a:rPr lang="de-DE" dirty="0"/>
              <a:t>Anfangswertproblem</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0E402112-5D33-4DE3-A207-3BBD609BCF28}"/>
                  </a:ext>
                </a:extLst>
              </p:cNvPr>
              <p:cNvSpPr>
                <a:spLocks noGrp="1"/>
              </p:cNvSpPr>
              <p:nvPr>
                <p:ph idx="1"/>
              </p:nvPr>
            </p:nvSpPr>
            <p:spPr/>
            <p:txBody>
              <a:bodyPr>
                <a:normAutofit lnSpcReduction="10000"/>
              </a:bodyPr>
              <a:lstStyle/>
              <a:p>
                <a:r>
                  <a:rPr lang="de-DE" dirty="0"/>
                  <a:t>Zudem haben wir bei der Lösung von exakten Differentialgleichungen bereits gesehen, dass die Lösung nicht eindeutig sein muss. Meistens gibt die Ordnung einer gewöhnlichen Differentialgleichung an, wie viele frei wählbare Parameter die Lösung einer DGL hat. Daher möchten wir noch zusätzlich eine Bedingung angeben (f(1)=0), die sich „Anfangswert“ nennt. Damit wird aus dem Problem, eine Differentialgleichung zu lösen, ein sogenanntes </a:t>
                </a:r>
                <a:r>
                  <a:rPr lang="de-DE" i="1" dirty="0"/>
                  <a:t>Anfangswertproblem:</a:t>
                </a:r>
              </a:p>
              <a:p>
                <a:endParaRPr lang="de-DE" i="1" dirty="0">
                  <a:latin typeface="Cambria Math" panose="02040503050406030204" pitchFamily="18" charset="0"/>
                </a:endParaRPr>
              </a:p>
              <a:p>
                <a:pPr algn="ct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sSup>
                      <m:sSupPr>
                        <m:ctrlPr>
                          <a:rPr lang="de-DE" i="1">
                            <a:latin typeface="Cambria Math" panose="02040503050406030204" pitchFamily="18" charset="0"/>
                          </a:rPr>
                        </m:ctrlPr>
                      </m:sSupPr>
                      <m:e>
                        <m:r>
                          <a:rPr lang="de-DE" i="1">
                            <a:latin typeface="Cambria Math" panose="02040503050406030204" pitchFamily="18" charset="0"/>
                          </a:rPr>
                          <m:t>𝑓</m:t>
                        </m:r>
                      </m:e>
                      <m:sup>
                        <m:r>
                          <a:rPr lang="de-DE" i="1">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𝑓</m:t>
                        </m:r>
                      </m:sup>
                    </m:sSup>
                    <m:r>
                      <a:rPr lang="de-DE" b="0" i="1" smtClean="0">
                        <a:latin typeface="Cambria Math" panose="02040503050406030204" pitchFamily="18" charset="0"/>
                      </a:rPr>
                      <m:t> ,  </m:t>
                    </m:r>
                    <m:r>
                      <a:rPr lang="de-DE" b="0" i="1" smtClean="0">
                        <a:latin typeface="Cambria Math" panose="02040503050406030204" pitchFamily="18" charset="0"/>
                      </a:rPr>
                      <m:t>𝑓</m:t>
                    </m:r>
                    <m:d>
                      <m:dPr>
                        <m:ctrlPr>
                          <a:rPr lang="de-DE" b="0" i="1" smtClean="0">
                            <a:latin typeface="Cambria Math" panose="02040503050406030204" pitchFamily="18" charset="0"/>
                          </a:rPr>
                        </m:ctrlPr>
                      </m:dPr>
                      <m:e>
                        <m:r>
                          <a:rPr lang="de-DE" b="0" i="1" smtClean="0">
                            <a:latin typeface="Cambria Math" panose="02040503050406030204" pitchFamily="18" charset="0"/>
                          </a:rPr>
                          <m:t>1</m:t>
                        </m:r>
                      </m:e>
                    </m:d>
                    <m:r>
                      <a:rPr lang="de-DE" b="0" i="1" smtClean="0">
                        <a:latin typeface="Cambria Math" panose="02040503050406030204" pitchFamily="18" charset="0"/>
                      </a:rPr>
                      <m:t>=0</m:t>
                    </m:r>
                  </m:oMath>
                </a14:m>
                <a:r>
                  <a:rPr lang="de-DE" dirty="0"/>
                  <a:t> </a:t>
                </a:r>
              </a:p>
              <a:p>
                <a:endParaRPr lang="de-DE" dirty="0"/>
              </a:p>
              <a:p>
                <a:r>
                  <a:rPr lang="de-DE" dirty="0"/>
                  <a:t>Dieses konkrete Problem hat (aber das ist nicht für alle Anfangswertprobleme so) eine eindeutige Lösung. Doch wie bekomme ich diese Lösung??</a:t>
                </a:r>
              </a:p>
              <a:p>
                <a:endParaRPr lang="de-DE" dirty="0"/>
              </a:p>
            </p:txBody>
          </p:sp>
        </mc:Choice>
        <mc:Fallback xmlns="">
          <p:sp>
            <p:nvSpPr>
              <p:cNvPr id="3" name="Inhaltsplatzhalter 2">
                <a:extLst>
                  <a:ext uri="{FF2B5EF4-FFF2-40B4-BE49-F238E27FC236}">
                    <a16:creationId xmlns:a16="http://schemas.microsoft.com/office/drawing/2014/main" id="{0E402112-5D33-4DE3-A207-3BBD609BCF28}"/>
                  </a:ext>
                </a:extLst>
              </p:cNvPr>
              <p:cNvSpPr>
                <a:spLocks noGrp="1" noRot="1" noChangeAspect="1" noMove="1" noResize="1" noEditPoints="1" noAdjustHandles="1" noChangeArrowheads="1" noChangeShapeType="1" noTextEdit="1"/>
              </p:cNvSpPr>
              <p:nvPr>
                <p:ph idx="1"/>
              </p:nvPr>
            </p:nvSpPr>
            <p:spPr>
              <a:blipFill>
                <a:blip r:embed="rId2"/>
                <a:stretch>
                  <a:fillRect l="-313" t="-2576" r="-1066"/>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B0FAD3F5-4930-4A1D-AC28-CD0C791CA28A}"/>
              </a:ext>
            </a:extLst>
          </p:cNvPr>
          <p:cNvSpPr txBox="1"/>
          <p:nvPr/>
        </p:nvSpPr>
        <p:spPr>
          <a:xfrm>
            <a:off x="8658809" y="400550"/>
            <a:ext cx="3200399"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dirty="0"/>
              <a:t>SCHAUEN SIE SICH  NOCHMAL DIE BEISPIELE AUF SEITE 4 DER LETZTEN VORLESUNG AN!</a:t>
            </a:r>
          </a:p>
        </p:txBody>
      </p:sp>
      <p:cxnSp>
        <p:nvCxnSpPr>
          <p:cNvPr id="6" name="Gerade Verbindung mit Pfeil 5">
            <a:extLst>
              <a:ext uri="{FF2B5EF4-FFF2-40B4-BE49-F238E27FC236}">
                <a16:creationId xmlns:a16="http://schemas.microsoft.com/office/drawing/2014/main" id="{36991D69-6393-4806-8EB2-7CD95963820F}"/>
              </a:ext>
            </a:extLst>
          </p:cNvPr>
          <p:cNvCxnSpPr/>
          <p:nvPr/>
        </p:nvCxnSpPr>
        <p:spPr>
          <a:xfrm flipH="1">
            <a:off x="2715208" y="1323880"/>
            <a:ext cx="5943601" cy="1848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63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A2E68-5BDD-4752-9AD0-414693054DA3}"/>
              </a:ext>
            </a:extLst>
          </p:cNvPr>
          <p:cNvSpPr>
            <a:spLocks noGrp="1"/>
          </p:cNvSpPr>
          <p:nvPr>
            <p:ph type="title"/>
          </p:nvPr>
        </p:nvSpPr>
        <p:spPr/>
        <p:txBody>
          <a:bodyPr/>
          <a:lstStyle/>
          <a:p>
            <a:r>
              <a:rPr lang="de-DE" dirty="0"/>
              <a:t>Die DGL als Rekursionsvorschrift</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0E402112-5D33-4DE3-A207-3BBD609BCF28}"/>
                  </a:ext>
                </a:extLst>
              </p:cNvPr>
              <p:cNvSpPr>
                <a:spLocks noGrp="1"/>
              </p:cNvSpPr>
              <p:nvPr>
                <p:ph idx="1"/>
              </p:nvPr>
            </p:nvSpPr>
            <p:spPr/>
            <p:txBody>
              <a:bodyPr>
                <a:normAutofit/>
              </a:bodyPr>
              <a:lstStyle/>
              <a:p>
                <a:r>
                  <a:rPr lang="de-DE" dirty="0"/>
                  <a:t>Das interessante ist, dass die Gleichung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sSup>
                      <m:sSupPr>
                        <m:ctrlPr>
                          <a:rPr lang="de-DE" i="1">
                            <a:latin typeface="Cambria Math" panose="02040503050406030204" pitchFamily="18" charset="0"/>
                          </a:rPr>
                        </m:ctrlPr>
                      </m:sSupPr>
                      <m:e>
                        <m:r>
                          <a:rPr lang="de-DE" i="1">
                            <a:latin typeface="Cambria Math" panose="02040503050406030204" pitchFamily="18" charset="0"/>
                          </a:rPr>
                          <m:t>𝑓</m:t>
                        </m:r>
                      </m:e>
                      <m:sup>
                        <m:r>
                          <a:rPr lang="de-DE" i="1">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𝑓</m:t>
                        </m:r>
                      </m:sup>
                    </m:sSup>
                    <m:r>
                      <a:rPr lang="de-DE" b="0" i="1" smtClean="0">
                        <a:latin typeface="Cambria Math" panose="02040503050406030204" pitchFamily="18" charset="0"/>
                      </a:rPr>
                      <m:t> </m:t>
                    </m:r>
                  </m:oMath>
                </a14:m>
                <a:r>
                  <a:rPr lang="de-DE" dirty="0"/>
                  <a:t>eine Lösung für </a:t>
                </a:r>
                <a14:m>
                  <m:oMath xmlns:m="http://schemas.openxmlformats.org/officeDocument/2006/math">
                    <m:r>
                      <a:rPr lang="de-DE" i="1" dirty="0">
                        <a:latin typeface="Cambria Math" panose="02040503050406030204" pitchFamily="18" charset="0"/>
                      </a:rPr>
                      <m:t>𝑓</m:t>
                    </m:r>
                    <m:r>
                      <a:rPr lang="de-DE" i="1" dirty="0">
                        <a:latin typeface="Cambria Math" panose="02040503050406030204" pitchFamily="18" charset="0"/>
                      </a:rPr>
                      <m:t>‘</m:t>
                    </m:r>
                    <m:d>
                      <m:dPr>
                        <m:ctrlPr>
                          <a:rPr lang="de-DE" i="1" dirty="0">
                            <a:latin typeface="Cambria Math" panose="02040503050406030204" pitchFamily="18" charset="0"/>
                          </a:rPr>
                        </m:ctrlPr>
                      </m:dPr>
                      <m:e>
                        <m:r>
                          <a:rPr lang="de-DE" i="1" dirty="0">
                            <a:latin typeface="Cambria Math" panose="02040503050406030204" pitchFamily="18" charset="0"/>
                          </a:rPr>
                          <m:t>𝑥</m:t>
                        </m:r>
                      </m:e>
                    </m:d>
                  </m:oMath>
                </a14:m>
                <a:r>
                  <a:rPr lang="de-DE" dirty="0"/>
                  <a:t> liefert, wenn f bekannt sein sollte. </a:t>
                </a:r>
              </a:p>
              <a:p>
                <a:r>
                  <a:rPr lang="de-DE" dirty="0"/>
                  <a:t>Die Gleichung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sSup>
                      <m:sSupPr>
                        <m:ctrlPr>
                          <a:rPr lang="de-DE" i="1">
                            <a:latin typeface="Cambria Math" panose="02040503050406030204" pitchFamily="18" charset="0"/>
                          </a:rPr>
                        </m:ctrlPr>
                      </m:sSupPr>
                      <m:e>
                        <m:r>
                          <a:rPr lang="de-DE" i="1">
                            <a:latin typeface="Cambria Math" panose="02040503050406030204" pitchFamily="18" charset="0"/>
                          </a:rPr>
                          <m:t>𝑓</m:t>
                        </m:r>
                      </m:e>
                      <m:sup>
                        <m:r>
                          <a:rPr lang="de-DE" i="1">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𝑓</m:t>
                        </m:r>
                      </m:sup>
                    </m:sSup>
                  </m:oMath>
                </a14:m>
                <a:r>
                  <a:rPr lang="de-DE" dirty="0"/>
                  <a:t> liefert zum Beispiel </a:t>
                </a:r>
                <a14:m>
                  <m:oMath xmlns:m="http://schemas.openxmlformats.org/officeDocument/2006/math">
                    <m:r>
                      <a:rPr lang="de-DE" i="1" dirty="0" smtClean="0">
                        <a:latin typeface="Cambria Math" panose="02040503050406030204" pitchFamily="18" charset="0"/>
                      </a:rPr>
                      <m:t>𝑓</m:t>
                    </m:r>
                    <m:r>
                      <a:rPr lang="de-DE" i="1" dirty="0" smtClean="0">
                        <a:latin typeface="Cambria Math" panose="02040503050406030204" pitchFamily="18" charset="0"/>
                      </a:rPr>
                      <m:t>‘</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𝑥</m:t>
                        </m:r>
                      </m:e>
                    </m:d>
                    <m:r>
                      <a:rPr lang="de-DE" b="0" i="1" dirty="0" smtClean="0">
                        <a:latin typeface="Cambria Math" panose="02040503050406030204" pitchFamily="18" charset="0"/>
                      </a:rPr>
                      <m:t>=</m:t>
                    </m:r>
                    <m:f>
                      <m:fPr>
                        <m:ctrlPr>
                          <a:rPr lang="de-DE" b="0" i="1" dirty="0" smtClean="0">
                            <a:latin typeface="Cambria Math" panose="02040503050406030204" pitchFamily="18" charset="0"/>
                          </a:rPr>
                        </m:ctrlPr>
                      </m:fPr>
                      <m:num>
                        <m:sSup>
                          <m:sSupPr>
                            <m:ctrlPr>
                              <a:rPr lang="de-DE" b="0" i="1" dirty="0" smtClean="0">
                                <a:latin typeface="Cambria Math" panose="02040503050406030204" pitchFamily="18" charset="0"/>
                              </a:rPr>
                            </m:ctrlPr>
                          </m:sSupPr>
                          <m:e>
                            <m:r>
                              <a:rPr lang="de-DE" b="0" i="1" dirty="0" smtClean="0">
                                <a:latin typeface="Cambria Math" panose="02040503050406030204" pitchFamily="18" charset="0"/>
                              </a:rPr>
                              <m:t>𝑒</m:t>
                            </m:r>
                          </m:e>
                          <m:sup>
                            <m:r>
                              <a:rPr lang="de-DE" b="0" i="1" dirty="0" smtClean="0">
                                <a:latin typeface="Cambria Math" panose="02040503050406030204" pitchFamily="18" charset="0"/>
                              </a:rPr>
                              <m:t>𝑓</m:t>
                            </m:r>
                            <m:r>
                              <a:rPr lang="de-DE" b="0" i="1" dirty="0" smtClean="0">
                                <a:latin typeface="Cambria Math" panose="02040503050406030204" pitchFamily="18" charset="0"/>
                              </a:rPr>
                              <m:t>(</m:t>
                            </m:r>
                            <m:r>
                              <a:rPr lang="de-DE" b="0" i="1" dirty="0" smtClean="0">
                                <a:latin typeface="Cambria Math" panose="02040503050406030204" pitchFamily="18" charset="0"/>
                              </a:rPr>
                              <m:t>𝑥</m:t>
                            </m:r>
                            <m:r>
                              <a:rPr lang="de-DE" b="0" i="1" dirty="0" smtClean="0">
                                <a:latin typeface="Cambria Math" panose="02040503050406030204" pitchFamily="18" charset="0"/>
                              </a:rPr>
                              <m:t>)</m:t>
                            </m:r>
                          </m:sup>
                        </m:sSup>
                      </m:num>
                      <m:den>
                        <m:r>
                          <a:rPr lang="de-DE" b="0" i="1" dirty="0" smtClean="0">
                            <a:latin typeface="Cambria Math" panose="02040503050406030204" pitchFamily="18" charset="0"/>
                          </a:rPr>
                          <m:t>𝑥</m:t>
                        </m:r>
                        <m:r>
                          <a:rPr lang="de-DE" b="0" i="1" dirty="0" smtClean="0">
                            <a:latin typeface="Cambria Math" panose="02040503050406030204" pitchFamily="18" charset="0"/>
                          </a:rPr>
                          <m:t>²</m:t>
                        </m:r>
                      </m:den>
                    </m:f>
                  </m:oMath>
                </a14:m>
                <a:r>
                  <a:rPr lang="de-DE" dirty="0"/>
                  <a:t>. </a:t>
                </a:r>
              </a:p>
              <a:p>
                <a:r>
                  <a:rPr lang="de-DE" dirty="0"/>
                  <a:t>Wenn ich beide Seiten von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sSup>
                      <m:sSupPr>
                        <m:ctrlPr>
                          <a:rPr lang="de-DE" i="1">
                            <a:latin typeface="Cambria Math" panose="02040503050406030204" pitchFamily="18" charset="0"/>
                          </a:rPr>
                        </m:ctrlPr>
                      </m:sSupPr>
                      <m:e>
                        <m:r>
                          <a:rPr lang="de-DE" i="1">
                            <a:latin typeface="Cambria Math" panose="02040503050406030204" pitchFamily="18" charset="0"/>
                          </a:rPr>
                          <m:t>𝑓</m:t>
                        </m:r>
                      </m:e>
                      <m:sup>
                        <m:r>
                          <a:rPr lang="de-DE" i="1">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𝑓</m:t>
                        </m:r>
                      </m:sup>
                    </m:sSup>
                    <m:r>
                      <a:rPr lang="de-DE" i="1">
                        <a:latin typeface="Cambria Math" panose="02040503050406030204" pitchFamily="18" charset="0"/>
                      </a:rPr>
                      <m:t> </m:t>
                    </m:r>
                  </m:oMath>
                </a14:m>
                <a:r>
                  <a:rPr lang="de-DE" dirty="0"/>
                  <a:t>nach x ableite (und bedenke, dass f von x abhängen soll), dann erhalte ich den Zusammenhang: </a:t>
                </a:r>
              </a:p>
              <a:p>
                <a14:m>
                  <m:oMath xmlns:m="http://schemas.openxmlformats.org/officeDocument/2006/math">
                    <m:r>
                      <a:rPr lang="de-DE" i="1" smtClean="0">
                        <a:latin typeface="Cambria Math" panose="02040503050406030204" pitchFamily="18" charset="0"/>
                      </a:rPr>
                      <m:t>2</m:t>
                    </m:r>
                    <m:r>
                      <a:rPr lang="de-DE" b="0" i="1" smtClean="0">
                        <a:latin typeface="Cambria Math" panose="02040503050406030204" pitchFamily="18" charset="0"/>
                      </a:rPr>
                      <m:t>𝑥</m:t>
                    </m:r>
                    <m:sSup>
                      <m:sSupPr>
                        <m:ctrlPr>
                          <a:rPr lang="de-DE" i="1">
                            <a:latin typeface="Cambria Math" panose="02040503050406030204" pitchFamily="18" charset="0"/>
                          </a:rPr>
                        </m:ctrlPr>
                      </m:sSupPr>
                      <m:e>
                        <m:r>
                          <a:rPr lang="de-DE" i="1">
                            <a:latin typeface="Cambria Math" panose="02040503050406030204" pitchFamily="18" charset="0"/>
                          </a:rPr>
                          <m:t>𝑓</m:t>
                        </m:r>
                      </m:e>
                      <m:sup>
                        <m:r>
                          <a:rPr lang="de-DE" i="1">
                            <a:latin typeface="Cambria Math" panose="02040503050406030204" pitchFamily="18" charset="0"/>
                          </a:rPr>
                          <m:t>′</m:t>
                        </m:r>
                      </m:sup>
                    </m:sSup>
                    <m:r>
                      <a:rPr lang="de-DE" b="0" i="1" smtClean="0">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sSup>
                      <m:sSupPr>
                        <m:ctrlPr>
                          <a:rPr lang="de-DE" i="1">
                            <a:latin typeface="Cambria Math" panose="02040503050406030204" pitchFamily="18" charset="0"/>
                          </a:rPr>
                        </m:ctrlPr>
                      </m:sSupPr>
                      <m:e>
                        <m:r>
                          <a:rPr lang="de-DE" i="1">
                            <a:latin typeface="Cambria Math" panose="02040503050406030204" pitchFamily="18" charset="0"/>
                          </a:rPr>
                          <m:t>𝑓</m:t>
                        </m:r>
                      </m:e>
                      <m:sup>
                        <m:r>
                          <a:rPr lang="de-DE" i="1">
                            <a:latin typeface="Cambria Math" panose="02040503050406030204" pitchFamily="18" charset="0"/>
                          </a:rPr>
                          <m:t>′</m:t>
                        </m:r>
                        <m:r>
                          <a:rPr lang="de-DE" b="0" i="1" smtClean="0">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b="0" i="1" smtClean="0">
                            <a:latin typeface="Cambria Math" panose="02040503050406030204" pitchFamily="18" charset="0"/>
                          </a:rPr>
                          <m:t>𝑓</m:t>
                        </m:r>
                        <m:r>
                          <a:rPr lang="de-DE" b="0" i="1" smtClean="0">
                            <a:latin typeface="Cambria Math" panose="02040503050406030204" pitchFamily="18" charset="0"/>
                          </a:rPr>
                          <m:t>′</m:t>
                        </m:r>
                        <m:r>
                          <a:rPr lang="de-DE" i="1">
                            <a:latin typeface="Cambria Math" panose="02040503050406030204" pitchFamily="18" charset="0"/>
                          </a:rPr>
                          <m:t>𝑒</m:t>
                        </m:r>
                      </m:e>
                      <m:sup>
                        <m:r>
                          <a:rPr lang="de-DE" i="1">
                            <a:latin typeface="Cambria Math" panose="02040503050406030204" pitchFamily="18" charset="0"/>
                          </a:rPr>
                          <m:t>𝑓</m:t>
                        </m:r>
                      </m:sup>
                    </m:sSup>
                  </m:oMath>
                </a14:m>
                <a:r>
                  <a:rPr lang="de-DE" dirty="0"/>
                  <a:t>  (Produktregel linke Seite und Kettenregel rechte Seite)</a:t>
                </a:r>
              </a:p>
              <a:p>
                <a:r>
                  <a:rPr lang="de-DE" dirty="0"/>
                  <a:t>Bei gegebenem f und f‘ liefert mir dieser Zusammenhang </a:t>
                </a:r>
                <a14:m>
                  <m:oMath xmlns:m="http://schemas.openxmlformats.org/officeDocument/2006/math">
                    <m:r>
                      <a:rPr lang="de-DE" i="1" dirty="0" smtClean="0">
                        <a:latin typeface="Cambria Math" panose="02040503050406030204" pitchFamily="18" charset="0"/>
                      </a:rPr>
                      <m:t>𝑓</m:t>
                    </m:r>
                    <m:r>
                      <a:rPr lang="de-DE" i="1" dirty="0" smtClean="0">
                        <a:latin typeface="Cambria Math" panose="02040503050406030204" pitchFamily="18" charset="0"/>
                      </a:rPr>
                      <m:t>‘‘</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𝑥</m:t>
                        </m:r>
                      </m:e>
                    </m:d>
                    <m:r>
                      <a:rPr lang="de-DE" b="0" i="1" dirty="0" smtClean="0">
                        <a:latin typeface="Cambria Math" panose="02040503050406030204" pitchFamily="18" charset="0"/>
                      </a:rPr>
                      <m:t>=</m:t>
                    </m:r>
                    <m:f>
                      <m:fPr>
                        <m:ctrlPr>
                          <a:rPr lang="de-DE" b="0" i="1" dirty="0" smtClean="0">
                            <a:latin typeface="Cambria Math" panose="02040503050406030204" pitchFamily="18" charset="0"/>
                          </a:rPr>
                        </m:ctrlPr>
                      </m:fPr>
                      <m:num>
                        <m:sSup>
                          <m:sSupPr>
                            <m:ctrlPr>
                              <a:rPr lang="de-DE" b="0" i="1" dirty="0" smtClean="0">
                                <a:latin typeface="Cambria Math" panose="02040503050406030204" pitchFamily="18" charset="0"/>
                              </a:rPr>
                            </m:ctrlPr>
                          </m:sSupPr>
                          <m:e>
                            <m:r>
                              <a:rPr lang="de-DE" b="0" i="1" dirty="0" smtClean="0">
                                <a:latin typeface="Cambria Math" panose="02040503050406030204" pitchFamily="18" charset="0"/>
                              </a:rPr>
                              <m:t>𝑓</m:t>
                            </m:r>
                          </m:e>
                          <m:sup>
                            <m:r>
                              <a:rPr lang="de-DE" b="0" i="1" dirty="0" smtClean="0">
                                <a:latin typeface="Cambria Math" panose="02040503050406030204" pitchFamily="18" charset="0"/>
                              </a:rPr>
                              <m:t>′</m:t>
                            </m:r>
                          </m:sup>
                        </m:sSup>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𝑥</m:t>
                            </m:r>
                          </m:e>
                        </m:d>
                        <m:r>
                          <a:rPr lang="de-DE" b="0" i="1" dirty="0" smtClean="0">
                            <a:latin typeface="Cambria Math" panose="02040503050406030204" pitchFamily="18" charset="0"/>
                          </a:rPr>
                          <m:t> </m:t>
                        </m:r>
                        <m:sSup>
                          <m:sSupPr>
                            <m:ctrlPr>
                              <a:rPr lang="de-DE" b="0" i="1" dirty="0" smtClean="0">
                                <a:latin typeface="Cambria Math" panose="02040503050406030204" pitchFamily="18" charset="0"/>
                              </a:rPr>
                            </m:ctrlPr>
                          </m:sSupPr>
                          <m:e>
                            <m:r>
                              <a:rPr lang="de-DE" b="0" i="1" dirty="0" smtClean="0">
                                <a:latin typeface="Cambria Math" panose="02040503050406030204" pitchFamily="18" charset="0"/>
                              </a:rPr>
                              <m:t>𝑒</m:t>
                            </m:r>
                          </m:e>
                          <m:sup>
                            <m:r>
                              <a:rPr lang="de-DE" b="0" i="1" dirty="0" smtClean="0">
                                <a:latin typeface="Cambria Math" panose="02040503050406030204" pitchFamily="18" charset="0"/>
                              </a:rPr>
                              <m:t>𝑓</m:t>
                            </m:r>
                            <m:r>
                              <a:rPr lang="de-DE" b="0" i="1" dirty="0" smtClean="0">
                                <a:latin typeface="Cambria Math" panose="02040503050406030204" pitchFamily="18" charset="0"/>
                              </a:rPr>
                              <m:t>(</m:t>
                            </m:r>
                            <m:r>
                              <a:rPr lang="de-DE" b="0" i="1" dirty="0" smtClean="0">
                                <a:latin typeface="Cambria Math" panose="02040503050406030204" pitchFamily="18" charset="0"/>
                              </a:rPr>
                              <m:t>𝑥</m:t>
                            </m:r>
                            <m:r>
                              <a:rPr lang="de-DE" b="0" i="1" dirty="0" smtClean="0">
                                <a:latin typeface="Cambria Math" panose="02040503050406030204" pitchFamily="18" charset="0"/>
                              </a:rPr>
                              <m:t>)</m:t>
                            </m:r>
                          </m:sup>
                        </m:sSup>
                        <m:r>
                          <a:rPr lang="de-DE" b="0" i="1" dirty="0" smtClean="0">
                            <a:latin typeface="Cambria Math" panose="02040503050406030204" pitchFamily="18" charset="0"/>
                          </a:rPr>
                          <m:t>−2</m:t>
                        </m:r>
                        <m:r>
                          <a:rPr lang="de-DE" b="0" i="1" dirty="0" smtClean="0">
                            <a:latin typeface="Cambria Math" panose="02040503050406030204" pitchFamily="18" charset="0"/>
                          </a:rPr>
                          <m:t>𝑥</m:t>
                        </m:r>
                        <m:sSup>
                          <m:sSupPr>
                            <m:ctrlPr>
                              <a:rPr lang="de-DE" b="0" i="1" dirty="0" smtClean="0">
                                <a:latin typeface="Cambria Math" panose="02040503050406030204" pitchFamily="18" charset="0"/>
                              </a:rPr>
                            </m:ctrlPr>
                          </m:sSupPr>
                          <m:e>
                            <m:r>
                              <a:rPr lang="de-DE" b="0" i="1" dirty="0" smtClean="0">
                                <a:latin typeface="Cambria Math" panose="02040503050406030204" pitchFamily="18" charset="0"/>
                              </a:rPr>
                              <m:t>𝑓</m:t>
                            </m:r>
                          </m:e>
                          <m:sup>
                            <m:r>
                              <a:rPr lang="de-DE" b="0" i="1" dirty="0" smtClean="0">
                                <a:latin typeface="Cambria Math" panose="02040503050406030204" pitchFamily="18" charset="0"/>
                              </a:rPr>
                              <m:t>′</m:t>
                            </m:r>
                          </m:sup>
                        </m:sSup>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𝑥</m:t>
                            </m:r>
                          </m:e>
                        </m:d>
                      </m:num>
                      <m:den>
                        <m:r>
                          <a:rPr lang="de-DE" b="0" i="1" dirty="0" smtClean="0">
                            <a:latin typeface="Cambria Math" panose="02040503050406030204" pitchFamily="18" charset="0"/>
                          </a:rPr>
                          <m:t>𝑥</m:t>
                        </m:r>
                        <m:r>
                          <a:rPr lang="de-DE" b="0" i="1" dirty="0" smtClean="0">
                            <a:latin typeface="Cambria Math" panose="02040503050406030204" pitchFamily="18" charset="0"/>
                          </a:rPr>
                          <m:t>²</m:t>
                        </m:r>
                      </m:den>
                    </m:f>
                  </m:oMath>
                </a14:m>
                <a:r>
                  <a:rPr lang="de-DE" dirty="0"/>
                  <a:t>. Und wenn ich diesen Ausdruck auf beiden Seiten wieder nach x ableite, bekomme ich einen Zusammenhang für f‘‘‘… und so weiter.    </a:t>
                </a:r>
              </a:p>
              <a:p>
                <a:endParaRPr lang="de-DE" dirty="0"/>
              </a:p>
              <a:p>
                <a:endParaRPr lang="de-DE" dirty="0"/>
              </a:p>
            </p:txBody>
          </p:sp>
        </mc:Choice>
        <mc:Fallback xmlns="">
          <p:sp>
            <p:nvSpPr>
              <p:cNvPr id="3" name="Inhaltsplatzhalter 2">
                <a:extLst>
                  <a:ext uri="{FF2B5EF4-FFF2-40B4-BE49-F238E27FC236}">
                    <a16:creationId xmlns:a16="http://schemas.microsoft.com/office/drawing/2014/main" id="{0E402112-5D33-4DE3-A207-3BBD609BCF28}"/>
                  </a:ext>
                </a:extLst>
              </p:cNvPr>
              <p:cNvSpPr>
                <a:spLocks noGrp="1" noRot="1" noChangeAspect="1" noMove="1" noResize="1" noEditPoints="1" noAdjustHandles="1" noChangeArrowheads="1" noChangeShapeType="1" noTextEdit="1"/>
              </p:cNvSpPr>
              <p:nvPr>
                <p:ph idx="1"/>
              </p:nvPr>
            </p:nvSpPr>
            <p:spPr>
              <a:blipFill>
                <a:blip r:embed="rId2"/>
                <a:stretch>
                  <a:fillRect l="-1254" t="-1667" r="-1944" b="-303"/>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5E9941EC-56BD-46DA-808D-8545A5317EF9}"/>
              </a:ext>
            </a:extLst>
          </p:cNvPr>
          <p:cNvSpPr/>
          <p:nvPr/>
        </p:nvSpPr>
        <p:spPr>
          <a:xfrm>
            <a:off x="9002935" y="2690336"/>
            <a:ext cx="2754742"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de-DE" sz="1400" dirty="0"/>
              <a:t>ICH KENNE ZWAR NICHT f… ABER ICH WEISS f(1)=0. WAS IST ALSO f‘(1)? ÜBERLEGEN SIE!</a:t>
            </a:r>
          </a:p>
        </p:txBody>
      </p:sp>
      <p:cxnSp>
        <p:nvCxnSpPr>
          <p:cNvPr id="6" name="Gerade Verbindung mit Pfeil 5">
            <a:extLst>
              <a:ext uri="{FF2B5EF4-FFF2-40B4-BE49-F238E27FC236}">
                <a16:creationId xmlns:a16="http://schemas.microsoft.com/office/drawing/2014/main" id="{1DF95EEB-296D-4672-AE35-0C2F1A865E9B}"/>
              </a:ext>
            </a:extLst>
          </p:cNvPr>
          <p:cNvCxnSpPr>
            <a:cxnSpLocks/>
          </p:cNvCxnSpPr>
          <p:nvPr/>
        </p:nvCxnSpPr>
        <p:spPr>
          <a:xfrm flipH="1">
            <a:off x="7856376" y="3059668"/>
            <a:ext cx="1146559" cy="198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DAE615CC-F282-4F0A-A815-755F79FE5AA9}"/>
              </a:ext>
            </a:extLst>
          </p:cNvPr>
          <p:cNvSpPr txBox="1"/>
          <p:nvPr/>
        </p:nvSpPr>
        <p:spPr>
          <a:xfrm>
            <a:off x="1090126" y="4526681"/>
            <a:ext cx="10011747" cy="1754326"/>
          </a:xfrm>
          <a:prstGeom prst="rect">
            <a:avLst/>
          </a:prstGeom>
          <a:solidFill>
            <a:srgbClr val="92D050"/>
          </a:solidFill>
        </p:spPr>
        <p:txBody>
          <a:bodyPr wrap="square" rtlCol="0">
            <a:spAutoFit/>
          </a:bodyPr>
          <a:lstStyle/>
          <a:p>
            <a:endParaRPr lang="de-DE" dirty="0"/>
          </a:p>
          <a:p>
            <a:endParaRPr lang="de-DE" dirty="0"/>
          </a:p>
          <a:p>
            <a:pPr algn="ctr"/>
            <a:r>
              <a:rPr lang="de-DE" dirty="0"/>
              <a:t>ERST SELBER RECHNEN, DANN DIESES FENSTER SCHLIESSEN!</a:t>
            </a:r>
          </a:p>
          <a:p>
            <a:pPr algn="ctr"/>
            <a:endParaRPr lang="de-DE" dirty="0"/>
          </a:p>
          <a:p>
            <a:pPr algn="ctr"/>
            <a:endParaRPr lang="de-DE" dirty="0"/>
          </a:p>
          <a:p>
            <a:pPr algn="ctr"/>
            <a:r>
              <a:rPr lang="de-DE" u="sng" dirty="0"/>
              <a:t>X</a:t>
            </a:r>
          </a:p>
        </p:txBody>
      </p:sp>
    </p:spTree>
    <p:extLst>
      <p:ext uri="{BB962C8B-B14F-4D97-AF65-F5344CB8AC3E}">
        <p14:creationId xmlns:p14="http://schemas.microsoft.com/office/powerpoint/2010/main" val="2845225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A2E68-5BDD-4752-9AD0-414693054DA3}"/>
              </a:ext>
            </a:extLst>
          </p:cNvPr>
          <p:cNvSpPr>
            <a:spLocks noGrp="1"/>
          </p:cNvSpPr>
          <p:nvPr>
            <p:ph type="title"/>
          </p:nvPr>
        </p:nvSpPr>
        <p:spPr/>
        <p:txBody>
          <a:bodyPr/>
          <a:lstStyle/>
          <a:p>
            <a:r>
              <a:rPr lang="de-DE" dirty="0"/>
              <a:t>Gleichung immer wieder ableiten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0E402112-5D33-4DE3-A207-3BBD609BCF28}"/>
                  </a:ext>
                </a:extLst>
              </p:cNvPr>
              <p:cNvSpPr>
                <a:spLocks noGrp="1"/>
              </p:cNvSpPr>
              <p:nvPr>
                <p:ph idx="1"/>
              </p:nvPr>
            </p:nvSpPr>
            <p:spPr/>
            <p:txBody>
              <a:bodyPr>
                <a:normAutofit/>
              </a:bodyPr>
              <a:lstStyle/>
              <a:p>
                <a14:m>
                  <m:oMath xmlns:m="http://schemas.openxmlformats.org/officeDocument/2006/math">
                    <m:sSup>
                      <m:sSupPr>
                        <m:ctrlPr>
                          <a:rPr lang="de-DE" i="1" smtClean="0">
                            <a:solidFill>
                              <a:schemeClr val="accent5"/>
                            </a:solidFill>
                            <a:latin typeface="Cambria Math" panose="02040503050406030204" pitchFamily="18" charset="0"/>
                          </a:rPr>
                        </m:ctrlPr>
                      </m:sSupPr>
                      <m:e>
                        <m:r>
                          <a:rPr lang="de-DE" i="1">
                            <a:solidFill>
                              <a:schemeClr val="accent5"/>
                            </a:solidFill>
                            <a:latin typeface="Cambria Math" panose="02040503050406030204" pitchFamily="18" charset="0"/>
                          </a:rPr>
                          <m:t>𝑥</m:t>
                        </m:r>
                      </m:e>
                      <m:sup>
                        <m:r>
                          <a:rPr lang="de-DE" i="1">
                            <a:solidFill>
                              <a:schemeClr val="accent5"/>
                            </a:solidFill>
                            <a:latin typeface="Cambria Math" panose="02040503050406030204" pitchFamily="18" charset="0"/>
                          </a:rPr>
                          <m:t>2</m:t>
                        </m:r>
                      </m:sup>
                    </m:sSup>
                    <m:sSup>
                      <m:sSupPr>
                        <m:ctrlPr>
                          <a:rPr lang="de-DE" i="1">
                            <a:solidFill>
                              <a:schemeClr val="accent5"/>
                            </a:solidFill>
                            <a:latin typeface="Cambria Math" panose="02040503050406030204" pitchFamily="18" charset="0"/>
                          </a:rPr>
                        </m:ctrlPr>
                      </m:sSupPr>
                      <m:e>
                        <m:r>
                          <a:rPr lang="de-DE" i="1">
                            <a:solidFill>
                              <a:schemeClr val="accent5"/>
                            </a:solidFill>
                            <a:latin typeface="Cambria Math" panose="02040503050406030204" pitchFamily="18" charset="0"/>
                          </a:rPr>
                          <m:t>𝑓</m:t>
                        </m:r>
                      </m:e>
                      <m:sup>
                        <m:r>
                          <a:rPr lang="de-DE" i="1">
                            <a:solidFill>
                              <a:schemeClr val="accent5"/>
                            </a:solidFill>
                            <a:latin typeface="Cambria Math" panose="02040503050406030204" pitchFamily="18" charset="0"/>
                          </a:rPr>
                          <m:t>′</m:t>
                        </m:r>
                      </m:sup>
                    </m:sSup>
                    <m:r>
                      <a:rPr lang="de-DE" i="1">
                        <a:solidFill>
                          <a:schemeClr val="accent5"/>
                        </a:solidFill>
                        <a:latin typeface="Cambria Math" panose="02040503050406030204" pitchFamily="18" charset="0"/>
                      </a:rPr>
                      <m:t>=</m:t>
                    </m:r>
                    <m:sSup>
                      <m:sSupPr>
                        <m:ctrlPr>
                          <a:rPr lang="de-DE" i="1">
                            <a:solidFill>
                              <a:schemeClr val="accent5"/>
                            </a:solidFill>
                            <a:latin typeface="Cambria Math" panose="02040503050406030204" pitchFamily="18" charset="0"/>
                          </a:rPr>
                        </m:ctrlPr>
                      </m:sSupPr>
                      <m:e>
                        <m:r>
                          <a:rPr lang="de-DE" i="1">
                            <a:solidFill>
                              <a:schemeClr val="accent5"/>
                            </a:solidFill>
                            <a:latin typeface="Cambria Math" panose="02040503050406030204" pitchFamily="18" charset="0"/>
                          </a:rPr>
                          <m:t>𝑒</m:t>
                        </m:r>
                      </m:e>
                      <m:sup>
                        <m:r>
                          <a:rPr lang="de-DE" i="1">
                            <a:solidFill>
                              <a:schemeClr val="accent5"/>
                            </a:solidFill>
                            <a:latin typeface="Cambria Math" panose="02040503050406030204" pitchFamily="18" charset="0"/>
                          </a:rPr>
                          <m:t>𝑓</m:t>
                        </m:r>
                      </m:sup>
                    </m:sSup>
                  </m:oMath>
                </a14:m>
                <a:endParaRPr lang="de-DE" dirty="0">
                  <a:solidFill>
                    <a:schemeClr val="accent5"/>
                  </a:solidFill>
                </a:endParaRPr>
              </a:p>
              <a:p>
                <a14:m>
                  <m:oMath xmlns:m="http://schemas.openxmlformats.org/officeDocument/2006/math">
                    <m:r>
                      <a:rPr lang="de-DE" i="1" smtClean="0">
                        <a:solidFill>
                          <a:schemeClr val="accent2">
                            <a:lumMod val="75000"/>
                          </a:schemeClr>
                        </a:solidFill>
                        <a:latin typeface="Cambria Math" panose="02040503050406030204" pitchFamily="18" charset="0"/>
                      </a:rPr>
                      <m:t>2</m:t>
                    </m:r>
                    <m:r>
                      <a:rPr lang="de-DE" b="0" i="1" smtClean="0">
                        <a:solidFill>
                          <a:schemeClr val="accent2">
                            <a:lumMod val="75000"/>
                          </a:schemeClr>
                        </a:solidFill>
                        <a:latin typeface="Cambria Math" panose="02040503050406030204" pitchFamily="18" charset="0"/>
                      </a:rPr>
                      <m:t>𝑥</m:t>
                    </m:r>
                    <m:sSup>
                      <m:sSupPr>
                        <m:ctrlPr>
                          <a:rPr lang="de-DE" i="1">
                            <a:solidFill>
                              <a:schemeClr val="accent2">
                                <a:lumMod val="75000"/>
                              </a:schemeClr>
                            </a:solidFill>
                            <a:latin typeface="Cambria Math" panose="02040503050406030204" pitchFamily="18" charset="0"/>
                          </a:rPr>
                        </m:ctrlPr>
                      </m:sSupPr>
                      <m:e>
                        <m:r>
                          <a:rPr lang="de-DE" i="1">
                            <a:solidFill>
                              <a:schemeClr val="accent2">
                                <a:lumMod val="75000"/>
                              </a:schemeClr>
                            </a:solidFill>
                            <a:latin typeface="Cambria Math" panose="02040503050406030204" pitchFamily="18" charset="0"/>
                          </a:rPr>
                          <m:t>𝑓</m:t>
                        </m:r>
                      </m:e>
                      <m:sup>
                        <m:r>
                          <a:rPr lang="de-DE" i="1">
                            <a:solidFill>
                              <a:schemeClr val="accent2">
                                <a:lumMod val="75000"/>
                              </a:schemeClr>
                            </a:solidFill>
                            <a:latin typeface="Cambria Math" panose="02040503050406030204" pitchFamily="18" charset="0"/>
                          </a:rPr>
                          <m:t>′</m:t>
                        </m:r>
                      </m:sup>
                    </m:sSup>
                    <m:r>
                      <a:rPr lang="de-DE" b="0" i="1" smtClean="0">
                        <a:solidFill>
                          <a:schemeClr val="accent2">
                            <a:lumMod val="75000"/>
                          </a:schemeClr>
                        </a:solidFill>
                        <a:latin typeface="Cambria Math" panose="02040503050406030204" pitchFamily="18" charset="0"/>
                      </a:rPr>
                      <m:t>+</m:t>
                    </m:r>
                    <m:sSup>
                      <m:sSupPr>
                        <m:ctrlPr>
                          <a:rPr lang="de-DE" i="1">
                            <a:solidFill>
                              <a:schemeClr val="accent2">
                                <a:lumMod val="75000"/>
                              </a:schemeClr>
                            </a:solidFill>
                            <a:latin typeface="Cambria Math" panose="02040503050406030204" pitchFamily="18" charset="0"/>
                          </a:rPr>
                        </m:ctrlPr>
                      </m:sSupPr>
                      <m:e>
                        <m:r>
                          <a:rPr lang="de-DE" i="1">
                            <a:solidFill>
                              <a:schemeClr val="accent2">
                                <a:lumMod val="75000"/>
                              </a:schemeClr>
                            </a:solidFill>
                            <a:latin typeface="Cambria Math" panose="02040503050406030204" pitchFamily="18" charset="0"/>
                          </a:rPr>
                          <m:t>𝑥</m:t>
                        </m:r>
                      </m:e>
                      <m:sup>
                        <m:r>
                          <a:rPr lang="de-DE" i="1">
                            <a:solidFill>
                              <a:schemeClr val="accent2">
                                <a:lumMod val="75000"/>
                              </a:schemeClr>
                            </a:solidFill>
                            <a:latin typeface="Cambria Math" panose="02040503050406030204" pitchFamily="18" charset="0"/>
                          </a:rPr>
                          <m:t>2</m:t>
                        </m:r>
                      </m:sup>
                    </m:sSup>
                    <m:sSup>
                      <m:sSupPr>
                        <m:ctrlPr>
                          <a:rPr lang="de-DE" i="1">
                            <a:solidFill>
                              <a:schemeClr val="accent2">
                                <a:lumMod val="75000"/>
                              </a:schemeClr>
                            </a:solidFill>
                            <a:latin typeface="Cambria Math" panose="02040503050406030204" pitchFamily="18" charset="0"/>
                          </a:rPr>
                        </m:ctrlPr>
                      </m:sSupPr>
                      <m:e>
                        <m:r>
                          <a:rPr lang="de-DE" i="1">
                            <a:solidFill>
                              <a:schemeClr val="accent2">
                                <a:lumMod val="75000"/>
                              </a:schemeClr>
                            </a:solidFill>
                            <a:latin typeface="Cambria Math" panose="02040503050406030204" pitchFamily="18" charset="0"/>
                          </a:rPr>
                          <m:t>𝑓</m:t>
                        </m:r>
                      </m:e>
                      <m:sup>
                        <m:r>
                          <a:rPr lang="de-DE" i="1">
                            <a:solidFill>
                              <a:schemeClr val="accent2">
                                <a:lumMod val="75000"/>
                              </a:schemeClr>
                            </a:solidFill>
                            <a:latin typeface="Cambria Math" panose="02040503050406030204" pitchFamily="18" charset="0"/>
                          </a:rPr>
                          <m:t>′</m:t>
                        </m:r>
                        <m:r>
                          <a:rPr lang="de-DE" b="0" i="1" smtClean="0">
                            <a:solidFill>
                              <a:schemeClr val="accent2">
                                <a:lumMod val="75000"/>
                              </a:schemeClr>
                            </a:solidFill>
                            <a:latin typeface="Cambria Math" panose="02040503050406030204" pitchFamily="18" charset="0"/>
                          </a:rPr>
                          <m:t>′</m:t>
                        </m:r>
                      </m:sup>
                    </m:sSup>
                    <m:r>
                      <a:rPr lang="de-DE" i="1">
                        <a:solidFill>
                          <a:schemeClr val="accent2">
                            <a:lumMod val="75000"/>
                          </a:schemeClr>
                        </a:solidFill>
                        <a:latin typeface="Cambria Math" panose="02040503050406030204" pitchFamily="18" charset="0"/>
                      </a:rPr>
                      <m:t>=</m:t>
                    </m:r>
                    <m:sSup>
                      <m:sSupPr>
                        <m:ctrlPr>
                          <a:rPr lang="de-DE" i="1">
                            <a:solidFill>
                              <a:schemeClr val="accent2">
                                <a:lumMod val="75000"/>
                              </a:schemeClr>
                            </a:solidFill>
                            <a:latin typeface="Cambria Math" panose="02040503050406030204" pitchFamily="18" charset="0"/>
                          </a:rPr>
                        </m:ctrlPr>
                      </m:sSupPr>
                      <m:e>
                        <m:r>
                          <a:rPr lang="de-DE" b="0" i="1" smtClean="0">
                            <a:solidFill>
                              <a:schemeClr val="accent2">
                                <a:lumMod val="75000"/>
                              </a:schemeClr>
                            </a:solidFill>
                            <a:latin typeface="Cambria Math" panose="02040503050406030204" pitchFamily="18" charset="0"/>
                          </a:rPr>
                          <m:t>𝑓</m:t>
                        </m:r>
                        <m:r>
                          <a:rPr lang="de-DE" b="0" i="1" smtClean="0">
                            <a:solidFill>
                              <a:schemeClr val="accent2">
                                <a:lumMod val="75000"/>
                              </a:schemeClr>
                            </a:solidFill>
                            <a:latin typeface="Cambria Math" panose="02040503050406030204" pitchFamily="18" charset="0"/>
                          </a:rPr>
                          <m:t>′</m:t>
                        </m:r>
                        <m:r>
                          <a:rPr lang="de-DE" i="1">
                            <a:solidFill>
                              <a:schemeClr val="accent2">
                                <a:lumMod val="75000"/>
                              </a:schemeClr>
                            </a:solidFill>
                            <a:latin typeface="Cambria Math" panose="02040503050406030204" pitchFamily="18" charset="0"/>
                          </a:rPr>
                          <m:t>𝑒</m:t>
                        </m:r>
                      </m:e>
                      <m:sup>
                        <m:r>
                          <a:rPr lang="de-DE" i="1">
                            <a:solidFill>
                              <a:schemeClr val="accent2">
                                <a:lumMod val="75000"/>
                              </a:schemeClr>
                            </a:solidFill>
                            <a:latin typeface="Cambria Math" panose="02040503050406030204" pitchFamily="18" charset="0"/>
                          </a:rPr>
                          <m:t>𝑓</m:t>
                        </m:r>
                      </m:sup>
                    </m:sSup>
                  </m:oMath>
                </a14:m>
                <a:endParaRPr lang="de-DE" dirty="0"/>
              </a:p>
              <a:p>
                <a14:m>
                  <m:oMath xmlns:m="http://schemas.openxmlformats.org/officeDocument/2006/math">
                    <m:r>
                      <a:rPr lang="de-DE" b="0" i="1" smtClean="0">
                        <a:latin typeface="Cambria Math" panose="02040503050406030204" pitchFamily="18" charset="0"/>
                      </a:rPr>
                      <m:t>2</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r>
                      <a:rPr lang="de-DE" b="0" i="1" smtClean="0">
                        <a:latin typeface="Cambria Math" panose="02040503050406030204" pitchFamily="18" charset="0"/>
                      </a:rPr>
                      <m:t>+4</m:t>
                    </m:r>
                    <m:r>
                      <a:rPr lang="de-DE" b="0" i="1" smtClean="0">
                        <a:latin typeface="Cambria Math" panose="02040503050406030204" pitchFamily="18" charset="0"/>
                      </a:rPr>
                      <m:t>𝑥</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2</m:t>
                        </m:r>
                      </m:sup>
                    </m:sSup>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𝑓</m:t>
                        </m:r>
                      </m:sup>
                    </m:sSup>
                    <m:r>
                      <a:rPr lang="de-DE" b="0" i="1" smtClean="0">
                        <a:latin typeface="Cambria Math" panose="02040503050406030204" pitchFamily="18" charset="0"/>
                      </a:rPr>
                      <m:t>+</m:t>
                    </m:r>
                    <m:d>
                      <m:dPr>
                        <m:ctrlPr>
                          <a:rPr lang="de-DE" b="0" i="1" smtClean="0">
                            <a:latin typeface="Cambria Math" panose="02040503050406030204" pitchFamily="18" charset="0"/>
                          </a:rPr>
                        </m:ctrlPr>
                      </m:dPr>
                      <m:e>
                        <m:r>
                          <a:rPr lang="de-DE" b="0" i="1" smtClean="0">
                            <a:latin typeface="Cambria Math" panose="02040503050406030204" pitchFamily="18" charset="0"/>
                          </a:rPr>
                          <m:t>𝑓</m:t>
                        </m:r>
                        <m:r>
                          <a:rPr lang="de-DE" b="0" i="1" smtClean="0">
                            <a:latin typeface="Cambria Math" panose="02040503050406030204" pitchFamily="18" charset="0"/>
                          </a:rPr>
                          <m:t>′</m:t>
                        </m:r>
                      </m:e>
                    </m:d>
                    <m:r>
                      <a:rPr lang="de-DE" b="0" i="1" smtClean="0">
                        <a:latin typeface="Cambria Math" panose="02040503050406030204" pitchFamily="18" charset="0"/>
                      </a:rPr>
                      <m:t>²</m:t>
                    </m:r>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𝑓</m:t>
                        </m:r>
                      </m:sup>
                    </m:sSup>
                  </m:oMath>
                </a14:m>
                <a:endParaRPr lang="de-DE" dirty="0"/>
              </a:p>
              <a:p>
                <a14:m>
                  <m:oMath xmlns:m="http://schemas.openxmlformats.org/officeDocument/2006/math">
                    <m:r>
                      <a:rPr lang="de-DE" b="0" i="1" smtClean="0">
                        <a:latin typeface="Cambria Math" panose="02040503050406030204" pitchFamily="18" charset="0"/>
                      </a:rPr>
                      <m:t>6</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r>
                      <a:rPr lang="de-DE" b="0" i="1" smtClean="0">
                        <a:latin typeface="Cambria Math" panose="02040503050406030204" pitchFamily="18" charset="0"/>
                      </a:rPr>
                      <m:t>+6</m:t>
                    </m:r>
                    <m:r>
                      <a:rPr lang="de-DE" b="0" i="1" smtClean="0">
                        <a:latin typeface="Cambria Math" panose="02040503050406030204" pitchFamily="18" charset="0"/>
                      </a:rPr>
                      <m:t>𝑥</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2</m:t>
                        </m:r>
                      </m:sup>
                    </m:sSup>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r>
                      <a:rPr lang="de-DE" b="0" i="1" smtClean="0">
                        <a:latin typeface="Cambria Math" panose="02040503050406030204" pitchFamily="18" charset="0"/>
                      </a:rPr>
                      <m:t> </m:t>
                    </m:r>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𝑓</m:t>
                        </m:r>
                      </m:sup>
                    </m:sSup>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3</m:t>
                        </m:r>
                        <m:r>
                          <a:rPr lang="de-DE" b="0" i="1" smtClean="0">
                            <a:latin typeface="Cambria Math" panose="02040503050406030204" pitchFamily="18" charset="0"/>
                          </a:rPr>
                          <m:t>𝑓</m:t>
                        </m:r>
                      </m:e>
                      <m:sup>
                        <m:r>
                          <a:rPr lang="de-DE" b="0" i="1" smtClean="0">
                            <a:latin typeface="Cambria Math" panose="02040503050406030204" pitchFamily="18" charset="0"/>
                          </a:rPr>
                          <m:t>′′</m:t>
                        </m:r>
                      </m:sup>
                    </m:sSup>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𝑓</m:t>
                        </m:r>
                      </m:sup>
                    </m:sSup>
                    <m:r>
                      <a:rPr lang="de-DE" b="0" i="1" smtClean="0">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𝑓</m:t>
                        </m:r>
                        <m:r>
                          <a:rPr lang="de-DE" i="1">
                            <a:latin typeface="Cambria Math" panose="02040503050406030204" pitchFamily="18" charset="0"/>
                          </a:rPr>
                          <m:t>′</m:t>
                        </m:r>
                      </m:e>
                    </m:d>
                    <m:r>
                      <a:rPr lang="de-DE" b="0" i="1" smtClean="0">
                        <a:latin typeface="Cambria Math" panose="02040503050406030204" pitchFamily="18" charset="0"/>
                      </a:rPr>
                      <m:t>³</m:t>
                    </m:r>
                    <m:sSup>
                      <m:sSupPr>
                        <m:ctrlPr>
                          <a:rPr lang="de-DE" i="1" smtClean="0">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𝑓</m:t>
                        </m:r>
                      </m:sup>
                    </m:sSup>
                  </m:oMath>
                </a14:m>
                <a:endParaRPr lang="de-DE" dirty="0"/>
              </a:p>
              <a:p>
                <a:r>
                  <a:rPr lang="de-DE" dirty="0"/>
                  <a:t>…</a:t>
                </a:r>
              </a:p>
              <a:p>
                <a:r>
                  <a:rPr lang="de-DE" dirty="0"/>
                  <a:t>Aus der obersten Gleichung ergibt sich mit Einsetzen des Anfangswertes </a:t>
                </a:r>
                <a14:m>
                  <m:oMath xmlns:m="http://schemas.openxmlformats.org/officeDocument/2006/math">
                    <m:r>
                      <a:rPr lang="de-DE" i="1" dirty="0" smtClean="0">
                        <a:latin typeface="Cambria Math" panose="02040503050406030204" pitchFamily="18" charset="0"/>
                      </a:rPr>
                      <m:t>𝑓</m:t>
                    </m:r>
                    <m:r>
                      <a:rPr lang="de-DE" i="1" dirty="0" smtClean="0">
                        <a:latin typeface="Cambria Math" panose="02040503050406030204" pitchFamily="18" charset="0"/>
                      </a:rPr>
                      <m:t>(1)=0</m:t>
                    </m:r>
                  </m:oMath>
                </a14:m>
                <a:r>
                  <a:rPr lang="de-DE" dirty="0"/>
                  <a:t> an der Stelle </a:t>
                </a:r>
                <a14:m>
                  <m:oMath xmlns:m="http://schemas.openxmlformats.org/officeDocument/2006/math">
                    <m:r>
                      <a:rPr lang="de-DE" i="1" dirty="0" smtClean="0">
                        <a:latin typeface="Cambria Math" panose="02040503050406030204" pitchFamily="18" charset="0"/>
                      </a:rPr>
                      <m:t>𝑥</m:t>
                    </m:r>
                    <m:r>
                      <a:rPr lang="de-DE" i="1" dirty="0" smtClean="0">
                        <a:latin typeface="Cambria Math" panose="02040503050406030204" pitchFamily="18" charset="0"/>
                      </a:rPr>
                      <m:t>=1</m:t>
                    </m:r>
                  </m:oMath>
                </a14:m>
                <a:r>
                  <a:rPr lang="de-DE" dirty="0"/>
                  <a:t>, dass </a:t>
                </a:r>
                <a14:m>
                  <m:oMath xmlns:m="http://schemas.openxmlformats.org/officeDocument/2006/math">
                    <m:sSup>
                      <m:sSupPr>
                        <m:ctrlPr>
                          <a:rPr lang="de-DE" i="1" smtClean="0">
                            <a:solidFill>
                              <a:schemeClr val="accent5"/>
                            </a:solidFill>
                            <a:latin typeface="Cambria Math" panose="02040503050406030204" pitchFamily="18" charset="0"/>
                          </a:rPr>
                        </m:ctrlPr>
                      </m:sSupPr>
                      <m:e>
                        <m:r>
                          <a:rPr lang="de-DE" b="0" i="1" smtClean="0">
                            <a:solidFill>
                              <a:schemeClr val="accent5"/>
                            </a:solidFill>
                            <a:latin typeface="Cambria Math" panose="02040503050406030204" pitchFamily="18" charset="0"/>
                          </a:rPr>
                          <m:t>1</m:t>
                        </m:r>
                      </m:e>
                      <m:sup>
                        <m:r>
                          <a:rPr lang="de-DE" i="1">
                            <a:solidFill>
                              <a:schemeClr val="accent5"/>
                            </a:solidFill>
                            <a:latin typeface="Cambria Math" panose="02040503050406030204" pitchFamily="18" charset="0"/>
                          </a:rPr>
                          <m:t>2</m:t>
                        </m:r>
                      </m:sup>
                    </m:sSup>
                    <m:r>
                      <a:rPr lang="de-DE" i="1" smtClean="0">
                        <a:solidFill>
                          <a:schemeClr val="accent5"/>
                        </a:solidFill>
                        <a:latin typeface="Cambria Math" panose="02040503050406030204" pitchFamily="18" charset="0"/>
                      </a:rPr>
                      <m:t>𝑓</m:t>
                    </m:r>
                    <m:r>
                      <a:rPr lang="de-DE" b="0" i="1" smtClean="0">
                        <a:solidFill>
                          <a:schemeClr val="accent5"/>
                        </a:solidFill>
                        <a:latin typeface="Cambria Math" panose="02040503050406030204" pitchFamily="18" charset="0"/>
                      </a:rPr>
                      <m:t>′(1)</m:t>
                    </m:r>
                    <m:r>
                      <a:rPr lang="de-DE" i="1">
                        <a:solidFill>
                          <a:schemeClr val="accent5"/>
                        </a:solidFill>
                        <a:latin typeface="Cambria Math" panose="02040503050406030204" pitchFamily="18" charset="0"/>
                      </a:rPr>
                      <m:t>=</m:t>
                    </m:r>
                    <m:sSup>
                      <m:sSupPr>
                        <m:ctrlPr>
                          <a:rPr lang="de-DE" i="1">
                            <a:solidFill>
                              <a:schemeClr val="accent5"/>
                            </a:solidFill>
                            <a:latin typeface="Cambria Math" panose="02040503050406030204" pitchFamily="18" charset="0"/>
                          </a:rPr>
                        </m:ctrlPr>
                      </m:sSupPr>
                      <m:e>
                        <m:r>
                          <a:rPr lang="de-DE" i="1">
                            <a:solidFill>
                              <a:schemeClr val="accent5"/>
                            </a:solidFill>
                            <a:latin typeface="Cambria Math" panose="02040503050406030204" pitchFamily="18" charset="0"/>
                          </a:rPr>
                          <m:t>𝑒</m:t>
                        </m:r>
                      </m:e>
                      <m:sup>
                        <m:r>
                          <a:rPr lang="de-DE" i="1">
                            <a:solidFill>
                              <a:schemeClr val="accent5"/>
                            </a:solidFill>
                            <a:latin typeface="Cambria Math" panose="02040503050406030204" pitchFamily="18" charset="0"/>
                          </a:rPr>
                          <m:t>𝑓</m:t>
                        </m:r>
                        <m:r>
                          <a:rPr lang="de-DE" b="0" i="1" smtClean="0">
                            <a:solidFill>
                              <a:schemeClr val="accent5"/>
                            </a:solidFill>
                            <a:latin typeface="Cambria Math" panose="02040503050406030204" pitchFamily="18" charset="0"/>
                          </a:rPr>
                          <m:t>(1)</m:t>
                        </m:r>
                      </m:sup>
                    </m:sSup>
                    <m:r>
                      <a:rPr lang="de-DE" i="1">
                        <a:latin typeface="Cambria Math" panose="02040503050406030204" pitchFamily="18" charset="0"/>
                      </a:rPr>
                      <m:t> </m:t>
                    </m:r>
                  </m:oMath>
                </a14:m>
                <a:r>
                  <a:rPr lang="de-DE" dirty="0"/>
                  <a:t>also </a:t>
                </a:r>
                <a14:m>
                  <m:oMath xmlns:m="http://schemas.openxmlformats.org/officeDocument/2006/math">
                    <m:r>
                      <a:rPr lang="de-DE" i="1" dirty="0" smtClean="0">
                        <a:latin typeface="Cambria Math" panose="02040503050406030204" pitchFamily="18" charset="0"/>
                      </a:rPr>
                      <m:t>𝑓</m:t>
                    </m:r>
                    <m:r>
                      <a:rPr lang="de-DE" i="1" dirty="0" smtClean="0">
                        <a:latin typeface="Cambria Math" panose="02040503050406030204" pitchFamily="18" charset="0"/>
                      </a:rPr>
                      <m:t>‘</m:t>
                    </m:r>
                    <m:d>
                      <m:dPr>
                        <m:ctrlPr>
                          <a:rPr lang="de-DE" i="1" dirty="0" smtClean="0">
                            <a:latin typeface="Cambria Math" panose="02040503050406030204" pitchFamily="18" charset="0"/>
                          </a:rPr>
                        </m:ctrlPr>
                      </m:dPr>
                      <m:e>
                        <m:r>
                          <a:rPr lang="de-DE" i="1" dirty="0" smtClean="0">
                            <a:latin typeface="Cambria Math" panose="02040503050406030204" pitchFamily="18" charset="0"/>
                          </a:rPr>
                          <m:t>1</m:t>
                        </m:r>
                      </m:e>
                    </m:d>
                    <m:r>
                      <a:rPr lang="de-DE" i="1" dirty="0" smtClean="0">
                        <a:latin typeface="Cambria Math" panose="02040503050406030204" pitchFamily="18" charset="0"/>
                      </a:rPr>
                      <m:t>=</m:t>
                    </m:r>
                    <m:sSup>
                      <m:sSupPr>
                        <m:ctrlPr>
                          <a:rPr lang="de-DE" i="1" dirty="0" smtClean="0">
                            <a:latin typeface="Cambria Math" panose="02040503050406030204" pitchFamily="18" charset="0"/>
                          </a:rPr>
                        </m:ctrlPr>
                      </m:sSupPr>
                      <m:e>
                        <m:r>
                          <a:rPr lang="de-DE" b="0" i="1" dirty="0" smtClean="0">
                            <a:latin typeface="Cambria Math" panose="02040503050406030204" pitchFamily="18" charset="0"/>
                          </a:rPr>
                          <m:t>𝑒</m:t>
                        </m:r>
                      </m:e>
                      <m:sup>
                        <m:r>
                          <a:rPr lang="de-DE" b="0" i="1" dirty="0" smtClean="0">
                            <a:latin typeface="Cambria Math" panose="02040503050406030204" pitchFamily="18" charset="0"/>
                          </a:rPr>
                          <m:t>0</m:t>
                        </m:r>
                      </m:sup>
                    </m:sSup>
                    <m:r>
                      <a:rPr lang="de-DE" b="0" i="1" dirty="0" smtClean="0">
                        <a:latin typeface="Cambria Math" panose="02040503050406030204" pitchFamily="18" charset="0"/>
                      </a:rPr>
                      <m:t>=</m:t>
                    </m:r>
                    <m:r>
                      <a:rPr lang="de-DE" i="1" dirty="0" smtClean="0">
                        <a:latin typeface="Cambria Math" panose="02040503050406030204" pitchFamily="18" charset="0"/>
                      </a:rPr>
                      <m:t>1</m:t>
                    </m:r>
                  </m:oMath>
                </a14:m>
                <a:r>
                  <a:rPr lang="de-DE" dirty="0"/>
                  <a:t>.</a:t>
                </a:r>
              </a:p>
              <a:p>
                <a:r>
                  <a:rPr lang="de-DE" dirty="0"/>
                  <a:t>Aus der zweiten Gleichung ergibt sich mit Anfangswert f(1)=0 und f‘(1)=1, dass </a:t>
                </a:r>
                <a:br>
                  <a:rPr lang="de-DE" dirty="0"/>
                </a:br>
                <a14:m>
                  <m:oMath xmlns:m="http://schemas.openxmlformats.org/officeDocument/2006/math">
                    <m:r>
                      <a:rPr lang="de-DE" i="1" smtClean="0">
                        <a:solidFill>
                          <a:schemeClr val="accent2">
                            <a:lumMod val="75000"/>
                          </a:schemeClr>
                        </a:solidFill>
                        <a:latin typeface="Cambria Math" panose="02040503050406030204" pitchFamily="18" charset="0"/>
                      </a:rPr>
                      <m:t>2</m:t>
                    </m:r>
                    <m:sSup>
                      <m:sSupPr>
                        <m:ctrlPr>
                          <a:rPr lang="de-DE" i="1">
                            <a:solidFill>
                              <a:schemeClr val="accent2">
                                <a:lumMod val="75000"/>
                              </a:schemeClr>
                            </a:solidFill>
                            <a:latin typeface="Cambria Math" panose="02040503050406030204" pitchFamily="18" charset="0"/>
                          </a:rPr>
                        </m:ctrlPr>
                      </m:sSupPr>
                      <m:e>
                        <m:r>
                          <a:rPr lang="de-DE" i="1">
                            <a:solidFill>
                              <a:schemeClr val="accent2">
                                <a:lumMod val="75000"/>
                              </a:schemeClr>
                            </a:solidFill>
                            <a:latin typeface="Cambria Math" panose="02040503050406030204" pitchFamily="18" charset="0"/>
                          </a:rPr>
                          <m:t>𝑓</m:t>
                        </m:r>
                      </m:e>
                      <m:sup>
                        <m:r>
                          <a:rPr lang="de-DE" i="1">
                            <a:solidFill>
                              <a:schemeClr val="accent2">
                                <a:lumMod val="75000"/>
                              </a:schemeClr>
                            </a:solidFill>
                            <a:latin typeface="Cambria Math" panose="02040503050406030204" pitchFamily="18" charset="0"/>
                          </a:rPr>
                          <m:t>′</m:t>
                        </m:r>
                      </m:sup>
                    </m:sSup>
                    <m:d>
                      <m:dPr>
                        <m:ctrlPr>
                          <a:rPr lang="de-DE" b="0" i="1" smtClean="0">
                            <a:solidFill>
                              <a:schemeClr val="accent2">
                                <a:lumMod val="75000"/>
                              </a:schemeClr>
                            </a:solidFill>
                            <a:latin typeface="Cambria Math" panose="02040503050406030204" pitchFamily="18" charset="0"/>
                          </a:rPr>
                        </m:ctrlPr>
                      </m:dPr>
                      <m:e>
                        <m:r>
                          <a:rPr lang="de-DE" b="0" i="1" smtClean="0">
                            <a:solidFill>
                              <a:schemeClr val="accent2">
                                <a:lumMod val="75000"/>
                              </a:schemeClr>
                            </a:solidFill>
                            <a:latin typeface="Cambria Math" panose="02040503050406030204" pitchFamily="18" charset="0"/>
                          </a:rPr>
                          <m:t>1</m:t>
                        </m:r>
                      </m:e>
                    </m:d>
                    <m:r>
                      <a:rPr lang="de-DE" i="1">
                        <a:solidFill>
                          <a:schemeClr val="accent2">
                            <a:lumMod val="75000"/>
                          </a:schemeClr>
                        </a:solidFill>
                        <a:latin typeface="Cambria Math" panose="02040503050406030204" pitchFamily="18" charset="0"/>
                      </a:rPr>
                      <m:t>+</m:t>
                    </m:r>
                    <m:sSup>
                      <m:sSupPr>
                        <m:ctrlPr>
                          <a:rPr lang="de-DE" i="1">
                            <a:solidFill>
                              <a:schemeClr val="accent2">
                                <a:lumMod val="75000"/>
                              </a:schemeClr>
                            </a:solidFill>
                            <a:latin typeface="Cambria Math" panose="02040503050406030204" pitchFamily="18" charset="0"/>
                          </a:rPr>
                        </m:ctrlPr>
                      </m:sSupPr>
                      <m:e>
                        <m:r>
                          <a:rPr lang="de-DE" b="0" i="1" smtClean="0">
                            <a:solidFill>
                              <a:schemeClr val="accent2">
                                <a:lumMod val="75000"/>
                              </a:schemeClr>
                            </a:solidFill>
                            <a:latin typeface="Cambria Math" panose="02040503050406030204" pitchFamily="18" charset="0"/>
                          </a:rPr>
                          <m:t>1</m:t>
                        </m:r>
                      </m:e>
                      <m:sup>
                        <m:r>
                          <a:rPr lang="de-DE" i="1">
                            <a:solidFill>
                              <a:schemeClr val="accent2">
                                <a:lumMod val="75000"/>
                              </a:schemeClr>
                            </a:solidFill>
                            <a:latin typeface="Cambria Math" panose="02040503050406030204" pitchFamily="18" charset="0"/>
                          </a:rPr>
                          <m:t>2</m:t>
                        </m:r>
                      </m:sup>
                    </m:sSup>
                    <m:sSup>
                      <m:sSupPr>
                        <m:ctrlPr>
                          <a:rPr lang="de-DE" i="1">
                            <a:solidFill>
                              <a:schemeClr val="accent2">
                                <a:lumMod val="75000"/>
                              </a:schemeClr>
                            </a:solidFill>
                            <a:latin typeface="Cambria Math" panose="02040503050406030204" pitchFamily="18" charset="0"/>
                          </a:rPr>
                        </m:ctrlPr>
                      </m:sSupPr>
                      <m:e>
                        <m:r>
                          <a:rPr lang="de-DE" i="1">
                            <a:solidFill>
                              <a:schemeClr val="accent2">
                                <a:lumMod val="75000"/>
                              </a:schemeClr>
                            </a:solidFill>
                            <a:latin typeface="Cambria Math" panose="02040503050406030204" pitchFamily="18" charset="0"/>
                          </a:rPr>
                          <m:t>𝑓</m:t>
                        </m:r>
                      </m:e>
                      <m:sup>
                        <m:r>
                          <a:rPr lang="de-DE" i="1">
                            <a:solidFill>
                              <a:schemeClr val="accent2">
                                <a:lumMod val="75000"/>
                              </a:schemeClr>
                            </a:solidFill>
                            <a:latin typeface="Cambria Math" panose="02040503050406030204" pitchFamily="18" charset="0"/>
                          </a:rPr>
                          <m:t>′′</m:t>
                        </m:r>
                      </m:sup>
                    </m:sSup>
                    <m:d>
                      <m:dPr>
                        <m:ctrlPr>
                          <a:rPr lang="de-DE" b="0" i="1" smtClean="0">
                            <a:solidFill>
                              <a:schemeClr val="accent2">
                                <a:lumMod val="75000"/>
                              </a:schemeClr>
                            </a:solidFill>
                            <a:latin typeface="Cambria Math" panose="02040503050406030204" pitchFamily="18" charset="0"/>
                          </a:rPr>
                        </m:ctrlPr>
                      </m:dPr>
                      <m:e>
                        <m:r>
                          <a:rPr lang="de-DE" b="0" i="1" smtClean="0">
                            <a:solidFill>
                              <a:schemeClr val="accent2">
                                <a:lumMod val="75000"/>
                              </a:schemeClr>
                            </a:solidFill>
                            <a:latin typeface="Cambria Math" panose="02040503050406030204" pitchFamily="18" charset="0"/>
                          </a:rPr>
                          <m:t>1</m:t>
                        </m:r>
                      </m:e>
                    </m:d>
                    <m:r>
                      <a:rPr lang="de-DE" i="1">
                        <a:solidFill>
                          <a:schemeClr val="accent2">
                            <a:lumMod val="75000"/>
                          </a:schemeClr>
                        </a:solidFill>
                        <a:latin typeface="Cambria Math" panose="02040503050406030204" pitchFamily="18" charset="0"/>
                      </a:rPr>
                      <m:t>=</m:t>
                    </m:r>
                    <m:sSup>
                      <m:sSupPr>
                        <m:ctrlPr>
                          <a:rPr lang="de-DE" i="1">
                            <a:solidFill>
                              <a:schemeClr val="accent2">
                                <a:lumMod val="75000"/>
                              </a:schemeClr>
                            </a:solidFill>
                            <a:latin typeface="Cambria Math" panose="02040503050406030204" pitchFamily="18" charset="0"/>
                          </a:rPr>
                        </m:ctrlPr>
                      </m:sSupPr>
                      <m:e>
                        <m:sSup>
                          <m:sSupPr>
                            <m:ctrlPr>
                              <a:rPr lang="de-DE" i="1">
                                <a:solidFill>
                                  <a:schemeClr val="accent2">
                                    <a:lumMod val="75000"/>
                                  </a:schemeClr>
                                </a:solidFill>
                                <a:latin typeface="Cambria Math" panose="02040503050406030204" pitchFamily="18" charset="0"/>
                              </a:rPr>
                            </m:ctrlPr>
                          </m:sSupPr>
                          <m:e>
                            <m:r>
                              <a:rPr lang="de-DE" i="1">
                                <a:solidFill>
                                  <a:schemeClr val="accent2">
                                    <a:lumMod val="75000"/>
                                  </a:schemeClr>
                                </a:solidFill>
                                <a:latin typeface="Cambria Math" panose="02040503050406030204" pitchFamily="18" charset="0"/>
                              </a:rPr>
                              <m:t>𝑓</m:t>
                            </m:r>
                          </m:e>
                          <m:sup>
                            <m:r>
                              <a:rPr lang="de-DE" i="1">
                                <a:solidFill>
                                  <a:schemeClr val="accent2">
                                    <a:lumMod val="75000"/>
                                  </a:schemeClr>
                                </a:solidFill>
                                <a:latin typeface="Cambria Math" panose="02040503050406030204" pitchFamily="18" charset="0"/>
                              </a:rPr>
                              <m:t>′</m:t>
                            </m:r>
                          </m:sup>
                        </m:sSup>
                        <m:d>
                          <m:dPr>
                            <m:ctrlPr>
                              <a:rPr lang="de-DE" b="0" i="1" smtClean="0">
                                <a:solidFill>
                                  <a:schemeClr val="accent2">
                                    <a:lumMod val="75000"/>
                                  </a:schemeClr>
                                </a:solidFill>
                                <a:latin typeface="Cambria Math" panose="02040503050406030204" pitchFamily="18" charset="0"/>
                              </a:rPr>
                            </m:ctrlPr>
                          </m:dPr>
                          <m:e>
                            <m:r>
                              <a:rPr lang="de-DE" b="0" i="1" smtClean="0">
                                <a:solidFill>
                                  <a:schemeClr val="accent2">
                                    <a:lumMod val="75000"/>
                                  </a:schemeClr>
                                </a:solidFill>
                                <a:latin typeface="Cambria Math" panose="02040503050406030204" pitchFamily="18" charset="0"/>
                              </a:rPr>
                              <m:t>1</m:t>
                            </m:r>
                          </m:e>
                        </m:d>
                        <m:r>
                          <a:rPr lang="de-DE" i="1">
                            <a:solidFill>
                              <a:schemeClr val="accent2">
                                <a:lumMod val="75000"/>
                              </a:schemeClr>
                            </a:solidFill>
                            <a:latin typeface="Cambria Math" panose="02040503050406030204" pitchFamily="18" charset="0"/>
                          </a:rPr>
                          <m:t>𝑒</m:t>
                        </m:r>
                      </m:e>
                      <m:sup>
                        <m:r>
                          <a:rPr lang="de-DE" i="1">
                            <a:solidFill>
                              <a:schemeClr val="accent2">
                                <a:lumMod val="75000"/>
                              </a:schemeClr>
                            </a:solidFill>
                            <a:latin typeface="Cambria Math" panose="02040503050406030204" pitchFamily="18" charset="0"/>
                          </a:rPr>
                          <m:t>𝑓</m:t>
                        </m:r>
                        <m:d>
                          <m:dPr>
                            <m:ctrlPr>
                              <a:rPr lang="de-DE" b="0" i="1" smtClean="0">
                                <a:solidFill>
                                  <a:schemeClr val="accent2">
                                    <a:lumMod val="75000"/>
                                  </a:schemeClr>
                                </a:solidFill>
                                <a:latin typeface="Cambria Math" panose="02040503050406030204" pitchFamily="18" charset="0"/>
                              </a:rPr>
                            </m:ctrlPr>
                          </m:dPr>
                          <m:e>
                            <m:r>
                              <a:rPr lang="de-DE" b="0" i="1" smtClean="0">
                                <a:solidFill>
                                  <a:schemeClr val="accent2">
                                    <a:lumMod val="75000"/>
                                  </a:schemeClr>
                                </a:solidFill>
                                <a:latin typeface="Cambria Math" panose="02040503050406030204" pitchFamily="18" charset="0"/>
                              </a:rPr>
                              <m:t>1</m:t>
                            </m:r>
                          </m:e>
                        </m:d>
                      </m:sup>
                    </m:sSup>
                  </m:oMath>
                </a14:m>
                <a:r>
                  <a:rPr lang="de-DE" dirty="0"/>
                  <a:t>, also  </a:t>
                </a:r>
                <a14:m>
                  <m:oMath xmlns:m="http://schemas.openxmlformats.org/officeDocument/2006/math">
                    <m:r>
                      <a:rPr lang="de-DE" b="0" i="1" dirty="0" smtClean="0">
                        <a:latin typeface="Cambria Math" panose="02040503050406030204" pitchFamily="18" charset="0"/>
                      </a:rPr>
                      <m:t>2+</m:t>
                    </m:r>
                    <m:sSup>
                      <m:sSupPr>
                        <m:ctrlPr>
                          <a:rPr lang="de-DE" b="0" i="1" dirty="0" smtClean="0">
                            <a:latin typeface="Cambria Math" panose="02040503050406030204" pitchFamily="18" charset="0"/>
                          </a:rPr>
                        </m:ctrlPr>
                      </m:sSupPr>
                      <m:e>
                        <m:r>
                          <a:rPr lang="de-DE" b="0" i="1" dirty="0" smtClean="0">
                            <a:latin typeface="Cambria Math" panose="02040503050406030204" pitchFamily="18" charset="0"/>
                          </a:rPr>
                          <m:t>𝑓</m:t>
                        </m:r>
                      </m:e>
                      <m:sup>
                        <m:r>
                          <a:rPr lang="de-DE" b="0" i="1" dirty="0" smtClean="0">
                            <a:latin typeface="Cambria Math" panose="02040503050406030204" pitchFamily="18" charset="0"/>
                          </a:rPr>
                          <m:t>′′</m:t>
                        </m:r>
                      </m:sup>
                    </m:sSup>
                    <m:d>
                      <m:dPr>
                        <m:ctrlPr>
                          <a:rPr lang="de-DE" b="0" i="1" dirty="0" smtClean="0">
                            <a:latin typeface="Cambria Math" panose="02040503050406030204" pitchFamily="18" charset="0"/>
                          </a:rPr>
                        </m:ctrlPr>
                      </m:dPr>
                      <m:e>
                        <m:r>
                          <a:rPr lang="de-DE" b="0" i="1" dirty="0" smtClean="0">
                            <a:latin typeface="Cambria Math" panose="02040503050406030204" pitchFamily="18" charset="0"/>
                          </a:rPr>
                          <m:t>1</m:t>
                        </m:r>
                      </m:e>
                    </m:d>
                    <m:r>
                      <a:rPr lang="de-DE" b="0" i="1" dirty="0" smtClean="0">
                        <a:latin typeface="Cambria Math" panose="02040503050406030204" pitchFamily="18" charset="0"/>
                      </a:rPr>
                      <m:t>=1,</m:t>
                    </m:r>
                  </m:oMath>
                </a14:m>
                <a:r>
                  <a:rPr lang="de-DE" dirty="0"/>
                  <a:t> also </a:t>
                </a:r>
                <a14:m>
                  <m:oMath xmlns:m="http://schemas.openxmlformats.org/officeDocument/2006/math">
                    <m:r>
                      <a:rPr lang="de-DE" i="1" dirty="0" smtClean="0">
                        <a:latin typeface="Cambria Math" panose="02040503050406030204" pitchFamily="18" charset="0"/>
                      </a:rPr>
                      <m:t>𝑓</m:t>
                    </m:r>
                    <m:r>
                      <a:rPr lang="de-DE" i="1" dirty="0" smtClean="0">
                        <a:latin typeface="Cambria Math" panose="02040503050406030204" pitchFamily="18" charset="0"/>
                      </a:rPr>
                      <m:t>‘‘(1)=−1</m:t>
                    </m:r>
                  </m:oMath>
                </a14:m>
                <a:r>
                  <a:rPr lang="de-DE" dirty="0"/>
                  <a:t>.  </a:t>
                </a:r>
              </a:p>
              <a:p>
                <a:endParaRPr lang="de-DE" dirty="0"/>
              </a:p>
            </p:txBody>
          </p:sp>
        </mc:Choice>
        <mc:Fallback xmlns="">
          <p:sp>
            <p:nvSpPr>
              <p:cNvPr id="3" name="Inhaltsplatzhalter 2">
                <a:extLst>
                  <a:ext uri="{FF2B5EF4-FFF2-40B4-BE49-F238E27FC236}">
                    <a16:creationId xmlns:a16="http://schemas.microsoft.com/office/drawing/2014/main" id="{0E402112-5D33-4DE3-A207-3BBD609BCF28}"/>
                  </a:ext>
                </a:extLst>
              </p:cNvPr>
              <p:cNvSpPr>
                <a:spLocks noGrp="1" noRot="1" noChangeAspect="1" noMove="1" noResize="1" noEditPoints="1" noAdjustHandles="1" noChangeArrowheads="1" noChangeShapeType="1" noTextEdit="1"/>
              </p:cNvSpPr>
              <p:nvPr>
                <p:ph idx="1"/>
              </p:nvPr>
            </p:nvSpPr>
            <p:spPr>
              <a:blipFill>
                <a:blip r:embed="rId2"/>
                <a:stretch>
                  <a:fillRect l="-1254" t="-152" r="-1317" b="-1061"/>
                </a:stretch>
              </a:blipFill>
            </p:spPr>
            <p:txBody>
              <a:bodyPr/>
              <a:lstStyle/>
              <a:p>
                <a:r>
                  <a:rPr lang="de-DE">
                    <a:noFill/>
                  </a:rPr>
                  <a:t> </a:t>
                </a:r>
              </a:p>
            </p:txBody>
          </p:sp>
        </mc:Fallback>
      </mc:AlternateContent>
      <p:sp>
        <p:nvSpPr>
          <p:cNvPr id="4" name="Pfeil: nach links gekrümmt 3">
            <a:extLst>
              <a:ext uri="{FF2B5EF4-FFF2-40B4-BE49-F238E27FC236}">
                <a16:creationId xmlns:a16="http://schemas.microsoft.com/office/drawing/2014/main" id="{2B99C31A-EC7B-40BC-AD32-CD1BDC48C846}"/>
              </a:ext>
            </a:extLst>
          </p:cNvPr>
          <p:cNvSpPr/>
          <p:nvPr/>
        </p:nvSpPr>
        <p:spPr>
          <a:xfrm>
            <a:off x="4982547" y="2286000"/>
            <a:ext cx="447869" cy="7464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Pfeil: nach links gekrümmt 4">
            <a:extLst>
              <a:ext uri="{FF2B5EF4-FFF2-40B4-BE49-F238E27FC236}">
                <a16:creationId xmlns:a16="http://schemas.microsoft.com/office/drawing/2014/main" id="{7EC9D7E0-26D5-4656-BA02-7D2A2EC0599A}"/>
              </a:ext>
            </a:extLst>
          </p:cNvPr>
          <p:cNvSpPr/>
          <p:nvPr/>
        </p:nvSpPr>
        <p:spPr>
          <a:xfrm>
            <a:off x="5928052" y="2746311"/>
            <a:ext cx="447869" cy="7464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Pfeil: nach links gekrümmt 5">
            <a:extLst>
              <a:ext uri="{FF2B5EF4-FFF2-40B4-BE49-F238E27FC236}">
                <a16:creationId xmlns:a16="http://schemas.microsoft.com/office/drawing/2014/main" id="{831B341E-FB49-43F1-829E-0428F431A712}"/>
              </a:ext>
            </a:extLst>
          </p:cNvPr>
          <p:cNvSpPr/>
          <p:nvPr/>
        </p:nvSpPr>
        <p:spPr>
          <a:xfrm>
            <a:off x="7592014" y="3262609"/>
            <a:ext cx="447869" cy="7464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5280CA1A-00E6-4FD1-B957-E0A96FEC34BE}"/>
                  </a:ext>
                </a:extLst>
              </p:cNvPr>
              <p:cNvSpPr txBox="1"/>
              <p:nvPr/>
            </p:nvSpPr>
            <p:spPr>
              <a:xfrm>
                <a:off x="5206481" y="2040978"/>
                <a:ext cx="512256" cy="618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𝑑</m:t>
                          </m:r>
                        </m:num>
                        <m:den>
                          <m:r>
                            <a:rPr lang="de-DE" b="0" i="1" smtClean="0">
                              <a:latin typeface="Cambria Math" panose="02040503050406030204" pitchFamily="18" charset="0"/>
                            </a:rPr>
                            <m:t>𝑑𝑥</m:t>
                          </m:r>
                        </m:den>
                      </m:f>
                    </m:oMath>
                  </m:oMathPara>
                </a14:m>
                <a:endParaRPr lang="de-DE" dirty="0"/>
              </a:p>
            </p:txBody>
          </p:sp>
        </mc:Choice>
        <mc:Fallback xmlns="">
          <p:sp>
            <p:nvSpPr>
              <p:cNvPr id="7" name="Textfeld 6">
                <a:extLst>
                  <a:ext uri="{FF2B5EF4-FFF2-40B4-BE49-F238E27FC236}">
                    <a16:creationId xmlns:a16="http://schemas.microsoft.com/office/drawing/2014/main" id="{5280CA1A-00E6-4FD1-B957-E0A96FEC34BE}"/>
                  </a:ext>
                </a:extLst>
              </p:cNvPr>
              <p:cNvSpPr txBox="1">
                <a:spLocks noRot="1" noChangeAspect="1" noMove="1" noResize="1" noEditPoints="1" noAdjustHandles="1" noChangeArrowheads="1" noChangeShapeType="1" noTextEdit="1"/>
              </p:cNvSpPr>
              <p:nvPr/>
            </p:nvSpPr>
            <p:spPr>
              <a:xfrm>
                <a:off x="5206481" y="2040978"/>
                <a:ext cx="512256" cy="618246"/>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FA3612B4-FDB1-40A3-BFDA-CE96E536761C}"/>
                  </a:ext>
                </a:extLst>
              </p:cNvPr>
              <p:cNvSpPr txBox="1"/>
              <p:nvPr/>
            </p:nvSpPr>
            <p:spPr>
              <a:xfrm>
                <a:off x="6105328" y="2575935"/>
                <a:ext cx="512256" cy="618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𝑑</m:t>
                          </m:r>
                        </m:num>
                        <m:den>
                          <m:r>
                            <a:rPr lang="de-DE" b="0" i="1" smtClean="0">
                              <a:latin typeface="Cambria Math" panose="02040503050406030204" pitchFamily="18" charset="0"/>
                            </a:rPr>
                            <m:t>𝑑𝑥</m:t>
                          </m:r>
                        </m:den>
                      </m:f>
                    </m:oMath>
                  </m:oMathPara>
                </a14:m>
                <a:endParaRPr lang="de-DE" dirty="0"/>
              </a:p>
            </p:txBody>
          </p:sp>
        </mc:Choice>
        <mc:Fallback xmlns="">
          <p:sp>
            <p:nvSpPr>
              <p:cNvPr id="8" name="Textfeld 7">
                <a:extLst>
                  <a:ext uri="{FF2B5EF4-FFF2-40B4-BE49-F238E27FC236}">
                    <a16:creationId xmlns:a16="http://schemas.microsoft.com/office/drawing/2014/main" id="{FA3612B4-FDB1-40A3-BFDA-CE96E536761C}"/>
                  </a:ext>
                </a:extLst>
              </p:cNvPr>
              <p:cNvSpPr txBox="1">
                <a:spLocks noRot="1" noChangeAspect="1" noMove="1" noResize="1" noEditPoints="1" noAdjustHandles="1" noChangeArrowheads="1" noChangeShapeType="1" noTextEdit="1"/>
              </p:cNvSpPr>
              <p:nvPr/>
            </p:nvSpPr>
            <p:spPr>
              <a:xfrm>
                <a:off x="6105328" y="2575935"/>
                <a:ext cx="512256" cy="618246"/>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A3B9A850-3541-4682-8709-261CEB048B24}"/>
                  </a:ext>
                </a:extLst>
              </p:cNvPr>
              <p:cNvSpPr txBox="1"/>
              <p:nvPr/>
            </p:nvSpPr>
            <p:spPr>
              <a:xfrm>
                <a:off x="7722635" y="3073565"/>
                <a:ext cx="512256" cy="618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𝑑</m:t>
                          </m:r>
                        </m:num>
                        <m:den>
                          <m:r>
                            <a:rPr lang="de-DE" b="0" i="1" smtClean="0">
                              <a:latin typeface="Cambria Math" panose="02040503050406030204" pitchFamily="18" charset="0"/>
                            </a:rPr>
                            <m:t>𝑑𝑥</m:t>
                          </m:r>
                        </m:den>
                      </m:f>
                    </m:oMath>
                  </m:oMathPara>
                </a14:m>
                <a:endParaRPr lang="de-DE" dirty="0"/>
              </a:p>
            </p:txBody>
          </p:sp>
        </mc:Choice>
        <mc:Fallback xmlns="">
          <p:sp>
            <p:nvSpPr>
              <p:cNvPr id="9" name="Textfeld 8">
                <a:extLst>
                  <a:ext uri="{FF2B5EF4-FFF2-40B4-BE49-F238E27FC236}">
                    <a16:creationId xmlns:a16="http://schemas.microsoft.com/office/drawing/2014/main" id="{A3B9A850-3541-4682-8709-261CEB048B24}"/>
                  </a:ext>
                </a:extLst>
              </p:cNvPr>
              <p:cNvSpPr txBox="1">
                <a:spLocks noRot="1" noChangeAspect="1" noMove="1" noResize="1" noEditPoints="1" noAdjustHandles="1" noChangeArrowheads="1" noChangeShapeType="1" noTextEdit="1"/>
              </p:cNvSpPr>
              <p:nvPr/>
            </p:nvSpPr>
            <p:spPr>
              <a:xfrm>
                <a:off x="7722635" y="3073565"/>
                <a:ext cx="512256" cy="618246"/>
              </a:xfrm>
              <a:prstGeom prst="rect">
                <a:avLst/>
              </a:prstGeom>
              <a:blipFill>
                <a:blip r:embed="rId5"/>
                <a:stretch>
                  <a:fillRect/>
                </a:stretch>
              </a:blipFill>
            </p:spPr>
            <p:txBody>
              <a:bodyPr/>
              <a:lstStyle/>
              <a:p>
                <a:r>
                  <a:rPr lang="de-DE">
                    <a:noFill/>
                  </a:rPr>
                  <a:t> </a:t>
                </a:r>
              </a:p>
            </p:txBody>
          </p:sp>
        </mc:Fallback>
      </mc:AlternateContent>
      <p:cxnSp>
        <p:nvCxnSpPr>
          <p:cNvPr id="11" name="Gerade Verbindung mit Pfeil 10">
            <a:extLst>
              <a:ext uri="{FF2B5EF4-FFF2-40B4-BE49-F238E27FC236}">
                <a16:creationId xmlns:a16="http://schemas.microsoft.com/office/drawing/2014/main" id="{42917902-CD42-430F-84ED-552126B0C27F}"/>
              </a:ext>
            </a:extLst>
          </p:cNvPr>
          <p:cNvCxnSpPr>
            <a:cxnSpLocks/>
          </p:cNvCxnSpPr>
          <p:nvPr/>
        </p:nvCxnSpPr>
        <p:spPr>
          <a:xfrm>
            <a:off x="7940351" y="5346441"/>
            <a:ext cx="783771" cy="167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22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el 1">
                <a:extLst>
                  <a:ext uri="{FF2B5EF4-FFF2-40B4-BE49-F238E27FC236}">
                    <a16:creationId xmlns:a16="http://schemas.microsoft.com/office/drawing/2014/main" id="{9B6A2E68-5BDD-4752-9AD0-414693054DA3}"/>
                  </a:ext>
                </a:extLst>
              </p:cNvPr>
              <p:cNvSpPr>
                <a:spLocks noGrp="1"/>
              </p:cNvSpPr>
              <p:nvPr>
                <p:ph type="title"/>
              </p:nvPr>
            </p:nvSpPr>
            <p:spPr/>
            <p:txBody>
              <a:bodyPr/>
              <a:lstStyle/>
              <a:p>
                <a:r>
                  <a:rPr lang="de-DE" dirty="0"/>
                  <a:t>So bekommen wir Alle werte von </a:t>
                </a:r>
                <a14:m>
                  <m:oMath xmlns:m="http://schemas.openxmlformats.org/officeDocument/2006/math">
                    <m:sSup>
                      <m:sSupPr>
                        <m:ctrlPr>
                          <a:rPr lang="de-DE" i="1" smtClean="0">
                            <a:latin typeface="Cambria Math" panose="02040503050406030204" pitchFamily="18" charset="0"/>
                          </a:rPr>
                        </m:ctrlPr>
                      </m:sSupPr>
                      <m:e>
                        <m:r>
                          <a:rPr lang="de-DE" b="0" i="1" smtClean="0">
                            <a:latin typeface="Cambria Math" panose="02040503050406030204" pitchFamily="18" charset="0"/>
                          </a:rPr>
                          <m:t>𝑓</m:t>
                        </m:r>
                      </m:e>
                      <m:sup>
                        <m:d>
                          <m:dPr>
                            <m:ctrlPr>
                              <a:rPr lang="de-DE" b="0" i="1" smtClean="0">
                                <a:latin typeface="Cambria Math" panose="02040503050406030204" pitchFamily="18" charset="0"/>
                              </a:rPr>
                            </m:ctrlPr>
                          </m:dPr>
                          <m:e>
                            <m:r>
                              <a:rPr lang="de-DE" b="0" i="1" smtClean="0">
                                <a:latin typeface="Cambria Math" panose="02040503050406030204" pitchFamily="18" charset="0"/>
                              </a:rPr>
                              <m:t>𝑛</m:t>
                            </m:r>
                          </m:e>
                        </m:d>
                      </m:sup>
                    </m:sSup>
                    <m:r>
                      <a:rPr lang="de-DE" b="0" i="1" smtClean="0">
                        <a:latin typeface="Cambria Math" panose="02040503050406030204" pitchFamily="18" charset="0"/>
                      </a:rPr>
                      <m:t>(1)</m:t>
                    </m:r>
                  </m:oMath>
                </a14:m>
                <a:endParaRPr lang="de-DE" dirty="0"/>
              </a:p>
            </p:txBody>
          </p:sp>
        </mc:Choice>
        <mc:Fallback xmlns="">
          <p:sp>
            <p:nvSpPr>
              <p:cNvPr id="2" name="Titel 1">
                <a:extLst>
                  <a:ext uri="{FF2B5EF4-FFF2-40B4-BE49-F238E27FC236}">
                    <a16:creationId xmlns:a16="http://schemas.microsoft.com/office/drawing/2014/main" id="{9B6A2E68-5BDD-4752-9AD0-414693054DA3}"/>
                  </a:ext>
                </a:extLst>
              </p:cNvPr>
              <p:cNvSpPr>
                <a:spLocks noGrp="1" noRot="1" noChangeAspect="1" noMove="1" noResize="1" noEditPoints="1" noAdjustHandles="1" noChangeArrowheads="1" noChangeShapeType="1" noTextEdit="1"/>
              </p:cNvSpPr>
              <p:nvPr>
                <p:ph type="title"/>
              </p:nvPr>
            </p:nvSpPr>
            <p:spPr>
              <a:blipFill>
                <a:blip r:embed="rId2"/>
                <a:stretch>
                  <a:fillRect l="-300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0E402112-5D33-4DE3-A207-3BBD609BCF28}"/>
                  </a:ext>
                </a:extLst>
              </p:cNvPr>
              <p:cNvSpPr>
                <a:spLocks noGrp="1"/>
              </p:cNvSpPr>
              <p:nvPr>
                <p:ph idx="1"/>
              </p:nvPr>
            </p:nvSpPr>
            <p:spPr/>
            <p:txBody>
              <a:bodyPr>
                <a:normAutofit/>
              </a:bodyPr>
              <a:lstStyle/>
              <a:p>
                <a14:m>
                  <m:oMath xmlns:m="http://schemas.openxmlformats.org/officeDocument/2006/math">
                    <m:sSup>
                      <m:sSupPr>
                        <m:ctrlPr>
                          <a:rPr lang="de-DE" i="1" smtClean="0">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sSup>
                      <m:sSupPr>
                        <m:ctrlPr>
                          <a:rPr lang="de-DE" i="1">
                            <a:latin typeface="Cambria Math" panose="02040503050406030204" pitchFamily="18" charset="0"/>
                          </a:rPr>
                        </m:ctrlPr>
                      </m:sSupPr>
                      <m:e>
                        <m:r>
                          <a:rPr lang="de-DE" i="1">
                            <a:latin typeface="Cambria Math" panose="02040503050406030204" pitchFamily="18" charset="0"/>
                          </a:rPr>
                          <m:t>𝑓</m:t>
                        </m:r>
                      </m:e>
                      <m:sup>
                        <m:r>
                          <a:rPr lang="de-DE" i="1">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𝑓</m:t>
                        </m:r>
                      </m:sup>
                    </m:sSup>
                  </m:oMath>
                </a14:m>
                <a:endParaRPr lang="de-DE" dirty="0"/>
              </a:p>
              <a:p>
                <a14:m>
                  <m:oMath xmlns:m="http://schemas.openxmlformats.org/officeDocument/2006/math">
                    <m:r>
                      <a:rPr lang="de-DE" i="1" smtClean="0">
                        <a:latin typeface="Cambria Math" panose="02040503050406030204" pitchFamily="18" charset="0"/>
                      </a:rPr>
                      <m:t>2</m:t>
                    </m:r>
                    <m:r>
                      <a:rPr lang="de-DE" b="0" i="1" smtClean="0">
                        <a:latin typeface="Cambria Math" panose="02040503050406030204" pitchFamily="18" charset="0"/>
                      </a:rPr>
                      <m:t>𝑥</m:t>
                    </m:r>
                    <m:sSup>
                      <m:sSupPr>
                        <m:ctrlPr>
                          <a:rPr lang="de-DE" i="1">
                            <a:latin typeface="Cambria Math" panose="02040503050406030204" pitchFamily="18" charset="0"/>
                          </a:rPr>
                        </m:ctrlPr>
                      </m:sSupPr>
                      <m:e>
                        <m:r>
                          <a:rPr lang="de-DE" i="1">
                            <a:latin typeface="Cambria Math" panose="02040503050406030204" pitchFamily="18" charset="0"/>
                          </a:rPr>
                          <m:t>𝑓</m:t>
                        </m:r>
                      </m:e>
                      <m:sup>
                        <m:r>
                          <a:rPr lang="de-DE" i="1">
                            <a:latin typeface="Cambria Math" panose="02040503050406030204" pitchFamily="18" charset="0"/>
                          </a:rPr>
                          <m:t>′</m:t>
                        </m:r>
                      </m:sup>
                    </m:sSup>
                    <m:r>
                      <a:rPr lang="de-DE" b="0" i="1" smtClean="0">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sSup>
                      <m:sSupPr>
                        <m:ctrlPr>
                          <a:rPr lang="de-DE" i="1">
                            <a:latin typeface="Cambria Math" panose="02040503050406030204" pitchFamily="18" charset="0"/>
                          </a:rPr>
                        </m:ctrlPr>
                      </m:sSupPr>
                      <m:e>
                        <m:r>
                          <a:rPr lang="de-DE" i="1">
                            <a:latin typeface="Cambria Math" panose="02040503050406030204" pitchFamily="18" charset="0"/>
                          </a:rPr>
                          <m:t>𝑓</m:t>
                        </m:r>
                      </m:e>
                      <m:sup>
                        <m:r>
                          <a:rPr lang="de-DE" i="1">
                            <a:latin typeface="Cambria Math" panose="02040503050406030204" pitchFamily="18" charset="0"/>
                          </a:rPr>
                          <m:t>′</m:t>
                        </m:r>
                        <m:r>
                          <a:rPr lang="de-DE" b="0" i="1" smtClean="0">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b="0" i="1" smtClean="0">
                            <a:latin typeface="Cambria Math" panose="02040503050406030204" pitchFamily="18" charset="0"/>
                          </a:rPr>
                          <m:t>𝑓</m:t>
                        </m:r>
                        <m:r>
                          <a:rPr lang="de-DE" b="0" i="1" smtClean="0">
                            <a:latin typeface="Cambria Math" panose="02040503050406030204" pitchFamily="18" charset="0"/>
                          </a:rPr>
                          <m:t>′</m:t>
                        </m:r>
                        <m:r>
                          <a:rPr lang="de-DE" i="1">
                            <a:latin typeface="Cambria Math" panose="02040503050406030204" pitchFamily="18" charset="0"/>
                          </a:rPr>
                          <m:t>𝑒</m:t>
                        </m:r>
                      </m:e>
                      <m:sup>
                        <m:r>
                          <a:rPr lang="de-DE" i="1">
                            <a:latin typeface="Cambria Math" panose="02040503050406030204" pitchFamily="18" charset="0"/>
                          </a:rPr>
                          <m:t>𝑓</m:t>
                        </m:r>
                      </m:sup>
                    </m:sSup>
                  </m:oMath>
                </a14:m>
                <a:endParaRPr lang="de-DE" dirty="0"/>
              </a:p>
              <a:p>
                <a14:m>
                  <m:oMath xmlns:m="http://schemas.openxmlformats.org/officeDocument/2006/math">
                    <m:r>
                      <a:rPr lang="de-DE" b="0" i="1" smtClean="0">
                        <a:solidFill>
                          <a:schemeClr val="accent5"/>
                        </a:solidFill>
                        <a:latin typeface="Cambria Math" panose="02040503050406030204" pitchFamily="18" charset="0"/>
                      </a:rPr>
                      <m:t>2</m:t>
                    </m:r>
                    <m:sSup>
                      <m:sSupPr>
                        <m:ctrlPr>
                          <a:rPr lang="de-DE" b="0" i="1" smtClean="0">
                            <a:solidFill>
                              <a:schemeClr val="accent5"/>
                            </a:solidFill>
                            <a:latin typeface="Cambria Math" panose="02040503050406030204" pitchFamily="18" charset="0"/>
                          </a:rPr>
                        </m:ctrlPr>
                      </m:sSupPr>
                      <m:e>
                        <m:r>
                          <a:rPr lang="de-DE" b="0" i="1" smtClean="0">
                            <a:solidFill>
                              <a:schemeClr val="accent5"/>
                            </a:solidFill>
                            <a:latin typeface="Cambria Math" panose="02040503050406030204" pitchFamily="18" charset="0"/>
                          </a:rPr>
                          <m:t>𝑓</m:t>
                        </m:r>
                      </m:e>
                      <m:sup>
                        <m:r>
                          <a:rPr lang="de-DE" b="0" i="1" smtClean="0">
                            <a:solidFill>
                              <a:schemeClr val="accent5"/>
                            </a:solidFill>
                            <a:latin typeface="Cambria Math" panose="02040503050406030204" pitchFamily="18" charset="0"/>
                          </a:rPr>
                          <m:t>′</m:t>
                        </m:r>
                      </m:sup>
                    </m:sSup>
                    <m:r>
                      <a:rPr lang="de-DE" b="0" i="1" smtClean="0">
                        <a:solidFill>
                          <a:schemeClr val="accent5"/>
                        </a:solidFill>
                        <a:latin typeface="Cambria Math" panose="02040503050406030204" pitchFamily="18" charset="0"/>
                      </a:rPr>
                      <m:t>+4</m:t>
                    </m:r>
                    <m:r>
                      <a:rPr lang="de-DE" b="0" i="1" smtClean="0">
                        <a:solidFill>
                          <a:schemeClr val="accent5"/>
                        </a:solidFill>
                        <a:latin typeface="Cambria Math" panose="02040503050406030204" pitchFamily="18" charset="0"/>
                      </a:rPr>
                      <m:t>𝑥</m:t>
                    </m:r>
                    <m:sSup>
                      <m:sSupPr>
                        <m:ctrlPr>
                          <a:rPr lang="de-DE" b="0" i="1" smtClean="0">
                            <a:solidFill>
                              <a:schemeClr val="accent5"/>
                            </a:solidFill>
                            <a:latin typeface="Cambria Math" panose="02040503050406030204" pitchFamily="18" charset="0"/>
                          </a:rPr>
                        </m:ctrlPr>
                      </m:sSupPr>
                      <m:e>
                        <m:r>
                          <a:rPr lang="de-DE" b="0" i="1" smtClean="0">
                            <a:solidFill>
                              <a:schemeClr val="accent5"/>
                            </a:solidFill>
                            <a:latin typeface="Cambria Math" panose="02040503050406030204" pitchFamily="18" charset="0"/>
                          </a:rPr>
                          <m:t>𝑓</m:t>
                        </m:r>
                      </m:e>
                      <m:sup>
                        <m:r>
                          <a:rPr lang="de-DE" b="0" i="1" smtClean="0">
                            <a:solidFill>
                              <a:schemeClr val="accent5"/>
                            </a:solidFill>
                            <a:latin typeface="Cambria Math" panose="02040503050406030204" pitchFamily="18" charset="0"/>
                          </a:rPr>
                          <m:t>′′</m:t>
                        </m:r>
                      </m:sup>
                    </m:sSup>
                    <m:r>
                      <a:rPr lang="de-DE" b="0" i="1" smtClean="0">
                        <a:solidFill>
                          <a:schemeClr val="accent5"/>
                        </a:solidFill>
                        <a:latin typeface="Cambria Math" panose="02040503050406030204" pitchFamily="18" charset="0"/>
                      </a:rPr>
                      <m:t>+</m:t>
                    </m:r>
                    <m:sSup>
                      <m:sSupPr>
                        <m:ctrlPr>
                          <a:rPr lang="de-DE" b="0" i="1" smtClean="0">
                            <a:solidFill>
                              <a:schemeClr val="accent5"/>
                            </a:solidFill>
                            <a:latin typeface="Cambria Math" panose="02040503050406030204" pitchFamily="18" charset="0"/>
                          </a:rPr>
                        </m:ctrlPr>
                      </m:sSupPr>
                      <m:e>
                        <m:r>
                          <a:rPr lang="de-DE" b="0" i="1" smtClean="0">
                            <a:solidFill>
                              <a:schemeClr val="accent5"/>
                            </a:solidFill>
                            <a:latin typeface="Cambria Math" panose="02040503050406030204" pitchFamily="18" charset="0"/>
                          </a:rPr>
                          <m:t>𝑥</m:t>
                        </m:r>
                      </m:e>
                      <m:sup>
                        <m:r>
                          <a:rPr lang="de-DE" b="0" i="1" smtClean="0">
                            <a:solidFill>
                              <a:schemeClr val="accent5"/>
                            </a:solidFill>
                            <a:latin typeface="Cambria Math" panose="02040503050406030204" pitchFamily="18" charset="0"/>
                          </a:rPr>
                          <m:t>2</m:t>
                        </m:r>
                      </m:sup>
                    </m:sSup>
                    <m:sSup>
                      <m:sSupPr>
                        <m:ctrlPr>
                          <a:rPr lang="de-DE" b="0" i="1" smtClean="0">
                            <a:solidFill>
                              <a:schemeClr val="accent5"/>
                            </a:solidFill>
                            <a:latin typeface="Cambria Math" panose="02040503050406030204" pitchFamily="18" charset="0"/>
                          </a:rPr>
                        </m:ctrlPr>
                      </m:sSupPr>
                      <m:e>
                        <m:r>
                          <a:rPr lang="de-DE" b="0" i="1" smtClean="0">
                            <a:solidFill>
                              <a:schemeClr val="accent5"/>
                            </a:solidFill>
                            <a:latin typeface="Cambria Math" panose="02040503050406030204" pitchFamily="18" charset="0"/>
                          </a:rPr>
                          <m:t>𝑓</m:t>
                        </m:r>
                      </m:e>
                      <m:sup>
                        <m:r>
                          <a:rPr lang="de-DE" b="0" i="1" smtClean="0">
                            <a:solidFill>
                              <a:schemeClr val="accent5"/>
                            </a:solidFill>
                            <a:latin typeface="Cambria Math" panose="02040503050406030204" pitchFamily="18" charset="0"/>
                          </a:rPr>
                          <m:t>′′′</m:t>
                        </m:r>
                      </m:sup>
                    </m:sSup>
                    <m:r>
                      <a:rPr lang="de-DE" b="0" i="1" smtClean="0">
                        <a:solidFill>
                          <a:schemeClr val="accent5"/>
                        </a:solidFill>
                        <a:latin typeface="Cambria Math" panose="02040503050406030204" pitchFamily="18" charset="0"/>
                      </a:rPr>
                      <m:t>=</m:t>
                    </m:r>
                    <m:sSup>
                      <m:sSupPr>
                        <m:ctrlPr>
                          <a:rPr lang="de-DE" b="0" i="1" smtClean="0">
                            <a:solidFill>
                              <a:schemeClr val="accent5"/>
                            </a:solidFill>
                            <a:latin typeface="Cambria Math" panose="02040503050406030204" pitchFamily="18" charset="0"/>
                          </a:rPr>
                        </m:ctrlPr>
                      </m:sSupPr>
                      <m:e>
                        <m:r>
                          <a:rPr lang="de-DE" b="0" i="1" smtClean="0">
                            <a:solidFill>
                              <a:schemeClr val="accent5"/>
                            </a:solidFill>
                            <a:latin typeface="Cambria Math" panose="02040503050406030204" pitchFamily="18" charset="0"/>
                          </a:rPr>
                          <m:t>𝑓</m:t>
                        </m:r>
                      </m:e>
                      <m:sup>
                        <m:r>
                          <a:rPr lang="de-DE" b="0" i="1" smtClean="0">
                            <a:solidFill>
                              <a:schemeClr val="accent5"/>
                            </a:solidFill>
                            <a:latin typeface="Cambria Math" panose="02040503050406030204" pitchFamily="18" charset="0"/>
                          </a:rPr>
                          <m:t>′′</m:t>
                        </m:r>
                      </m:sup>
                    </m:sSup>
                    <m:sSup>
                      <m:sSupPr>
                        <m:ctrlPr>
                          <a:rPr lang="de-DE" i="1">
                            <a:solidFill>
                              <a:schemeClr val="accent5"/>
                            </a:solidFill>
                            <a:latin typeface="Cambria Math" panose="02040503050406030204" pitchFamily="18" charset="0"/>
                          </a:rPr>
                        </m:ctrlPr>
                      </m:sSupPr>
                      <m:e>
                        <m:r>
                          <a:rPr lang="de-DE" i="1">
                            <a:solidFill>
                              <a:schemeClr val="accent5"/>
                            </a:solidFill>
                            <a:latin typeface="Cambria Math" panose="02040503050406030204" pitchFamily="18" charset="0"/>
                          </a:rPr>
                          <m:t>𝑒</m:t>
                        </m:r>
                      </m:e>
                      <m:sup>
                        <m:r>
                          <a:rPr lang="de-DE" i="1">
                            <a:solidFill>
                              <a:schemeClr val="accent5"/>
                            </a:solidFill>
                            <a:latin typeface="Cambria Math" panose="02040503050406030204" pitchFamily="18" charset="0"/>
                          </a:rPr>
                          <m:t>𝑓</m:t>
                        </m:r>
                      </m:sup>
                    </m:sSup>
                    <m:r>
                      <a:rPr lang="de-DE" b="0" i="1" smtClean="0">
                        <a:solidFill>
                          <a:schemeClr val="accent5"/>
                        </a:solidFill>
                        <a:latin typeface="Cambria Math" panose="02040503050406030204" pitchFamily="18" charset="0"/>
                      </a:rPr>
                      <m:t>+</m:t>
                    </m:r>
                    <m:d>
                      <m:dPr>
                        <m:ctrlPr>
                          <a:rPr lang="de-DE" b="0" i="1" smtClean="0">
                            <a:solidFill>
                              <a:schemeClr val="accent5"/>
                            </a:solidFill>
                            <a:latin typeface="Cambria Math" panose="02040503050406030204" pitchFamily="18" charset="0"/>
                          </a:rPr>
                        </m:ctrlPr>
                      </m:dPr>
                      <m:e>
                        <m:r>
                          <a:rPr lang="de-DE" b="0" i="1" smtClean="0">
                            <a:solidFill>
                              <a:schemeClr val="accent5"/>
                            </a:solidFill>
                            <a:latin typeface="Cambria Math" panose="02040503050406030204" pitchFamily="18" charset="0"/>
                          </a:rPr>
                          <m:t>𝑓</m:t>
                        </m:r>
                        <m:r>
                          <a:rPr lang="de-DE" b="0" i="1" smtClean="0">
                            <a:solidFill>
                              <a:schemeClr val="accent5"/>
                            </a:solidFill>
                            <a:latin typeface="Cambria Math" panose="02040503050406030204" pitchFamily="18" charset="0"/>
                          </a:rPr>
                          <m:t>′</m:t>
                        </m:r>
                      </m:e>
                    </m:d>
                    <m:r>
                      <a:rPr lang="de-DE" b="0" i="1" smtClean="0">
                        <a:solidFill>
                          <a:schemeClr val="accent5"/>
                        </a:solidFill>
                        <a:latin typeface="Cambria Math" panose="02040503050406030204" pitchFamily="18" charset="0"/>
                      </a:rPr>
                      <m:t>²</m:t>
                    </m:r>
                    <m:sSup>
                      <m:sSupPr>
                        <m:ctrlPr>
                          <a:rPr lang="de-DE" i="1">
                            <a:solidFill>
                              <a:schemeClr val="accent5"/>
                            </a:solidFill>
                            <a:latin typeface="Cambria Math" panose="02040503050406030204" pitchFamily="18" charset="0"/>
                          </a:rPr>
                        </m:ctrlPr>
                      </m:sSupPr>
                      <m:e>
                        <m:r>
                          <a:rPr lang="de-DE" i="1">
                            <a:solidFill>
                              <a:schemeClr val="accent5"/>
                            </a:solidFill>
                            <a:latin typeface="Cambria Math" panose="02040503050406030204" pitchFamily="18" charset="0"/>
                          </a:rPr>
                          <m:t>𝑒</m:t>
                        </m:r>
                      </m:e>
                      <m:sup>
                        <m:r>
                          <a:rPr lang="de-DE" i="1">
                            <a:solidFill>
                              <a:schemeClr val="accent5"/>
                            </a:solidFill>
                            <a:latin typeface="Cambria Math" panose="02040503050406030204" pitchFamily="18" charset="0"/>
                          </a:rPr>
                          <m:t>𝑓</m:t>
                        </m:r>
                      </m:sup>
                    </m:sSup>
                  </m:oMath>
                </a14:m>
                <a:endParaRPr lang="de-DE" dirty="0">
                  <a:solidFill>
                    <a:schemeClr val="accent5"/>
                  </a:solidFill>
                </a:endParaRPr>
              </a:p>
              <a:p>
                <a14:m>
                  <m:oMath xmlns:m="http://schemas.openxmlformats.org/officeDocument/2006/math">
                    <m:r>
                      <a:rPr lang="de-DE" b="0" i="1" smtClean="0">
                        <a:solidFill>
                          <a:schemeClr val="accent2">
                            <a:lumMod val="75000"/>
                          </a:schemeClr>
                        </a:solidFill>
                        <a:latin typeface="Cambria Math" panose="02040503050406030204" pitchFamily="18" charset="0"/>
                      </a:rPr>
                      <m:t>6</m:t>
                    </m:r>
                    <m:sSup>
                      <m:sSupPr>
                        <m:ctrlPr>
                          <a:rPr lang="de-DE" b="0" i="1" smtClean="0">
                            <a:solidFill>
                              <a:schemeClr val="accent2">
                                <a:lumMod val="75000"/>
                              </a:schemeClr>
                            </a:solidFill>
                            <a:latin typeface="Cambria Math" panose="02040503050406030204" pitchFamily="18" charset="0"/>
                          </a:rPr>
                        </m:ctrlPr>
                      </m:sSupPr>
                      <m:e>
                        <m:r>
                          <a:rPr lang="de-DE" b="0" i="1" smtClean="0">
                            <a:solidFill>
                              <a:schemeClr val="accent2">
                                <a:lumMod val="75000"/>
                              </a:schemeClr>
                            </a:solidFill>
                            <a:latin typeface="Cambria Math" panose="02040503050406030204" pitchFamily="18" charset="0"/>
                          </a:rPr>
                          <m:t>𝑓</m:t>
                        </m:r>
                      </m:e>
                      <m:sup>
                        <m:r>
                          <a:rPr lang="de-DE" b="0" i="1" smtClean="0">
                            <a:solidFill>
                              <a:schemeClr val="accent2">
                                <a:lumMod val="75000"/>
                              </a:schemeClr>
                            </a:solidFill>
                            <a:latin typeface="Cambria Math" panose="02040503050406030204" pitchFamily="18" charset="0"/>
                          </a:rPr>
                          <m:t>′′</m:t>
                        </m:r>
                      </m:sup>
                    </m:sSup>
                    <m:r>
                      <a:rPr lang="de-DE" b="0" i="1" smtClean="0">
                        <a:solidFill>
                          <a:schemeClr val="accent2">
                            <a:lumMod val="75000"/>
                          </a:schemeClr>
                        </a:solidFill>
                        <a:latin typeface="Cambria Math" panose="02040503050406030204" pitchFamily="18" charset="0"/>
                      </a:rPr>
                      <m:t>+6</m:t>
                    </m:r>
                    <m:r>
                      <a:rPr lang="de-DE" b="0" i="1" smtClean="0">
                        <a:solidFill>
                          <a:schemeClr val="accent2">
                            <a:lumMod val="75000"/>
                          </a:schemeClr>
                        </a:solidFill>
                        <a:latin typeface="Cambria Math" panose="02040503050406030204" pitchFamily="18" charset="0"/>
                      </a:rPr>
                      <m:t>𝑥</m:t>
                    </m:r>
                    <m:sSup>
                      <m:sSupPr>
                        <m:ctrlPr>
                          <a:rPr lang="de-DE" b="0" i="1" smtClean="0">
                            <a:solidFill>
                              <a:schemeClr val="accent2">
                                <a:lumMod val="75000"/>
                              </a:schemeClr>
                            </a:solidFill>
                            <a:latin typeface="Cambria Math" panose="02040503050406030204" pitchFamily="18" charset="0"/>
                          </a:rPr>
                        </m:ctrlPr>
                      </m:sSupPr>
                      <m:e>
                        <m:r>
                          <a:rPr lang="de-DE" b="0" i="1" smtClean="0">
                            <a:solidFill>
                              <a:schemeClr val="accent2">
                                <a:lumMod val="75000"/>
                              </a:schemeClr>
                            </a:solidFill>
                            <a:latin typeface="Cambria Math" panose="02040503050406030204" pitchFamily="18" charset="0"/>
                          </a:rPr>
                          <m:t>𝑓</m:t>
                        </m:r>
                      </m:e>
                      <m:sup>
                        <m:r>
                          <a:rPr lang="de-DE" b="0" i="1" smtClean="0">
                            <a:solidFill>
                              <a:schemeClr val="accent2">
                                <a:lumMod val="75000"/>
                              </a:schemeClr>
                            </a:solidFill>
                            <a:latin typeface="Cambria Math" panose="02040503050406030204" pitchFamily="18" charset="0"/>
                          </a:rPr>
                          <m:t>′′′</m:t>
                        </m:r>
                      </m:sup>
                    </m:sSup>
                    <m:r>
                      <a:rPr lang="de-DE" b="0" i="1" smtClean="0">
                        <a:solidFill>
                          <a:schemeClr val="accent2">
                            <a:lumMod val="75000"/>
                          </a:schemeClr>
                        </a:solidFill>
                        <a:latin typeface="Cambria Math" panose="02040503050406030204" pitchFamily="18" charset="0"/>
                      </a:rPr>
                      <m:t>+</m:t>
                    </m:r>
                    <m:sSup>
                      <m:sSupPr>
                        <m:ctrlPr>
                          <a:rPr lang="de-DE" b="0" i="1" smtClean="0">
                            <a:solidFill>
                              <a:schemeClr val="accent2">
                                <a:lumMod val="75000"/>
                              </a:schemeClr>
                            </a:solidFill>
                            <a:latin typeface="Cambria Math" panose="02040503050406030204" pitchFamily="18" charset="0"/>
                          </a:rPr>
                        </m:ctrlPr>
                      </m:sSupPr>
                      <m:e>
                        <m:r>
                          <a:rPr lang="de-DE" b="0" i="1" smtClean="0">
                            <a:solidFill>
                              <a:schemeClr val="accent2">
                                <a:lumMod val="75000"/>
                              </a:schemeClr>
                            </a:solidFill>
                            <a:latin typeface="Cambria Math" panose="02040503050406030204" pitchFamily="18" charset="0"/>
                          </a:rPr>
                          <m:t>𝑥</m:t>
                        </m:r>
                      </m:e>
                      <m:sup>
                        <m:r>
                          <a:rPr lang="de-DE" b="0" i="1" smtClean="0">
                            <a:solidFill>
                              <a:schemeClr val="accent2">
                                <a:lumMod val="75000"/>
                              </a:schemeClr>
                            </a:solidFill>
                            <a:latin typeface="Cambria Math" panose="02040503050406030204" pitchFamily="18" charset="0"/>
                          </a:rPr>
                          <m:t>2</m:t>
                        </m:r>
                      </m:sup>
                    </m:sSup>
                    <m:sSup>
                      <m:sSupPr>
                        <m:ctrlPr>
                          <a:rPr lang="de-DE" b="0" i="1" smtClean="0">
                            <a:solidFill>
                              <a:schemeClr val="accent2">
                                <a:lumMod val="75000"/>
                              </a:schemeClr>
                            </a:solidFill>
                            <a:latin typeface="Cambria Math" panose="02040503050406030204" pitchFamily="18" charset="0"/>
                          </a:rPr>
                        </m:ctrlPr>
                      </m:sSupPr>
                      <m:e>
                        <m:r>
                          <a:rPr lang="de-DE" b="0" i="1" smtClean="0">
                            <a:solidFill>
                              <a:schemeClr val="accent2">
                                <a:lumMod val="75000"/>
                              </a:schemeClr>
                            </a:solidFill>
                            <a:latin typeface="Cambria Math" panose="02040503050406030204" pitchFamily="18" charset="0"/>
                          </a:rPr>
                          <m:t>𝑓</m:t>
                        </m:r>
                      </m:e>
                      <m:sup>
                        <m:r>
                          <a:rPr lang="de-DE" b="0" i="1" smtClean="0">
                            <a:solidFill>
                              <a:schemeClr val="accent2">
                                <a:lumMod val="75000"/>
                              </a:schemeClr>
                            </a:solidFill>
                            <a:latin typeface="Cambria Math" panose="02040503050406030204" pitchFamily="18" charset="0"/>
                          </a:rPr>
                          <m:t>′′′′</m:t>
                        </m:r>
                      </m:sup>
                    </m:sSup>
                    <m:r>
                      <a:rPr lang="de-DE" b="0" i="1" smtClean="0">
                        <a:solidFill>
                          <a:schemeClr val="accent2">
                            <a:lumMod val="75000"/>
                          </a:schemeClr>
                        </a:solidFill>
                        <a:latin typeface="Cambria Math" panose="02040503050406030204" pitchFamily="18" charset="0"/>
                      </a:rPr>
                      <m:t>=</m:t>
                    </m:r>
                    <m:sSup>
                      <m:sSupPr>
                        <m:ctrlPr>
                          <a:rPr lang="de-DE" b="0" i="1" smtClean="0">
                            <a:solidFill>
                              <a:schemeClr val="accent2">
                                <a:lumMod val="75000"/>
                              </a:schemeClr>
                            </a:solidFill>
                            <a:latin typeface="Cambria Math" panose="02040503050406030204" pitchFamily="18" charset="0"/>
                          </a:rPr>
                        </m:ctrlPr>
                      </m:sSupPr>
                      <m:e>
                        <m:r>
                          <a:rPr lang="de-DE" b="0" i="1" smtClean="0">
                            <a:solidFill>
                              <a:schemeClr val="accent2">
                                <a:lumMod val="75000"/>
                              </a:schemeClr>
                            </a:solidFill>
                            <a:latin typeface="Cambria Math" panose="02040503050406030204" pitchFamily="18" charset="0"/>
                          </a:rPr>
                          <m:t>𝑓</m:t>
                        </m:r>
                      </m:e>
                      <m:sup>
                        <m:r>
                          <a:rPr lang="de-DE" b="0" i="1" smtClean="0">
                            <a:solidFill>
                              <a:schemeClr val="accent2">
                                <a:lumMod val="75000"/>
                              </a:schemeClr>
                            </a:solidFill>
                            <a:latin typeface="Cambria Math" panose="02040503050406030204" pitchFamily="18" charset="0"/>
                          </a:rPr>
                          <m:t>′′′</m:t>
                        </m:r>
                      </m:sup>
                    </m:sSup>
                    <m:r>
                      <a:rPr lang="de-DE" b="0" i="1" smtClean="0">
                        <a:solidFill>
                          <a:schemeClr val="accent2">
                            <a:lumMod val="75000"/>
                          </a:schemeClr>
                        </a:solidFill>
                        <a:latin typeface="Cambria Math" panose="02040503050406030204" pitchFamily="18" charset="0"/>
                      </a:rPr>
                      <m:t> </m:t>
                    </m:r>
                    <m:sSup>
                      <m:sSupPr>
                        <m:ctrlPr>
                          <a:rPr lang="de-DE" i="1">
                            <a:solidFill>
                              <a:schemeClr val="accent2">
                                <a:lumMod val="75000"/>
                              </a:schemeClr>
                            </a:solidFill>
                            <a:latin typeface="Cambria Math" panose="02040503050406030204" pitchFamily="18" charset="0"/>
                          </a:rPr>
                        </m:ctrlPr>
                      </m:sSupPr>
                      <m:e>
                        <m:r>
                          <a:rPr lang="de-DE" i="1">
                            <a:solidFill>
                              <a:schemeClr val="accent2">
                                <a:lumMod val="75000"/>
                              </a:schemeClr>
                            </a:solidFill>
                            <a:latin typeface="Cambria Math" panose="02040503050406030204" pitchFamily="18" charset="0"/>
                          </a:rPr>
                          <m:t>𝑒</m:t>
                        </m:r>
                      </m:e>
                      <m:sup>
                        <m:r>
                          <a:rPr lang="de-DE" i="1">
                            <a:solidFill>
                              <a:schemeClr val="accent2">
                                <a:lumMod val="75000"/>
                              </a:schemeClr>
                            </a:solidFill>
                            <a:latin typeface="Cambria Math" panose="02040503050406030204" pitchFamily="18" charset="0"/>
                          </a:rPr>
                          <m:t>𝑓</m:t>
                        </m:r>
                      </m:sup>
                    </m:sSup>
                    <m:r>
                      <a:rPr lang="de-DE" b="0" i="1" smtClean="0">
                        <a:solidFill>
                          <a:schemeClr val="accent2">
                            <a:lumMod val="75000"/>
                          </a:schemeClr>
                        </a:solidFill>
                        <a:latin typeface="Cambria Math" panose="02040503050406030204" pitchFamily="18" charset="0"/>
                      </a:rPr>
                      <m:t>+</m:t>
                    </m:r>
                    <m:sSup>
                      <m:sSupPr>
                        <m:ctrlPr>
                          <a:rPr lang="de-DE" b="0" i="1" smtClean="0">
                            <a:solidFill>
                              <a:schemeClr val="accent2">
                                <a:lumMod val="75000"/>
                              </a:schemeClr>
                            </a:solidFill>
                            <a:latin typeface="Cambria Math" panose="02040503050406030204" pitchFamily="18" charset="0"/>
                          </a:rPr>
                        </m:ctrlPr>
                      </m:sSupPr>
                      <m:e>
                        <m:r>
                          <a:rPr lang="de-DE" b="0" i="1" smtClean="0">
                            <a:solidFill>
                              <a:schemeClr val="accent2">
                                <a:lumMod val="75000"/>
                              </a:schemeClr>
                            </a:solidFill>
                            <a:latin typeface="Cambria Math" panose="02040503050406030204" pitchFamily="18" charset="0"/>
                          </a:rPr>
                          <m:t>3</m:t>
                        </m:r>
                        <m:r>
                          <a:rPr lang="de-DE" b="0" i="1" smtClean="0">
                            <a:solidFill>
                              <a:schemeClr val="accent2">
                                <a:lumMod val="75000"/>
                              </a:schemeClr>
                            </a:solidFill>
                            <a:latin typeface="Cambria Math" panose="02040503050406030204" pitchFamily="18" charset="0"/>
                          </a:rPr>
                          <m:t>𝑓</m:t>
                        </m:r>
                      </m:e>
                      <m:sup>
                        <m:r>
                          <a:rPr lang="de-DE" b="0" i="1" smtClean="0">
                            <a:solidFill>
                              <a:schemeClr val="accent2">
                                <a:lumMod val="75000"/>
                              </a:schemeClr>
                            </a:solidFill>
                            <a:latin typeface="Cambria Math" panose="02040503050406030204" pitchFamily="18" charset="0"/>
                          </a:rPr>
                          <m:t>′′</m:t>
                        </m:r>
                      </m:sup>
                    </m:sSup>
                    <m:sSup>
                      <m:sSupPr>
                        <m:ctrlPr>
                          <a:rPr lang="de-DE" b="0" i="1" smtClean="0">
                            <a:solidFill>
                              <a:schemeClr val="accent2">
                                <a:lumMod val="75000"/>
                              </a:schemeClr>
                            </a:solidFill>
                            <a:latin typeface="Cambria Math" panose="02040503050406030204" pitchFamily="18" charset="0"/>
                          </a:rPr>
                        </m:ctrlPr>
                      </m:sSupPr>
                      <m:e>
                        <m:r>
                          <a:rPr lang="de-DE" b="0" i="1" smtClean="0">
                            <a:solidFill>
                              <a:schemeClr val="accent2">
                                <a:lumMod val="75000"/>
                              </a:schemeClr>
                            </a:solidFill>
                            <a:latin typeface="Cambria Math" panose="02040503050406030204" pitchFamily="18" charset="0"/>
                          </a:rPr>
                          <m:t>𝑓</m:t>
                        </m:r>
                      </m:e>
                      <m:sup>
                        <m:r>
                          <a:rPr lang="de-DE" b="0" i="1" smtClean="0">
                            <a:solidFill>
                              <a:schemeClr val="accent2">
                                <a:lumMod val="75000"/>
                              </a:schemeClr>
                            </a:solidFill>
                            <a:latin typeface="Cambria Math" panose="02040503050406030204" pitchFamily="18" charset="0"/>
                          </a:rPr>
                          <m:t>′</m:t>
                        </m:r>
                      </m:sup>
                    </m:sSup>
                    <m:sSup>
                      <m:sSupPr>
                        <m:ctrlPr>
                          <a:rPr lang="de-DE" i="1">
                            <a:solidFill>
                              <a:schemeClr val="accent2">
                                <a:lumMod val="75000"/>
                              </a:schemeClr>
                            </a:solidFill>
                            <a:latin typeface="Cambria Math" panose="02040503050406030204" pitchFamily="18" charset="0"/>
                          </a:rPr>
                        </m:ctrlPr>
                      </m:sSupPr>
                      <m:e>
                        <m:r>
                          <a:rPr lang="de-DE" i="1">
                            <a:solidFill>
                              <a:schemeClr val="accent2">
                                <a:lumMod val="75000"/>
                              </a:schemeClr>
                            </a:solidFill>
                            <a:latin typeface="Cambria Math" panose="02040503050406030204" pitchFamily="18" charset="0"/>
                          </a:rPr>
                          <m:t>𝑒</m:t>
                        </m:r>
                      </m:e>
                      <m:sup>
                        <m:r>
                          <a:rPr lang="de-DE" i="1">
                            <a:solidFill>
                              <a:schemeClr val="accent2">
                                <a:lumMod val="75000"/>
                              </a:schemeClr>
                            </a:solidFill>
                            <a:latin typeface="Cambria Math" panose="02040503050406030204" pitchFamily="18" charset="0"/>
                          </a:rPr>
                          <m:t>𝑓</m:t>
                        </m:r>
                      </m:sup>
                    </m:sSup>
                    <m:r>
                      <a:rPr lang="de-DE" b="0" i="1" smtClean="0">
                        <a:solidFill>
                          <a:schemeClr val="accent2">
                            <a:lumMod val="75000"/>
                          </a:schemeClr>
                        </a:solidFill>
                        <a:latin typeface="Cambria Math" panose="02040503050406030204" pitchFamily="18" charset="0"/>
                      </a:rPr>
                      <m:t>+</m:t>
                    </m:r>
                    <m:d>
                      <m:dPr>
                        <m:ctrlPr>
                          <a:rPr lang="de-DE" i="1">
                            <a:solidFill>
                              <a:schemeClr val="accent2">
                                <a:lumMod val="75000"/>
                              </a:schemeClr>
                            </a:solidFill>
                            <a:latin typeface="Cambria Math" panose="02040503050406030204" pitchFamily="18" charset="0"/>
                          </a:rPr>
                        </m:ctrlPr>
                      </m:dPr>
                      <m:e>
                        <m:r>
                          <a:rPr lang="de-DE" i="1">
                            <a:solidFill>
                              <a:schemeClr val="accent2">
                                <a:lumMod val="75000"/>
                              </a:schemeClr>
                            </a:solidFill>
                            <a:latin typeface="Cambria Math" panose="02040503050406030204" pitchFamily="18" charset="0"/>
                          </a:rPr>
                          <m:t>𝑓</m:t>
                        </m:r>
                        <m:r>
                          <a:rPr lang="de-DE" i="1">
                            <a:solidFill>
                              <a:schemeClr val="accent2">
                                <a:lumMod val="75000"/>
                              </a:schemeClr>
                            </a:solidFill>
                            <a:latin typeface="Cambria Math" panose="02040503050406030204" pitchFamily="18" charset="0"/>
                          </a:rPr>
                          <m:t>′</m:t>
                        </m:r>
                      </m:e>
                    </m:d>
                    <m:r>
                      <a:rPr lang="de-DE" b="0" i="1" smtClean="0">
                        <a:solidFill>
                          <a:schemeClr val="accent2">
                            <a:lumMod val="75000"/>
                          </a:schemeClr>
                        </a:solidFill>
                        <a:latin typeface="Cambria Math" panose="02040503050406030204" pitchFamily="18" charset="0"/>
                      </a:rPr>
                      <m:t>³</m:t>
                    </m:r>
                    <m:sSup>
                      <m:sSupPr>
                        <m:ctrlPr>
                          <a:rPr lang="de-DE" i="1" smtClean="0">
                            <a:solidFill>
                              <a:schemeClr val="accent2">
                                <a:lumMod val="75000"/>
                              </a:schemeClr>
                            </a:solidFill>
                            <a:latin typeface="Cambria Math" panose="02040503050406030204" pitchFamily="18" charset="0"/>
                          </a:rPr>
                        </m:ctrlPr>
                      </m:sSupPr>
                      <m:e>
                        <m:r>
                          <a:rPr lang="de-DE" i="1">
                            <a:solidFill>
                              <a:schemeClr val="accent2">
                                <a:lumMod val="75000"/>
                              </a:schemeClr>
                            </a:solidFill>
                            <a:latin typeface="Cambria Math" panose="02040503050406030204" pitchFamily="18" charset="0"/>
                          </a:rPr>
                          <m:t>𝑒</m:t>
                        </m:r>
                      </m:e>
                      <m:sup>
                        <m:r>
                          <a:rPr lang="de-DE" i="1">
                            <a:solidFill>
                              <a:schemeClr val="accent2">
                                <a:lumMod val="75000"/>
                              </a:schemeClr>
                            </a:solidFill>
                            <a:latin typeface="Cambria Math" panose="02040503050406030204" pitchFamily="18" charset="0"/>
                          </a:rPr>
                          <m:t>𝑓</m:t>
                        </m:r>
                      </m:sup>
                    </m:sSup>
                  </m:oMath>
                </a14:m>
                <a:endParaRPr lang="de-DE" dirty="0"/>
              </a:p>
              <a:p>
                <a:r>
                  <a:rPr lang="de-DE" dirty="0"/>
                  <a:t>…</a:t>
                </a:r>
              </a:p>
              <a:p>
                <a:r>
                  <a:rPr lang="de-DE" dirty="0"/>
                  <a:t>Aus der dritten Gleichung ergibt sich mit </a:t>
                </a:r>
                <a14:m>
                  <m:oMath xmlns:m="http://schemas.openxmlformats.org/officeDocument/2006/math">
                    <m:r>
                      <a:rPr lang="de-DE" i="1" dirty="0" smtClean="0">
                        <a:latin typeface="Cambria Math" panose="02040503050406030204" pitchFamily="18" charset="0"/>
                      </a:rPr>
                      <m:t>𝑓</m:t>
                    </m:r>
                    <m:r>
                      <a:rPr lang="de-DE" i="1" dirty="0" smtClean="0">
                        <a:latin typeface="Cambria Math" panose="02040503050406030204" pitchFamily="18" charset="0"/>
                      </a:rPr>
                      <m:t>(1)=0 </m:t>
                    </m:r>
                  </m:oMath>
                </a14:m>
                <a:r>
                  <a:rPr lang="de-DE" dirty="0"/>
                  <a:t>und </a:t>
                </a:r>
                <a14:m>
                  <m:oMath xmlns:m="http://schemas.openxmlformats.org/officeDocument/2006/math">
                    <m:r>
                      <a:rPr lang="de-DE" i="1" dirty="0" smtClean="0">
                        <a:latin typeface="Cambria Math" panose="02040503050406030204" pitchFamily="18" charset="0"/>
                      </a:rPr>
                      <m:t>𝑓</m:t>
                    </m:r>
                    <m:r>
                      <a:rPr lang="de-DE" i="1" dirty="0" smtClean="0">
                        <a:latin typeface="Cambria Math" panose="02040503050406030204" pitchFamily="18" charset="0"/>
                      </a:rPr>
                      <m:t>‘(1)=1 </m:t>
                    </m:r>
                  </m:oMath>
                </a14:m>
                <a:r>
                  <a:rPr lang="de-DE" dirty="0"/>
                  <a:t>und </a:t>
                </a:r>
                <a14:m>
                  <m:oMath xmlns:m="http://schemas.openxmlformats.org/officeDocument/2006/math">
                    <m:r>
                      <a:rPr lang="de-DE" i="1" dirty="0" smtClean="0">
                        <a:latin typeface="Cambria Math" panose="02040503050406030204" pitchFamily="18" charset="0"/>
                      </a:rPr>
                      <m:t>𝑓</m:t>
                    </m:r>
                    <m:r>
                      <a:rPr lang="de-DE" i="1" dirty="0" smtClean="0">
                        <a:latin typeface="Cambria Math" panose="02040503050406030204" pitchFamily="18" charset="0"/>
                      </a:rPr>
                      <m:t>‘‘(1)=−1</m:t>
                    </m:r>
                  </m:oMath>
                </a14:m>
                <a:r>
                  <a:rPr lang="de-DE" dirty="0"/>
                  <a:t>, dass </a:t>
                </a:r>
                <a14:m>
                  <m:oMath xmlns:m="http://schemas.openxmlformats.org/officeDocument/2006/math">
                    <m:r>
                      <a:rPr lang="de-DE" i="1" smtClean="0">
                        <a:solidFill>
                          <a:schemeClr val="accent5"/>
                        </a:solidFill>
                        <a:latin typeface="Cambria Math" panose="02040503050406030204" pitchFamily="18" charset="0"/>
                      </a:rPr>
                      <m:t>2</m:t>
                    </m:r>
                    <m:r>
                      <a:rPr lang="de-DE" b="0" i="1" smtClean="0">
                        <a:solidFill>
                          <a:schemeClr val="accent5"/>
                        </a:solidFill>
                        <a:latin typeface="Cambria Math" panose="02040503050406030204" pitchFamily="18" charset="0"/>
                      </a:rPr>
                      <m:t>−</m:t>
                    </m:r>
                    <m:r>
                      <a:rPr lang="de-DE" i="1">
                        <a:solidFill>
                          <a:schemeClr val="accent5"/>
                        </a:solidFill>
                        <a:latin typeface="Cambria Math" panose="02040503050406030204" pitchFamily="18" charset="0"/>
                      </a:rPr>
                      <m:t>4+</m:t>
                    </m:r>
                    <m:sSup>
                      <m:sSupPr>
                        <m:ctrlPr>
                          <a:rPr lang="de-DE" i="1">
                            <a:solidFill>
                              <a:schemeClr val="accent5"/>
                            </a:solidFill>
                            <a:latin typeface="Cambria Math" panose="02040503050406030204" pitchFamily="18" charset="0"/>
                          </a:rPr>
                        </m:ctrlPr>
                      </m:sSupPr>
                      <m:e>
                        <m:r>
                          <a:rPr lang="de-DE" i="1">
                            <a:solidFill>
                              <a:schemeClr val="accent5"/>
                            </a:solidFill>
                            <a:latin typeface="Cambria Math" panose="02040503050406030204" pitchFamily="18" charset="0"/>
                          </a:rPr>
                          <m:t>𝑓</m:t>
                        </m:r>
                      </m:e>
                      <m:sup>
                        <m:r>
                          <a:rPr lang="de-DE" i="1">
                            <a:solidFill>
                              <a:schemeClr val="accent5"/>
                            </a:solidFill>
                            <a:latin typeface="Cambria Math" panose="02040503050406030204" pitchFamily="18" charset="0"/>
                          </a:rPr>
                          <m:t>′′′</m:t>
                        </m:r>
                      </m:sup>
                    </m:sSup>
                    <m:r>
                      <a:rPr lang="de-DE" i="1">
                        <a:solidFill>
                          <a:schemeClr val="accent5"/>
                        </a:solidFill>
                        <a:latin typeface="Cambria Math" panose="02040503050406030204" pitchFamily="18" charset="0"/>
                      </a:rPr>
                      <m:t>=</m:t>
                    </m:r>
                    <m:r>
                      <a:rPr lang="de-DE" i="1" smtClean="0">
                        <a:solidFill>
                          <a:schemeClr val="accent5"/>
                        </a:solidFill>
                        <a:latin typeface="Cambria Math" panose="02040503050406030204" pitchFamily="18" charset="0"/>
                      </a:rPr>
                      <m:t>−</m:t>
                    </m:r>
                    <m:r>
                      <a:rPr lang="de-DE" b="0" i="1" smtClean="0">
                        <a:solidFill>
                          <a:schemeClr val="accent5"/>
                        </a:solidFill>
                        <a:latin typeface="Cambria Math" panose="02040503050406030204" pitchFamily="18" charset="0"/>
                      </a:rPr>
                      <m:t>1</m:t>
                    </m:r>
                    <m:r>
                      <a:rPr lang="de-DE" i="1">
                        <a:solidFill>
                          <a:schemeClr val="accent5"/>
                        </a:solidFill>
                        <a:latin typeface="Cambria Math" panose="02040503050406030204" pitchFamily="18" charset="0"/>
                      </a:rPr>
                      <m:t>+</m:t>
                    </m:r>
                    <m:r>
                      <a:rPr lang="de-DE" b="0" i="1" smtClean="0">
                        <a:solidFill>
                          <a:schemeClr val="accent5"/>
                        </a:solidFill>
                        <a:latin typeface="Cambria Math" panose="02040503050406030204" pitchFamily="18" charset="0"/>
                      </a:rPr>
                      <m:t>1</m:t>
                    </m:r>
                  </m:oMath>
                </a14:m>
                <a:r>
                  <a:rPr lang="de-DE" dirty="0"/>
                  <a:t> also </a:t>
                </a:r>
                <a14:m>
                  <m:oMath xmlns:m="http://schemas.openxmlformats.org/officeDocument/2006/math">
                    <m:sSup>
                      <m:sSupPr>
                        <m:ctrlPr>
                          <a:rPr lang="de-DE" b="0" i="1" dirty="0" smtClean="0">
                            <a:latin typeface="Cambria Math" panose="02040503050406030204" pitchFamily="18" charset="0"/>
                          </a:rPr>
                        </m:ctrlPr>
                      </m:sSupPr>
                      <m:e>
                        <m:r>
                          <a:rPr lang="de-DE" i="1" dirty="0" smtClean="0">
                            <a:latin typeface="Cambria Math" panose="02040503050406030204" pitchFamily="18" charset="0"/>
                          </a:rPr>
                          <m:t>𝑓</m:t>
                        </m:r>
                      </m:e>
                      <m:sup>
                        <m:r>
                          <a:rPr lang="de-DE" b="0" i="1" dirty="0" smtClean="0">
                            <a:latin typeface="Cambria Math" panose="02040503050406030204" pitchFamily="18" charset="0"/>
                          </a:rPr>
                          <m:t>′</m:t>
                        </m:r>
                      </m:sup>
                    </m:sSup>
                    <m:r>
                      <a:rPr lang="de-DE" b="0" i="1" dirty="0" smtClean="0">
                        <a:latin typeface="Cambria Math" panose="02040503050406030204" pitchFamily="18" charset="0"/>
                      </a:rPr>
                      <m:t>′′</m:t>
                    </m:r>
                    <m:r>
                      <a:rPr lang="de-DE" i="1" dirty="0" smtClean="0">
                        <a:latin typeface="Cambria Math" panose="02040503050406030204" pitchFamily="18" charset="0"/>
                      </a:rPr>
                      <m:t>(</m:t>
                    </m:r>
                    <m:r>
                      <a:rPr lang="de-DE" b="0" i="1" dirty="0" smtClean="0">
                        <a:latin typeface="Cambria Math" panose="02040503050406030204" pitchFamily="18" charset="0"/>
                      </a:rPr>
                      <m:t>1</m:t>
                    </m:r>
                    <m:r>
                      <a:rPr lang="de-DE" i="1" dirty="0" smtClean="0">
                        <a:latin typeface="Cambria Math" panose="02040503050406030204" pitchFamily="18" charset="0"/>
                      </a:rPr>
                      <m:t>)=</m:t>
                    </m:r>
                    <m:r>
                      <a:rPr lang="de-DE" b="0" i="1" dirty="0" smtClean="0">
                        <a:latin typeface="Cambria Math" panose="02040503050406030204" pitchFamily="18" charset="0"/>
                      </a:rPr>
                      <m:t>2</m:t>
                    </m:r>
                  </m:oMath>
                </a14:m>
                <a:r>
                  <a:rPr lang="de-DE" dirty="0"/>
                  <a:t>.</a:t>
                </a:r>
              </a:p>
              <a:p>
                <a:r>
                  <a:rPr lang="de-DE" dirty="0"/>
                  <a:t>Aus der vierten Gleichung ergibt sich </a:t>
                </a:r>
                <a14:m>
                  <m:oMath xmlns:m="http://schemas.openxmlformats.org/officeDocument/2006/math">
                    <m:r>
                      <a:rPr lang="de-DE" i="1" dirty="0" smtClean="0">
                        <a:solidFill>
                          <a:schemeClr val="accent2">
                            <a:lumMod val="75000"/>
                          </a:schemeClr>
                        </a:solidFill>
                        <a:latin typeface="Cambria Math" panose="02040503050406030204" pitchFamily="18" charset="0"/>
                      </a:rPr>
                      <m:t>𝑓</m:t>
                    </m:r>
                    <m:r>
                      <a:rPr lang="de-DE" b="0" i="1" dirty="0" smtClean="0">
                        <a:solidFill>
                          <a:schemeClr val="accent2">
                            <a:lumMod val="75000"/>
                          </a:schemeClr>
                        </a:solidFill>
                        <a:latin typeface="Cambria Math" panose="02040503050406030204" pitchFamily="18" charset="0"/>
                      </a:rPr>
                      <m:t>′′′′</m:t>
                    </m:r>
                    <m:r>
                      <a:rPr lang="de-DE" i="1" dirty="0" smtClean="0">
                        <a:solidFill>
                          <a:schemeClr val="accent2">
                            <a:lumMod val="75000"/>
                          </a:schemeClr>
                        </a:solidFill>
                        <a:latin typeface="Cambria Math" panose="02040503050406030204" pitchFamily="18" charset="0"/>
                      </a:rPr>
                      <m:t>(1)=−</m:t>
                    </m:r>
                    <m:r>
                      <a:rPr lang="de-DE" b="0" i="1" dirty="0" smtClean="0">
                        <a:solidFill>
                          <a:schemeClr val="accent2">
                            <a:lumMod val="75000"/>
                          </a:schemeClr>
                        </a:solidFill>
                        <a:latin typeface="Cambria Math" panose="02040503050406030204" pitchFamily="18" charset="0"/>
                      </a:rPr>
                      <m:t>6</m:t>
                    </m:r>
                  </m:oMath>
                </a14:m>
                <a:r>
                  <a:rPr lang="de-DE" dirty="0"/>
                  <a:t>.  </a:t>
                </a:r>
              </a:p>
              <a:p>
                <a:endParaRPr lang="de-DE" dirty="0"/>
              </a:p>
            </p:txBody>
          </p:sp>
        </mc:Choice>
        <mc:Fallback xmlns="">
          <p:sp>
            <p:nvSpPr>
              <p:cNvPr id="3" name="Inhaltsplatzhalter 2">
                <a:extLst>
                  <a:ext uri="{FF2B5EF4-FFF2-40B4-BE49-F238E27FC236}">
                    <a16:creationId xmlns:a16="http://schemas.microsoft.com/office/drawing/2014/main" id="{0E402112-5D33-4DE3-A207-3BBD609BCF28}"/>
                  </a:ext>
                </a:extLst>
              </p:cNvPr>
              <p:cNvSpPr>
                <a:spLocks noGrp="1" noRot="1" noChangeAspect="1" noMove="1" noResize="1" noEditPoints="1" noAdjustHandles="1" noChangeArrowheads="1" noChangeShapeType="1" noTextEdit="1"/>
              </p:cNvSpPr>
              <p:nvPr>
                <p:ph idx="1"/>
              </p:nvPr>
            </p:nvSpPr>
            <p:spPr>
              <a:blipFill>
                <a:blip r:embed="rId3"/>
                <a:stretch>
                  <a:fillRect l="-1254" t="-152"/>
                </a:stretch>
              </a:blipFill>
            </p:spPr>
            <p:txBody>
              <a:bodyPr/>
              <a:lstStyle/>
              <a:p>
                <a:r>
                  <a:rPr lang="de-DE">
                    <a:noFill/>
                  </a:rPr>
                  <a:t> </a:t>
                </a:r>
              </a:p>
            </p:txBody>
          </p:sp>
        </mc:Fallback>
      </mc:AlternateContent>
    </p:spTree>
    <p:extLst>
      <p:ext uri="{BB962C8B-B14F-4D97-AF65-F5344CB8AC3E}">
        <p14:creationId xmlns:p14="http://schemas.microsoft.com/office/powerpoint/2010/main" val="234943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008BD-73BA-4F22-AB93-C5C8E4D52E20}"/>
              </a:ext>
            </a:extLst>
          </p:cNvPr>
          <p:cNvSpPr>
            <a:spLocks noGrp="1"/>
          </p:cNvSpPr>
          <p:nvPr>
            <p:ph type="title"/>
          </p:nvPr>
        </p:nvSpPr>
        <p:spPr/>
        <p:txBody>
          <a:bodyPr/>
          <a:lstStyle/>
          <a:p>
            <a:r>
              <a:rPr lang="de-DE" dirty="0">
                <a:solidFill>
                  <a:srgbClr val="FF0000"/>
                </a:solidFill>
              </a:rPr>
              <a:t>Potenzreihenansatz I</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C8F2B22-A6E7-487D-A6F3-19D9132C0074}"/>
                  </a:ext>
                </a:extLst>
              </p:cNvPr>
              <p:cNvSpPr>
                <a:spLocks noGrp="1"/>
              </p:cNvSpPr>
              <p:nvPr>
                <p:ph idx="1"/>
              </p:nvPr>
            </p:nvSpPr>
            <p:spPr/>
            <p:txBody>
              <a:bodyPr>
                <a:normAutofit fontScale="92500"/>
              </a:bodyPr>
              <a:lstStyle/>
              <a:p>
                <a:r>
                  <a:rPr lang="de-DE" dirty="0"/>
                  <a:t>Eigentlich müssten Sie jetzt vielleicht erraten, warum Lagrange im Jahre 1771 von der Taylorreihe so begeistert war…</a:t>
                </a:r>
              </a:p>
              <a:p>
                <a:r>
                  <a:rPr lang="de-DE" dirty="0"/>
                  <a:t>Wenn ich auf diese Weise alle(!) Ableitungen von der gesuchten Funktion an der Entwicklungsstelle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r>
                      <a:rPr lang="de-DE" b="0" i="1" smtClean="0">
                        <a:latin typeface="Cambria Math" panose="02040503050406030204" pitchFamily="18" charset="0"/>
                      </a:rPr>
                      <m:t>=1</m:t>
                    </m:r>
                  </m:oMath>
                </a14:m>
                <a:r>
                  <a:rPr lang="de-DE" dirty="0"/>
                  <a:t> ausrechnen kann (die Entwicklungsstelle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oMath>
                </a14:m>
                <a:r>
                  <a:rPr lang="de-DE" dirty="0"/>
                  <a:t> ergibt sich aus dem Anfangswert), so kann ich die Lösungsfunktion als Potenzreihe (Taylorreihe) aufschreiben:</a:t>
                </a:r>
              </a:p>
              <a:p>
                <a:endParaRPr lang="de-DE" dirty="0"/>
              </a:p>
              <a:p>
                <a:pPr marL="0" indent="0">
                  <a:buNone/>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𝑓</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m:t>
                      </m:r>
                      <m:nary>
                        <m:naryPr>
                          <m:chr m:val="∑"/>
                          <m:ctrlPr>
                            <a:rPr lang="de-DE" b="0" i="1" smtClean="0">
                              <a:latin typeface="Cambria Math" panose="02040503050406030204" pitchFamily="18" charset="0"/>
                            </a:rPr>
                          </m:ctrlPr>
                        </m:naryPr>
                        <m:sub>
                          <m:r>
                            <m:rPr>
                              <m:brk m:alnAt="23"/>
                            </m:rPr>
                            <a:rPr lang="de-DE" b="0" i="1" smtClean="0">
                              <a:latin typeface="Cambria Math" panose="02040503050406030204" pitchFamily="18" charset="0"/>
                            </a:rPr>
                            <m:t>𝑛</m:t>
                          </m:r>
                          <m:r>
                            <a:rPr lang="de-DE" b="0" i="1" smtClean="0">
                              <a:latin typeface="Cambria Math" panose="02040503050406030204" pitchFamily="18" charset="0"/>
                            </a:rPr>
                            <m:t>=0</m:t>
                          </m:r>
                        </m:sub>
                        <m:sup>
                          <m:r>
                            <a:rPr lang="de-DE" b="0" i="1" smtClean="0">
                              <a:latin typeface="Cambria Math" panose="02040503050406030204" pitchFamily="18" charset="0"/>
                              <a:ea typeface="Cambria Math" panose="02040503050406030204" pitchFamily="18" charset="0"/>
                            </a:rPr>
                            <m:t>∞</m:t>
                          </m:r>
                        </m:sup>
                        <m:e>
                          <m:f>
                            <m:fPr>
                              <m:ctrlPr>
                                <a:rPr lang="de-DE" b="0" i="1" smtClean="0">
                                  <a:latin typeface="Cambria Math" panose="02040503050406030204" pitchFamily="18" charset="0"/>
                                </a:rPr>
                              </m:ctrlPr>
                            </m:fPr>
                            <m:num>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d>
                                    <m:dPr>
                                      <m:ctrlPr>
                                        <a:rPr lang="de-DE" b="0" i="1" smtClean="0">
                                          <a:latin typeface="Cambria Math" panose="02040503050406030204" pitchFamily="18" charset="0"/>
                                        </a:rPr>
                                      </m:ctrlPr>
                                    </m:dPr>
                                    <m:e>
                                      <m:r>
                                        <a:rPr lang="de-DE" b="0" i="1" smtClean="0">
                                          <a:latin typeface="Cambria Math" panose="02040503050406030204" pitchFamily="18" charset="0"/>
                                        </a:rPr>
                                        <m:t>𝑛</m:t>
                                      </m:r>
                                    </m:e>
                                  </m:d>
                                </m:sup>
                              </m:sSup>
                              <m:d>
                                <m:dPr>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e>
                              </m:d>
                            </m:num>
                            <m:den>
                              <m:r>
                                <a:rPr lang="de-DE" b="0" i="1" smtClean="0">
                                  <a:latin typeface="Cambria Math" panose="02040503050406030204" pitchFamily="18" charset="0"/>
                                </a:rPr>
                                <m:t>𝑛</m:t>
                              </m:r>
                              <m:r>
                                <a:rPr lang="de-DE" b="0" i="1" smtClean="0">
                                  <a:latin typeface="Cambria Math" panose="02040503050406030204" pitchFamily="18" charset="0"/>
                                </a:rPr>
                                <m:t>!</m:t>
                              </m:r>
                            </m:den>
                          </m:f>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sSup>
                            <m:sSupPr>
                              <m:ctrlPr>
                                <a:rPr lang="de-DE" i="1" smtClean="0">
                                  <a:latin typeface="Cambria Math" panose="02040503050406030204" pitchFamily="18" charset="0"/>
                                </a:rPr>
                              </m:ctrlPr>
                            </m:sSupPr>
                            <m:e>
                              <m:r>
                                <a:rPr lang="de-DE" b="0" i="1" smtClean="0">
                                  <a:latin typeface="Cambria Math" panose="02040503050406030204" pitchFamily="18" charset="0"/>
                                </a:rPr>
                                <m:t>)</m:t>
                              </m:r>
                            </m:e>
                            <m:sup>
                              <m:r>
                                <a:rPr lang="de-DE" b="0" i="1" smtClean="0">
                                  <a:latin typeface="Cambria Math" panose="02040503050406030204" pitchFamily="18" charset="0"/>
                                </a:rPr>
                                <m:t>𝑛</m:t>
                              </m:r>
                            </m:sup>
                          </m:sSup>
                        </m:e>
                      </m:nary>
                    </m:oMath>
                  </m:oMathPara>
                </a14:m>
                <a:endParaRPr lang="de-DE" b="0" dirty="0"/>
              </a:p>
              <a:p>
                <a:r>
                  <a:rPr lang="de-DE" b="0" dirty="0"/>
                  <a:t>Unsere bisher gefundenen Ableitungswerte </a:t>
                </a:r>
                <a14:m>
                  <m:oMath xmlns:m="http://schemas.openxmlformats.org/officeDocument/2006/math">
                    <m:sSup>
                      <m:sSupPr>
                        <m:ctrlPr>
                          <a:rPr lang="de-DE" i="1" smtClean="0">
                            <a:solidFill>
                              <a:srgbClr val="0070C0"/>
                            </a:solidFill>
                            <a:latin typeface="Cambria Math" panose="02040503050406030204" pitchFamily="18" charset="0"/>
                          </a:rPr>
                        </m:ctrlPr>
                      </m:sSupPr>
                      <m:e>
                        <m:r>
                          <a:rPr lang="de-DE" i="1">
                            <a:solidFill>
                              <a:srgbClr val="0070C0"/>
                            </a:solidFill>
                            <a:latin typeface="Cambria Math" panose="02040503050406030204" pitchFamily="18" charset="0"/>
                          </a:rPr>
                          <m:t>𝑓</m:t>
                        </m:r>
                      </m:e>
                      <m:sup>
                        <m:d>
                          <m:dPr>
                            <m:ctrlPr>
                              <a:rPr lang="de-DE" i="1">
                                <a:solidFill>
                                  <a:srgbClr val="0070C0"/>
                                </a:solidFill>
                                <a:latin typeface="Cambria Math" panose="02040503050406030204" pitchFamily="18" charset="0"/>
                              </a:rPr>
                            </m:ctrlPr>
                          </m:dPr>
                          <m:e>
                            <m:r>
                              <a:rPr lang="de-DE" i="1">
                                <a:solidFill>
                                  <a:srgbClr val="0070C0"/>
                                </a:solidFill>
                                <a:latin typeface="Cambria Math" panose="02040503050406030204" pitchFamily="18" charset="0"/>
                              </a:rPr>
                              <m:t>𝑛</m:t>
                            </m:r>
                          </m:e>
                        </m:d>
                      </m:sup>
                    </m:sSup>
                    <m:d>
                      <m:dPr>
                        <m:ctrlPr>
                          <a:rPr lang="de-DE" i="1">
                            <a:solidFill>
                              <a:srgbClr val="0070C0"/>
                            </a:solidFill>
                            <a:latin typeface="Cambria Math" panose="02040503050406030204" pitchFamily="18" charset="0"/>
                          </a:rPr>
                        </m:ctrlPr>
                      </m:dPr>
                      <m:e>
                        <m:sSub>
                          <m:sSubPr>
                            <m:ctrlPr>
                              <a:rPr lang="de-DE" i="1">
                                <a:solidFill>
                                  <a:srgbClr val="0070C0"/>
                                </a:solidFill>
                                <a:latin typeface="Cambria Math" panose="02040503050406030204" pitchFamily="18" charset="0"/>
                              </a:rPr>
                            </m:ctrlPr>
                          </m:sSubPr>
                          <m:e>
                            <m:r>
                              <a:rPr lang="de-DE" i="1">
                                <a:solidFill>
                                  <a:srgbClr val="0070C0"/>
                                </a:solidFill>
                                <a:latin typeface="Cambria Math" panose="02040503050406030204" pitchFamily="18" charset="0"/>
                              </a:rPr>
                              <m:t>𝑥</m:t>
                            </m:r>
                          </m:e>
                          <m:sub>
                            <m:r>
                              <a:rPr lang="de-DE" i="1">
                                <a:solidFill>
                                  <a:srgbClr val="0070C0"/>
                                </a:solidFill>
                                <a:latin typeface="Cambria Math" panose="02040503050406030204" pitchFamily="18" charset="0"/>
                              </a:rPr>
                              <m:t>0</m:t>
                            </m:r>
                          </m:sub>
                        </m:sSub>
                      </m:e>
                    </m:d>
                    <m:r>
                      <a:rPr lang="de-DE" i="1">
                        <a:latin typeface="Cambria Math" panose="02040503050406030204" pitchFamily="18" charset="0"/>
                      </a:rPr>
                      <m:t> </m:t>
                    </m:r>
                  </m:oMath>
                </a14:m>
                <a:r>
                  <a:rPr lang="de-DE" b="0" dirty="0"/>
                  <a:t>ergeben den Anfang dieser Potenzreihe:</a:t>
                </a:r>
              </a:p>
              <a:p>
                <a14:m>
                  <m:oMath xmlns:m="http://schemas.openxmlformats.org/officeDocument/2006/math">
                    <m:r>
                      <a:rPr lang="de-DE" b="0" i="1" smtClean="0">
                        <a:latin typeface="Cambria Math" panose="02040503050406030204" pitchFamily="18" charset="0"/>
                      </a:rPr>
                      <m:t>𝑓</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i="1">
                        <a:latin typeface="Cambria Math" panose="02040503050406030204" pitchFamily="18" charset="0"/>
                      </a:rPr>
                      <m:t>= </m:t>
                    </m:r>
                    <m:f>
                      <m:fPr>
                        <m:ctrlPr>
                          <a:rPr lang="de-DE" i="1">
                            <a:latin typeface="Cambria Math" panose="02040503050406030204" pitchFamily="18" charset="0"/>
                          </a:rPr>
                        </m:ctrlPr>
                      </m:fPr>
                      <m:num>
                        <m:r>
                          <a:rPr lang="de-DE" i="1" smtClean="0">
                            <a:solidFill>
                              <a:srgbClr val="0070C0"/>
                            </a:solidFill>
                            <a:latin typeface="Cambria Math" panose="02040503050406030204" pitchFamily="18" charset="0"/>
                          </a:rPr>
                          <m:t>0</m:t>
                        </m:r>
                      </m:num>
                      <m:den>
                        <m:r>
                          <a:rPr lang="de-DE" i="1">
                            <a:latin typeface="Cambria Math" panose="02040503050406030204" pitchFamily="18" charset="0"/>
                          </a:rPr>
                          <m:t>0!</m:t>
                        </m:r>
                      </m:den>
                    </m:f>
                    <m:r>
                      <a:rPr lang="de-DE" i="1">
                        <a:latin typeface="Cambria Math" panose="02040503050406030204" pitchFamily="18" charset="0"/>
                      </a:rPr>
                      <m:t>+</m:t>
                    </m:r>
                    <m:f>
                      <m:fPr>
                        <m:ctrlPr>
                          <a:rPr lang="de-DE" i="1">
                            <a:latin typeface="Cambria Math" panose="02040503050406030204" pitchFamily="18" charset="0"/>
                          </a:rPr>
                        </m:ctrlPr>
                      </m:fPr>
                      <m:num>
                        <m:r>
                          <a:rPr lang="de-DE" i="1" smtClean="0">
                            <a:solidFill>
                              <a:srgbClr val="0070C0"/>
                            </a:solidFill>
                            <a:latin typeface="Cambria Math" panose="02040503050406030204" pitchFamily="18" charset="0"/>
                          </a:rPr>
                          <m:t>1</m:t>
                        </m:r>
                      </m:num>
                      <m:den>
                        <m:r>
                          <a:rPr lang="de-DE" i="1">
                            <a:latin typeface="Cambria Math" panose="02040503050406030204" pitchFamily="18" charset="0"/>
                          </a:rPr>
                          <m:t>1!</m:t>
                        </m:r>
                      </m:den>
                    </m:f>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−1</m:t>
                        </m:r>
                      </m:e>
                    </m:d>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solidFill>
                              <a:srgbClr val="0070C0"/>
                            </a:solidFill>
                            <a:latin typeface="Cambria Math" panose="02040503050406030204" pitchFamily="18" charset="0"/>
                          </a:rPr>
                          <m:t>−1</m:t>
                        </m:r>
                      </m:num>
                      <m:den>
                        <m:r>
                          <a:rPr lang="de-DE" b="0" i="1" smtClean="0">
                            <a:latin typeface="Cambria Math" panose="02040503050406030204" pitchFamily="18" charset="0"/>
                          </a:rPr>
                          <m:t>2!</m:t>
                        </m:r>
                      </m:den>
                    </m:f>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−1</m:t>
                    </m:r>
                    <m:sSup>
                      <m:sSupPr>
                        <m:ctrlPr>
                          <a:rPr lang="de-DE" b="0" i="1" smtClean="0">
                            <a:latin typeface="Cambria Math" panose="02040503050406030204" pitchFamily="18" charset="0"/>
                          </a:rPr>
                        </m:ctrlPr>
                      </m:sSupPr>
                      <m:e>
                        <m:r>
                          <a:rPr lang="de-DE" b="0" i="1" smtClean="0">
                            <a:latin typeface="Cambria Math" panose="02040503050406030204" pitchFamily="18" charset="0"/>
                          </a:rPr>
                          <m:t>)</m:t>
                        </m:r>
                      </m:e>
                      <m:sup>
                        <m:r>
                          <a:rPr lang="de-DE" b="0" i="1" smtClean="0">
                            <a:latin typeface="Cambria Math" panose="02040503050406030204" pitchFamily="18" charset="0"/>
                          </a:rPr>
                          <m:t>2</m:t>
                        </m:r>
                      </m:sup>
                    </m:sSup>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solidFill>
                              <a:srgbClr val="0070C0"/>
                            </a:solidFill>
                            <a:latin typeface="Cambria Math" panose="02040503050406030204" pitchFamily="18" charset="0"/>
                          </a:rPr>
                          <m:t>2</m:t>
                        </m:r>
                      </m:num>
                      <m:den>
                        <m:r>
                          <a:rPr lang="de-DE" b="0" i="1" smtClean="0">
                            <a:latin typeface="Cambria Math" panose="02040503050406030204" pitchFamily="18" charset="0"/>
                          </a:rPr>
                          <m:t>3!</m:t>
                        </m:r>
                      </m:den>
                    </m:f>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−1</m:t>
                    </m:r>
                    <m:sSup>
                      <m:sSupPr>
                        <m:ctrlPr>
                          <a:rPr lang="de-DE" b="0" i="1" smtClean="0">
                            <a:latin typeface="Cambria Math" panose="02040503050406030204" pitchFamily="18" charset="0"/>
                          </a:rPr>
                        </m:ctrlPr>
                      </m:sSupPr>
                      <m:e>
                        <m:r>
                          <a:rPr lang="de-DE" b="0" i="1" smtClean="0">
                            <a:latin typeface="Cambria Math" panose="02040503050406030204" pitchFamily="18" charset="0"/>
                          </a:rPr>
                          <m:t>)</m:t>
                        </m:r>
                      </m:e>
                      <m:sup>
                        <m:r>
                          <a:rPr lang="de-DE" b="0" i="1" smtClean="0">
                            <a:latin typeface="Cambria Math" panose="02040503050406030204" pitchFamily="18" charset="0"/>
                          </a:rPr>
                          <m:t>3</m:t>
                        </m:r>
                      </m:sup>
                    </m:sSup>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solidFill>
                              <a:srgbClr val="0070C0"/>
                            </a:solidFill>
                            <a:latin typeface="Cambria Math" panose="02040503050406030204" pitchFamily="18" charset="0"/>
                          </a:rPr>
                          <m:t>−6</m:t>
                        </m:r>
                      </m:num>
                      <m:den>
                        <m:r>
                          <a:rPr lang="de-DE" b="0" i="1" smtClean="0">
                            <a:latin typeface="Cambria Math" panose="02040503050406030204" pitchFamily="18" charset="0"/>
                          </a:rPr>
                          <m:t>4!</m:t>
                        </m:r>
                      </m:den>
                    </m:f>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−1</m:t>
                    </m:r>
                    <m:sSup>
                      <m:sSupPr>
                        <m:ctrlPr>
                          <a:rPr lang="de-DE" b="0" i="1" smtClean="0">
                            <a:latin typeface="Cambria Math" panose="02040503050406030204" pitchFamily="18" charset="0"/>
                          </a:rPr>
                        </m:ctrlPr>
                      </m:sSupPr>
                      <m:e>
                        <m:r>
                          <a:rPr lang="de-DE" b="0" i="1" smtClean="0">
                            <a:latin typeface="Cambria Math" panose="02040503050406030204" pitchFamily="18" charset="0"/>
                          </a:rPr>
                          <m:t>)</m:t>
                        </m:r>
                      </m:e>
                      <m:sup>
                        <m:r>
                          <a:rPr lang="de-DE" b="0" i="1" smtClean="0">
                            <a:latin typeface="Cambria Math" panose="02040503050406030204" pitchFamily="18" charset="0"/>
                          </a:rPr>
                          <m:t>4</m:t>
                        </m:r>
                      </m:sup>
                    </m:sSup>
                    <m:r>
                      <a:rPr lang="de-DE" b="0" i="1" smtClean="0">
                        <a:latin typeface="Cambria Math" panose="02040503050406030204" pitchFamily="18" charset="0"/>
                      </a:rPr>
                      <m:t>…</m:t>
                    </m:r>
                  </m:oMath>
                </a14:m>
                <a:endParaRPr lang="de-DE" b="0" dirty="0"/>
              </a:p>
            </p:txBody>
          </p:sp>
        </mc:Choice>
        <mc:Fallback xmlns="">
          <p:sp>
            <p:nvSpPr>
              <p:cNvPr id="3" name="Inhaltsplatzhalter 2">
                <a:extLst>
                  <a:ext uri="{FF2B5EF4-FFF2-40B4-BE49-F238E27FC236}">
                    <a16:creationId xmlns:a16="http://schemas.microsoft.com/office/drawing/2014/main" id="{1C8F2B22-A6E7-487D-A6F3-19D9132C0074}"/>
                  </a:ext>
                </a:extLst>
              </p:cNvPr>
              <p:cNvSpPr>
                <a:spLocks noGrp="1" noRot="1" noChangeAspect="1" noMove="1" noResize="1" noEditPoints="1" noAdjustHandles="1" noChangeArrowheads="1" noChangeShapeType="1" noTextEdit="1"/>
              </p:cNvSpPr>
              <p:nvPr>
                <p:ph idx="1"/>
              </p:nvPr>
            </p:nvSpPr>
            <p:spPr>
              <a:blipFill>
                <a:blip r:embed="rId2"/>
                <a:stretch>
                  <a:fillRect l="-188" t="-1515"/>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2BBDA884-B20C-458C-8619-F0FAE0AECE04}"/>
              </a:ext>
            </a:extLst>
          </p:cNvPr>
          <p:cNvSpPr txBox="1"/>
          <p:nvPr/>
        </p:nvSpPr>
        <p:spPr>
          <a:xfrm>
            <a:off x="8398444" y="6012728"/>
            <a:ext cx="2625674"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400" dirty="0"/>
              <a:t>RECHNEN SIE DIE ZAHLENWERTE DIESER BRÜCHE AUS. KENNEN SIE DIE REIHE?</a:t>
            </a:r>
          </a:p>
        </p:txBody>
      </p:sp>
      <p:cxnSp>
        <p:nvCxnSpPr>
          <p:cNvPr id="6" name="Gerade Verbindung mit Pfeil 5">
            <a:extLst>
              <a:ext uri="{FF2B5EF4-FFF2-40B4-BE49-F238E27FC236}">
                <a16:creationId xmlns:a16="http://schemas.microsoft.com/office/drawing/2014/main" id="{544B6414-8F2F-47F7-B04A-4BD62D0F75C6}"/>
              </a:ext>
            </a:extLst>
          </p:cNvPr>
          <p:cNvCxnSpPr>
            <a:cxnSpLocks/>
            <a:stCxn id="4" idx="1"/>
          </p:cNvCxnSpPr>
          <p:nvPr/>
        </p:nvCxnSpPr>
        <p:spPr>
          <a:xfrm flipH="1" flipV="1">
            <a:off x="7053943" y="6186196"/>
            <a:ext cx="1344501" cy="195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210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876CEDD-47C1-4D37-9554-84EAC9A7A09F}"/>
              </a:ext>
            </a:extLst>
          </p:cNvPr>
          <p:cNvSpPr/>
          <p:nvPr/>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B6A2E68-5BDD-4752-9AD0-414693054DA3}"/>
              </a:ext>
            </a:extLst>
          </p:cNvPr>
          <p:cNvSpPr>
            <a:spLocks noGrp="1"/>
          </p:cNvSpPr>
          <p:nvPr>
            <p:ph type="title"/>
          </p:nvPr>
        </p:nvSpPr>
        <p:spPr/>
        <p:txBody>
          <a:bodyPr/>
          <a:lstStyle/>
          <a:p>
            <a:r>
              <a:rPr lang="de-DE" dirty="0"/>
              <a:t>Exkurs: EXISTENZ UND EINDEUTIGKEIT</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0E402112-5D33-4DE3-A207-3BBD609BCF28}"/>
                  </a:ext>
                </a:extLst>
              </p:cNvPr>
              <p:cNvSpPr>
                <a:spLocks noGrp="1"/>
              </p:cNvSpPr>
              <p:nvPr>
                <p:ph idx="1"/>
              </p:nvPr>
            </p:nvSpPr>
            <p:spPr/>
            <p:txBody>
              <a:bodyPr>
                <a:normAutofit fontScale="92500" lnSpcReduction="20000"/>
              </a:bodyPr>
              <a:lstStyle/>
              <a:p>
                <a14:m>
                  <m:oMath xmlns:m="http://schemas.openxmlformats.org/officeDocument/2006/math">
                    <m:sSup>
                      <m:sSupPr>
                        <m:ctrlPr>
                          <a:rPr lang="de-DE" i="1" smtClean="0">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rPr>
                          <m:t>𝑥</m:t>
                        </m:r>
                      </m:e>
                      <m:sup>
                        <m:r>
                          <a:rPr lang="de-DE" i="1">
                            <a:solidFill>
                              <a:schemeClr val="tx1"/>
                            </a:solidFill>
                            <a:latin typeface="Cambria Math" panose="02040503050406030204" pitchFamily="18" charset="0"/>
                          </a:rPr>
                          <m:t>2</m:t>
                        </m:r>
                      </m:sup>
                    </m:sSup>
                    <m:sSup>
                      <m:sSupPr>
                        <m:ctrlPr>
                          <a:rPr lang="de-DE" i="1" smtClean="0">
                            <a:solidFill>
                              <a:srgbClr val="92D050"/>
                            </a:solidFill>
                            <a:latin typeface="Cambria Math" panose="02040503050406030204" pitchFamily="18" charset="0"/>
                          </a:rPr>
                        </m:ctrlPr>
                      </m:sSupPr>
                      <m:e>
                        <m:r>
                          <a:rPr lang="de-DE" i="1">
                            <a:solidFill>
                              <a:srgbClr val="92D050"/>
                            </a:solidFill>
                            <a:latin typeface="Cambria Math" panose="02040503050406030204" pitchFamily="18" charset="0"/>
                          </a:rPr>
                          <m:t>𝑓</m:t>
                        </m:r>
                      </m:e>
                      <m:sup>
                        <m:r>
                          <a:rPr lang="de-DE" i="1">
                            <a:solidFill>
                              <a:srgbClr val="92D050"/>
                            </a:solidFill>
                            <a:latin typeface="Cambria Math" panose="02040503050406030204" pitchFamily="18" charset="0"/>
                          </a:rPr>
                          <m:t>′</m:t>
                        </m:r>
                      </m:sup>
                    </m:sSup>
                    <m:r>
                      <a:rPr lang="de-DE" i="1">
                        <a:solidFill>
                          <a:schemeClr val="tx1"/>
                        </a:solidFill>
                        <a:latin typeface="Cambria Math" panose="02040503050406030204" pitchFamily="18" charset="0"/>
                      </a:rPr>
                      <m:t>=</m:t>
                    </m:r>
                    <m:sSup>
                      <m:sSupPr>
                        <m:ctrlPr>
                          <a:rPr lang="de-DE" i="1">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rPr>
                          <m:t>𝑒</m:t>
                        </m:r>
                      </m:e>
                      <m:sup>
                        <m:r>
                          <a:rPr lang="de-DE" i="1">
                            <a:solidFill>
                              <a:schemeClr val="tx1"/>
                            </a:solidFill>
                            <a:latin typeface="Cambria Math" panose="02040503050406030204" pitchFamily="18" charset="0"/>
                          </a:rPr>
                          <m:t>𝑓</m:t>
                        </m:r>
                      </m:sup>
                    </m:sSup>
                  </m:oMath>
                </a14:m>
                <a:endParaRPr lang="de-DE" dirty="0">
                  <a:solidFill>
                    <a:schemeClr val="tx1"/>
                  </a:solidFill>
                </a:endParaRPr>
              </a:p>
              <a:p>
                <a14:m>
                  <m:oMath xmlns:m="http://schemas.openxmlformats.org/officeDocument/2006/math">
                    <m:r>
                      <a:rPr lang="de-DE" i="1" smtClean="0">
                        <a:solidFill>
                          <a:schemeClr val="tx1"/>
                        </a:solidFill>
                        <a:latin typeface="Cambria Math" panose="02040503050406030204" pitchFamily="18" charset="0"/>
                      </a:rPr>
                      <m:t>2</m:t>
                    </m:r>
                    <m:r>
                      <a:rPr lang="de-DE" b="0" i="1" smtClean="0">
                        <a:solidFill>
                          <a:schemeClr val="tx1"/>
                        </a:solidFill>
                        <a:latin typeface="Cambria Math" panose="02040503050406030204" pitchFamily="18" charset="0"/>
                      </a:rPr>
                      <m:t>𝑥</m:t>
                    </m:r>
                    <m:sSup>
                      <m:sSupPr>
                        <m:ctrlPr>
                          <a:rPr lang="de-DE" i="1">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rPr>
                          <m:t>𝑓</m:t>
                        </m:r>
                      </m:e>
                      <m:sup>
                        <m:r>
                          <a:rPr lang="de-DE" i="1">
                            <a:solidFill>
                              <a:schemeClr val="tx1"/>
                            </a:solidFill>
                            <a:latin typeface="Cambria Math" panose="02040503050406030204" pitchFamily="18" charset="0"/>
                          </a:rPr>
                          <m:t>′</m:t>
                        </m:r>
                      </m:sup>
                    </m:sSup>
                    <m:r>
                      <a:rPr lang="de-DE" b="0" i="1" smtClean="0">
                        <a:solidFill>
                          <a:schemeClr val="tx1"/>
                        </a:solidFill>
                        <a:latin typeface="Cambria Math" panose="02040503050406030204" pitchFamily="18" charset="0"/>
                      </a:rPr>
                      <m:t>+</m:t>
                    </m:r>
                    <m:sSup>
                      <m:sSupPr>
                        <m:ctrlPr>
                          <a:rPr lang="de-DE" i="1">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rPr>
                          <m:t>𝑥</m:t>
                        </m:r>
                      </m:e>
                      <m:sup>
                        <m:r>
                          <a:rPr lang="de-DE" i="1">
                            <a:solidFill>
                              <a:schemeClr val="tx1"/>
                            </a:solidFill>
                            <a:latin typeface="Cambria Math" panose="02040503050406030204" pitchFamily="18" charset="0"/>
                          </a:rPr>
                          <m:t>2</m:t>
                        </m:r>
                      </m:sup>
                    </m:sSup>
                    <m:sSup>
                      <m:sSupPr>
                        <m:ctrlPr>
                          <a:rPr lang="de-DE" i="1" smtClean="0">
                            <a:solidFill>
                              <a:srgbClr val="92D050"/>
                            </a:solidFill>
                            <a:latin typeface="Cambria Math" panose="02040503050406030204" pitchFamily="18" charset="0"/>
                          </a:rPr>
                        </m:ctrlPr>
                      </m:sSupPr>
                      <m:e>
                        <m:r>
                          <a:rPr lang="de-DE" i="1">
                            <a:solidFill>
                              <a:srgbClr val="92D050"/>
                            </a:solidFill>
                            <a:latin typeface="Cambria Math" panose="02040503050406030204" pitchFamily="18" charset="0"/>
                          </a:rPr>
                          <m:t>𝑓</m:t>
                        </m:r>
                      </m:e>
                      <m:sup>
                        <m:r>
                          <a:rPr lang="de-DE" i="1">
                            <a:solidFill>
                              <a:srgbClr val="92D050"/>
                            </a:solidFill>
                            <a:latin typeface="Cambria Math" panose="02040503050406030204" pitchFamily="18" charset="0"/>
                          </a:rPr>
                          <m:t>′</m:t>
                        </m:r>
                        <m:r>
                          <a:rPr lang="de-DE" b="0" i="1" smtClean="0">
                            <a:solidFill>
                              <a:srgbClr val="92D050"/>
                            </a:solidFill>
                            <a:latin typeface="Cambria Math" panose="02040503050406030204" pitchFamily="18" charset="0"/>
                          </a:rPr>
                          <m:t>′</m:t>
                        </m:r>
                      </m:sup>
                    </m:sSup>
                    <m:r>
                      <a:rPr lang="de-DE" i="1">
                        <a:solidFill>
                          <a:schemeClr val="tx1"/>
                        </a:solidFill>
                        <a:latin typeface="Cambria Math" panose="02040503050406030204" pitchFamily="18" charset="0"/>
                      </a:rPr>
                      <m:t>=</m:t>
                    </m:r>
                    <m:sSup>
                      <m:sSupPr>
                        <m:ctrlPr>
                          <a:rPr lang="de-DE" i="1">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𝑓</m:t>
                        </m:r>
                        <m:r>
                          <a:rPr lang="de-DE" b="0" i="1" smtClean="0">
                            <a:solidFill>
                              <a:schemeClr val="tx1"/>
                            </a:solidFill>
                            <a:latin typeface="Cambria Math" panose="02040503050406030204" pitchFamily="18" charset="0"/>
                          </a:rPr>
                          <m:t>′</m:t>
                        </m:r>
                        <m:r>
                          <a:rPr lang="de-DE" i="1">
                            <a:solidFill>
                              <a:schemeClr val="tx1"/>
                            </a:solidFill>
                            <a:latin typeface="Cambria Math" panose="02040503050406030204" pitchFamily="18" charset="0"/>
                          </a:rPr>
                          <m:t>𝑒</m:t>
                        </m:r>
                      </m:e>
                      <m:sup>
                        <m:r>
                          <a:rPr lang="de-DE" i="1">
                            <a:solidFill>
                              <a:schemeClr val="tx1"/>
                            </a:solidFill>
                            <a:latin typeface="Cambria Math" panose="02040503050406030204" pitchFamily="18" charset="0"/>
                          </a:rPr>
                          <m:t>𝑓</m:t>
                        </m:r>
                      </m:sup>
                    </m:sSup>
                  </m:oMath>
                </a14:m>
                <a:endParaRPr lang="de-DE" dirty="0">
                  <a:solidFill>
                    <a:schemeClr val="tx1"/>
                  </a:solidFill>
                </a:endParaRPr>
              </a:p>
              <a:p>
                <a14:m>
                  <m:oMath xmlns:m="http://schemas.openxmlformats.org/officeDocument/2006/math">
                    <m:r>
                      <a:rPr lang="de-DE" b="0" i="1" smtClean="0">
                        <a:solidFill>
                          <a:schemeClr val="tx1"/>
                        </a:solidFill>
                        <a:latin typeface="Cambria Math" panose="02040503050406030204" pitchFamily="18" charset="0"/>
                      </a:rPr>
                      <m:t>2</m:t>
                    </m:r>
                    <m:sSup>
                      <m:sSupPr>
                        <m:ctrlPr>
                          <a:rPr lang="de-DE" b="0" i="1" smtClean="0">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𝑓</m:t>
                        </m:r>
                      </m:e>
                      <m:sup>
                        <m:r>
                          <a:rPr lang="de-DE" b="0" i="1" smtClean="0">
                            <a:solidFill>
                              <a:schemeClr val="tx1"/>
                            </a:solidFill>
                            <a:latin typeface="Cambria Math" panose="02040503050406030204" pitchFamily="18" charset="0"/>
                          </a:rPr>
                          <m:t>′</m:t>
                        </m:r>
                      </m:sup>
                    </m:sSup>
                    <m:r>
                      <a:rPr lang="de-DE" b="0" i="1" smtClean="0">
                        <a:solidFill>
                          <a:schemeClr val="tx1"/>
                        </a:solidFill>
                        <a:latin typeface="Cambria Math" panose="02040503050406030204" pitchFamily="18" charset="0"/>
                      </a:rPr>
                      <m:t>+4</m:t>
                    </m:r>
                    <m:r>
                      <a:rPr lang="de-DE" b="0" i="1" smtClean="0">
                        <a:solidFill>
                          <a:schemeClr val="tx1"/>
                        </a:solidFill>
                        <a:latin typeface="Cambria Math" panose="02040503050406030204" pitchFamily="18" charset="0"/>
                      </a:rPr>
                      <m:t>𝑥</m:t>
                    </m:r>
                    <m:sSup>
                      <m:sSupPr>
                        <m:ctrlPr>
                          <a:rPr lang="de-DE" b="0" i="1" smtClean="0">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𝑓</m:t>
                        </m:r>
                      </m:e>
                      <m:sup>
                        <m:r>
                          <a:rPr lang="de-DE" b="0" i="1" smtClean="0">
                            <a:solidFill>
                              <a:schemeClr val="tx1"/>
                            </a:solidFill>
                            <a:latin typeface="Cambria Math" panose="02040503050406030204" pitchFamily="18" charset="0"/>
                          </a:rPr>
                          <m:t>′′</m:t>
                        </m:r>
                      </m:sup>
                    </m:sSup>
                    <m:r>
                      <a:rPr lang="de-DE" b="0" i="1" smtClean="0">
                        <a:solidFill>
                          <a:schemeClr val="tx1"/>
                        </a:solidFill>
                        <a:latin typeface="Cambria Math" panose="02040503050406030204" pitchFamily="18" charset="0"/>
                      </a:rPr>
                      <m:t>+</m:t>
                    </m:r>
                    <m:sSup>
                      <m:sSupPr>
                        <m:ctrlPr>
                          <a:rPr lang="de-DE" b="0" i="1" smtClean="0">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𝑥</m:t>
                        </m:r>
                      </m:e>
                      <m:sup>
                        <m:r>
                          <a:rPr lang="de-DE" b="0" i="1" smtClean="0">
                            <a:solidFill>
                              <a:schemeClr val="tx1"/>
                            </a:solidFill>
                            <a:latin typeface="Cambria Math" panose="02040503050406030204" pitchFamily="18" charset="0"/>
                          </a:rPr>
                          <m:t>2</m:t>
                        </m:r>
                      </m:sup>
                    </m:sSup>
                    <m:sSup>
                      <m:sSupPr>
                        <m:ctrlPr>
                          <a:rPr lang="de-DE" b="0" i="1" smtClean="0">
                            <a:solidFill>
                              <a:srgbClr val="92D050"/>
                            </a:solidFill>
                            <a:latin typeface="Cambria Math" panose="02040503050406030204" pitchFamily="18" charset="0"/>
                          </a:rPr>
                        </m:ctrlPr>
                      </m:sSupPr>
                      <m:e>
                        <m:r>
                          <a:rPr lang="de-DE" b="0" i="1" smtClean="0">
                            <a:solidFill>
                              <a:srgbClr val="92D050"/>
                            </a:solidFill>
                            <a:latin typeface="Cambria Math" panose="02040503050406030204" pitchFamily="18" charset="0"/>
                          </a:rPr>
                          <m:t>𝑓</m:t>
                        </m:r>
                      </m:e>
                      <m:sup>
                        <m:r>
                          <a:rPr lang="de-DE" b="0" i="1" smtClean="0">
                            <a:solidFill>
                              <a:srgbClr val="92D050"/>
                            </a:solidFill>
                            <a:latin typeface="Cambria Math" panose="02040503050406030204" pitchFamily="18" charset="0"/>
                          </a:rPr>
                          <m:t>′′′</m:t>
                        </m:r>
                      </m:sup>
                    </m:sSup>
                    <m:r>
                      <a:rPr lang="de-DE" b="0" i="1" smtClean="0">
                        <a:solidFill>
                          <a:schemeClr val="tx1"/>
                        </a:solidFill>
                        <a:latin typeface="Cambria Math" panose="02040503050406030204" pitchFamily="18" charset="0"/>
                      </a:rPr>
                      <m:t>=</m:t>
                    </m:r>
                    <m:sSup>
                      <m:sSupPr>
                        <m:ctrlPr>
                          <a:rPr lang="de-DE" b="0" i="1" smtClean="0">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𝑓</m:t>
                        </m:r>
                      </m:e>
                      <m:sup>
                        <m:r>
                          <a:rPr lang="de-DE" b="0" i="1" smtClean="0">
                            <a:solidFill>
                              <a:schemeClr val="tx1"/>
                            </a:solidFill>
                            <a:latin typeface="Cambria Math" panose="02040503050406030204" pitchFamily="18" charset="0"/>
                          </a:rPr>
                          <m:t>′′</m:t>
                        </m:r>
                      </m:sup>
                    </m:sSup>
                    <m:sSup>
                      <m:sSupPr>
                        <m:ctrlPr>
                          <a:rPr lang="de-DE" i="1">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rPr>
                          <m:t>𝑒</m:t>
                        </m:r>
                      </m:e>
                      <m:sup>
                        <m:r>
                          <a:rPr lang="de-DE" i="1">
                            <a:solidFill>
                              <a:schemeClr val="tx1"/>
                            </a:solidFill>
                            <a:latin typeface="Cambria Math" panose="02040503050406030204" pitchFamily="18" charset="0"/>
                          </a:rPr>
                          <m:t>𝑓</m:t>
                        </m:r>
                      </m:sup>
                    </m:sSup>
                    <m:r>
                      <a:rPr lang="de-DE" b="0" i="1" smtClean="0">
                        <a:solidFill>
                          <a:schemeClr val="tx1"/>
                        </a:solidFill>
                        <a:latin typeface="Cambria Math" panose="02040503050406030204" pitchFamily="18" charset="0"/>
                      </a:rPr>
                      <m:t>+</m:t>
                    </m:r>
                    <m:d>
                      <m:dPr>
                        <m:ctrlPr>
                          <a:rPr lang="de-DE" b="0" i="1" smtClean="0">
                            <a:solidFill>
                              <a:schemeClr val="tx1"/>
                            </a:solidFill>
                            <a:latin typeface="Cambria Math" panose="02040503050406030204" pitchFamily="18" charset="0"/>
                          </a:rPr>
                        </m:ctrlPr>
                      </m:dPr>
                      <m:e>
                        <m:r>
                          <a:rPr lang="de-DE" b="0" i="1" smtClean="0">
                            <a:solidFill>
                              <a:schemeClr val="tx1"/>
                            </a:solidFill>
                            <a:latin typeface="Cambria Math" panose="02040503050406030204" pitchFamily="18" charset="0"/>
                          </a:rPr>
                          <m:t>𝑓</m:t>
                        </m:r>
                        <m:r>
                          <a:rPr lang="de-DE" b="0" i="1" smtClean="0">
                            <a:solidFill>
                              <a:schemeClr val="tx1"/>
                            </a:solidFill>
                            <a:latin typeface="Cambria Math" panose="02040503050406030204" pitchFamily="18" charset="0"/>
                          </a:rPr>
                          <m:t>′</m:t>
                        </m:r>
                      </m:e>
                    </m:d>
                    <m:r>
                      <a:rPr lang="de-DE" b="0" i="1" smtClean="0">
                        <a:solidFill>
                          <a:schemeClr val="tx1"/>
                        </a:solidFill>
                        <a:latin typeface="Cambria Math" panose="02040503050406030204" pitchFamily="18" charset="0"/>
                      </a:rPr>
                      <m:t>²</m:t>
                    </m:r>
                    <m:sSup>
                      <m:sSupPr>
                        <m:ctrlPr>
                          <a:rPr lang="de-DE" i="1">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rPr>
                          <m:t>𝑒</m:t>
                        </m:r>
                      </m:e>
                      <m:sup>
                        <m:r>
                          <a:rPr lang="de-DE" i="1">
                            <a:solidFill>
                              <a:schemeClr val="tx1"/>
                            </a:solidFill>
                            <a:latin typeface="Cambria Math" panose="02040503050406030204" pitchFamily="18" charset="0"/>
                          </a:rPr>
                          <m:t>𝑓</m:t>
                        </m:r>
                      </m:sup>
                    </m:sSup>
                  </m:oMath>
                </a14:m>
                <a:endParaRPr lang="de-DE" dirty="0">
                  <a:solidFill>
                    <a:schemeClr val="tx1"/>
                  </a:solidFill>
                </a:endParaRPr>
              </a:p>
              <a:p>
                <a14:m>
                  <m:oMath xmlns:m="http://schemas.openxmlformats.org/officeDocument/2006/math">
                    <m:r>
                      <a:rPr lang="de-DE" b="0" i="1" smtClean="0">
                        <a:solidFill>
                          <a:schemeClr val="tx1"/>
                        </a:solidFill>
                        <a:latin typeface="Cambria Math" panose="02040503050406030204" pitchFamily="18" charset="0"/>
                      </a:rPr>
                      <m:t>6</m:t>
                    </m:r>
                    <m:sSup>
                      <m:sSupPr>
                        <m:ctrlPr>
                          <a:rPr lang="de-DE" b="0" i="1" smtClean="0">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𝑓</m:t>
                        </m:r>
                      </m:e>
                      <m:sup>
                        <m:r>
                          <a:rPr lang="de-DE" b="0" i="1" smtClean="0">
                            <a:solidFill>
                              <a:schemeClr val="tx1"/>
                            </a:solidFill>
                            <a:latin typeface="Cambria Math" panose="02040503050406030204" pitchFamily="18" charset="0"/>
                          </a:rPr>
                          <m:t>′′</m:t>
                        </m:r>
                      </m:sup>
                    </m:sSup>
                    <m:r>
                      <a:rPr lang="de-DE" b="0" i="1" smtClean="0">
                        <a:solidFill>
                          <a:schemeClr val="tx1"/>
                        </a:solidFill>
                        <a:latin typeface="Cambria Math" panose="02040503050406030204" pitchFamily="18" charset="0"/>
                      </a:rPr>
                      <m:t>+6</m:t>
                    </m:r>
                    <m:r>
                      <a:rPr lang="de-DE" b="0" i="1" smtClean="0">
                        <a:solidFill>
                          <a:schemeClr val="tx1"/>
                        </a:solidFill>
                        <a:latin typeface="Cambria Math" panose="02040503050406030204" pitchFamily="18" charset="0"/>
                      </a:rPr>
                      <m:t>𝑥</m:t>
                    </m:r>
                    <m:sSup>
                      <m:sSupPr>
                        <m:ctrlPr>
                          <a:rPr lang="de-DE" b="0" i="1" smtClean="0">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𝑓</m:t>
                        </m:r>
                      </m:e>
                      <m:sup>
                        <m:r>
                          <a:rPr lang="de-DE" b="0" i="1" smtClean="0">
                            <a:solidFill>
                              <a:schemeClr val="tx1"/>
                            </a:solidFill>
                            <a:latin typeface="Cambria Math" panose="02040503050406030204" pitchFamily="18" charset="0"/>
                          </a:rPr>
                          <m:t>′′′</m:t>
                        </m:r>
                      </m:sup>
                    </m:sSup>
                    <m:r>
                      <a:rPr lang="de-DE" b="0" i="1" smtClean="0">
                        <a:solidFill>
                          <a:schemeClr val="tx1"/>
                        </a:solidFill>
                        <a:latin typeface="Cambria Math" panose="02040503050406030204" pitchFamily="18" charset="0"/>
                      </a:rPr>
                      <m:t>+</m:t>
                    </m:r>
                    <m:sSup>
                      <m:sSupPr>
                        <m:ctrlPr>
                          <a:rPr lang="de-DE" b="0" i="1" smtClean="0">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𝑥</m:t>
                        </m:r>
                      </m:e>
                      <m:sup>
                        <m:r>
                          <a:rPr lang="de-DE" b="0" i="1" smtClean="0">
                            <a:solidFill>
                              <a:schemeClr val="tx1"/>
                            </a:solidFill>
                            <a:latin typeface="Cambria Math" panose="02040503050406030204" pitchFamily="18" charset="0"/>
                          </a:rPr>
                          <m:t>2</m:t>
                        </m:r>
                      </m:sup>
                    </m:sSup>
                    <m:sSup>
                      <m:sSupPr>
                        <m:ctrlPr>
                          <a:rPr lang="de-DE" b="0" i="1" smtClean="0">
                            <a:solidFill>
                              <a:srgbClr val="92D050"/>
                            </a:solidFill>
                            <a:latin typeface="Cambria Math" panose="02040503050406030204" pitchFamily="18" charset="0"/>
                          </a:rPr>
                        </m:ctrlPr>
                      </m:sSupPr>
                      <m:e>
                        <m:r>
                          <a:rPr lang="de-DE" b="0" i="1" smtClean="0">
                            <a:solidFill>
                              <a:srgbClr val="92D050"/>
                            </a:solidFill>
                            <a:latin typeface="Cambria Math" panose="02040503050406030204" pitchFamily="18" charset="0"/>
                          </a:rPr>
                          <m:t>𝑓</m:t>
                        </m:r>
                      </m:e>
                      <m:sup>
                        <m:r>
                          <a:rPr lang="de-DE" b="0" i="1" smtClean="0">
                            <a:solidFill>
                              <a:srgbClr val="92D050"/>
                            </a:solidFill>
                            <a:latin typeface="Cambria Math" panose="02040503050406030204" pitchFamily="18" charset="0"/>
                          </a:rPr>
                          <m:t>′′′′</m:t>
                        </m:r>
                      </m:sup>
                    </m:sSup>
                    <m:r>
                      <a:rPr lang="de-DE" b="0" i="1" smtClean="0">
                        <a:solidFill>
                          <a:schemeClr val="tx1"/>
                        </a:solidFill>
                        <a:latin typeface="Cambria Math" panose="02040503050406030204" pitchFamily="18" charset="0"/>
                      </a:rPr>
                      <m:t>=</m:t>
                    </m:r>
                    <m:sSup>
                      <m:sSupPr>
                        <m:ctrlPr>
                          <a:rPr lang="de-DE" b="0" i="1" smtClean="0">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𝑓</m:t>
                        </m:r>
                      </m:e>
                      <m:sup>
                        <m:r>
                          <a:rPr lang="de-DE" b="0" i="1" smtClean="0">
                            <a:solidFill>
                              <a:schemeClr val="tx1"/>
                            </a:solidFill>
                            <a:latin typeface="Cambria Math" panose="02040503050406030204" pitchFamily="18" charset="0"/>
                          </a:rPr>
                          <m:t>′′′</m:t>
                        </m:r>
                      </m:sup>
                    </m:sSup>
                    <m:r>
                      <a:rPr lang="de-DE" b="0" i="1" smtClean="0">
                        <a:solidFill>
                          <a:schemeClr val="tx1"/>
                        </a:solidFill>
                        <a:latin typeface="Cambria Math" panose="02040503050406030204" pitchFamily="18" charset="0"/>
                      </a:rPr>
                      <m:t> </m:t>
                    </m:r>
                    <m:sSup>
                      <m:sSupPr>
                        <m:ctrlPr>
                          <a:rPr lang="de-DE" i="1">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rPr>
                          <m:t>𝑒</m:t>
                        </m:r>
                      </m:e>
                      <m:sup>
                        <m:r>
                          <a:rPr lang="de-DE" i="1">
                            <a:solidFill>
                              <a:schemeClr val="tx1"/>
                            </a:solidFill>
                            <a:latin typeface="Cambria Math" panose="02040503050406030204" pitchFamily="18" charset="0"/>
                          </a:rPr>
                          <m:t>𝑓</m:t>
                        </m:r>
                      </m:sup>
                    </m:sSup>
                    <m:r>
                      <a:rPr lang="de-DE" b="0" i="1" smtClean="0">
                        <a:solidFill>
                          <a:schemeClr val="tx1"/>
                        </a:solidFill>
                        <a:latin typeface="Cambria Math" panose="02040503050406030204" pitchFamily="18" charset="0"/>
                      </a:rPr>
                      <m:t>+</m:t>
                    </m:r>
                    <m:sSup>
                      <m:sSupPr>
                        <m:ctrlPr>
                          <a:rPr lang="de-DE" b="0" i="1" smtClean="0">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3</m:t>
                        </m:r>
                        <m:r>
                          <a:rPr lang="de-DE" b="0" i="1" smtClean="0">
                            <a:solidFill>
                              <a:schemeClr val="tx1"/>
                            </a:solidFill>
                            <a:latin typeface="Cambria Math" panose="02040503050406030204" pitchFamily="18" charset="0"/>
                          </a:rPr>
                          <m:t>𝑓</m:t>
                        </m:r>
                      </m:e>
                      <m:sup>
                        <m:r>
                          <a:rPr lang="de-DE" b="0" i="1" smtClean="0">
                            <a:solidFill>
                              <a:schemeClr val="tx1"/>
                            </a:solidFill>
                            <a:latin typeface="Cambria Math" panose="02040503050406030204" pitchFamily="18" charset="0"/>
                          </a:rPr>
                          <m:t>′′</m:t>
                        </m:r>
                      </m:sup>
                    </m:sSup>
                    <m:sSup>
                      <m:sSupPr>
                        <m:ctrlPr>
                          <a:rPr lang="de-DE" b="0" i="1" smtClean="0">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𝑓</m:t>
                        </m:r>
                      </m:e>
                      <m:sup>
                        <m:r>
                          <a:rPr lang="de-DE" b="0" i="1" smtClean="0">
                            <a:solidFill>
                              <a:schemeClr val="tx1"/>
                            </a:solidFill>
                            <a:latin typeface="Cambria Math" panose="02040503050406030204" pitchFamily="18" charset="0"/>
                          </a:rPr>
                          <m:t>′</m:t>
                        </m:r>
                      </m:sup>
                    </m:sSup>
                    <m:sSup>
                      <m:sSupPr>
                        <m:ctrlPr>
                          <a:rPr lang="de-DE" i="1">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rPr>
                          <m:t>𝑒</m:t>
                        </m:r>
                      </m:e>
                      <m:sup>
                        <m:r>
                          <a:rPr lang="de-DE" i="1">
                            <a:solidFill>
                              <a:schemeClr val="tx1"/>
                            </a:solidFill>
                            <a:latin typeface="Cambria Math" panose="02040503050406030204" pitchFamily="18" charset="0"/>
                          </a:rPr>
                          <m:t>𝑓</m:t>
                        </m:r>
                      </m:sup>
                    </m:sSup>
                    <m:r>
                      <a:rPr lang="de-DE" b="0" i="1" smtClean="0">
                        <a:solidFill>
                          <a:schemeClr val="tx1"/>
                        </a:solidFill>
                        <a:latin typeface="Cambria Math" panose="02040503050406030204" pitchFamily="18" charset="0"/>
                      </a:rPr>
                      <m:t>+</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𝑓</m:t>
                        </m:r>
                        <m:r>
                          <a:rPr lang="de-DE" i="1">
                            <a:solidFill>
                              <a:schemeClr val="tx1"/>
                            </a:solidFill>
                            <a:latin typeface="Cambria Math" panose="02040503050406030204" pitchFamily="18" charset="0"/>
                          </a:rPr>
                          <m:t>′</m:t>
                        </m:r>
                      </m:e>
                    </m:d>
                    <m:r>
                      <a:rPr lang="de-DE" b="0" i="1" smtClean="0">
                        <a:solidFill>
                          <a:schemeClr val="tx1"/>
                        </a:solidFill>
                        <a:latin typeface="Cambria Math" panose="02040503050406030204" pitchFamily="18" charset="0"/>
                      </a:rPr>
                      <m:t>³</m:t>
                    </m:r>
                    <m:sSup>
                      <m:sSupPr>
                        <m:ctrlPr>
                          <a:rPr lang="de-DE" i="1" smtClean="0">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rPr>
                          <m:t>𝑒</m:t>
                        </m:r>
                      </m:e>
                      <m:sup>
                        <m:r>
                          <a:rPr lang="de-DE" i="1">
                            <a:solidFill>
                              <a:schemeClr val="tx1"/>
                            </a:solidFill>
                            <a:latin typeface="Cambria Math" panose="02040503050406030204" pitchFamily="18" charset="0"/>
                          </a:rPr>
                          <m:t>𝑓</m:t>
                        </m:r>
                      </m:sup>
                    </m:sSup>
                  </m:oMath>
                </a14:m>
                <a:endParaRPr lang="de-DE" dirty="0">
                  <a:solidFill>
                    <a:schemeClr val="tx1"/>
                  </a:solidFill>
                </a:endParaRPr>
              </a:p>
              <a:p>
                <a:r>
                  <a:rPr lang="de-DE" dirty="0"/>
                  <a:t>…</a:t>
                </a:r>
              </a:p>
              <a:p>
                <a:r>
                  <a:rPr lang="de-DE" dirty="0"/>
                  <a:t>Dieses Schema, die Ableitungen der gesuchten Funktion auszurechnen, kann man auf viele (sehr komplizierte) Anfangswertaufgaben übertragen. In jedem Schritt dieses Verfahrens tritt eine weitere Ableitung und damit stets eine neue Unbekannte auf. (Gleichungen mit einer Unbekannten kann man z.B. mit dem Newton-Verfahren lösen.) In unserem Beispiel waren diese Gleichungen stets eindeutig lösbar. Es kann allerdings sein, dass sich Gleichungen ergeben, die keine Lösung haben oder die mehrdeutige Lösungen haben. So können Anfangswertprobleme auch unlösbar oder mehrdeutig lösbar sein.</a:t>
                </a:r>
              </a:p>
            </p:txBody>
          </p:sp>
        </mc:Choice>
        <mc:Fallback xmlns="">
          <p:sp>
            <p:nvSpPr>
              <p:cNvPr id="3" name="Inhaltsplatzhalter 2">
                <a:extLst>
                  <a:ext uri="{FF2B5EF4-FFF2-40B4-BE49-F238E27FC236}">
                    <a16:creationId xmlns:a16="http://schemas.microsoft.com/office/drawing/2014/main" id="{0E402112-5D33-4DE3-A207-3BBD609BCF28}"/>
                  </a:ext>
                </a:extLst>
              </p:cNvPr>
              <p:cNvSpPr>
                <a:spLocks noGrp="1" noRot="1" noChangeAspect="1" noMove="1" noResize="1" noEditPoints="1" noAdjustHandles="1" noChangeArrowheads="1" noChangeShapeType="1" noTextEdit="1"/>
              </p:cNvSpPr>
              <p:nvPr>
                <p:ph idx="1"/>
              </p:nvPr>
            </p:nvSpPr>
            <p:spPr>
              <a:blipFill>
                <a:blip r:embed="rId2"/>
                <a:stretch>
                  <a:fillRect l="-1129" r="-1567"/>
                </a:stretch>
              </a:blipFill>
            </p:spPr>
            <p:txBody>
              <a:bodyPr/>
              <a:lstStyle/>
              <a:p>
                <a:r>
                  <a:rPr lang="de-DE">
                    <a:noFill/>
                  </a:rPr>
                  <a:t> </a:t>
                </a:r>
              </a:p>
            </p:txBody>
          </p:sp>
        </mc:Fallback>
      </mc:AlternateContent>
    </p:spTree>
    <p:extLst>
      <p:ext uri="{BB962C8B-B14F-4D97-AF65-F5344CB8AC3E}">
        <p14:creationId xmlns:p14="http://schemas.microsoft.com/office/powerpoint/2010/main" val="3497672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0</TotalTime>
  <Words>3383</Words>
  <Application>Microsoft Office PowerPoint</Application>
  <PresentationFormat>Breitbild</PresentationFormat>
  <Paragraphs>203</Paragraphs>
  <Slides>31</Slides>
  <Notes>0</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31</vt:i4>
      </vt:variant>
    </vt:vector>
  </HeadingPairs>
  <TitlesOfParts>
    <vt:vector size="36" baseType="lpstr">
      <vt:lpstr>Cambria Math</vt:lpstr>
      <vt:lpstr>Tw Cen MT</vt:lpstr>
      <vt:lpstr>Tw Cen MT Condensed</vt:lpstr>
      <vt:lpstr>Wingdings 3</vt:lpstr>
      <vt:lpstr>Integral</vt:lpstr>
      <vt:lpstr>Mathematik I</vt:lpstr>
      <vt:lpstr>Aufgabe: Finden Sie die Lösung y(x)!</vt:lpstr>
      <vt:lpstr>Kompliziertere Differentialgleichungen</vt:lpstr>
      <vt:lpstr>Anfangswertproblem</vt:lpstr>
      <vt:lpstr>Die DGL als Rekursionsvorschrift</vt:lpstr>
      <vt:lpstr>Gleichung immer wieder ableiten</vt:lpstr>
      <vt:lpstr>So bekommen wir Alle werte von f^((n) ) (1)</vt:lpstr>
      <vt:lpstr>Potenzreihenansatz I</vt:lpstr>
      <vt:lpstr>Exkurs: EXISTENZ UND EINDEUTIGKEIT</vt:lpstr>
      <vt:lpstr>Exkurs: „Später einsteigen“, aber gleiche Lösung</vt:lpstr>
      <vt:lpstr>MAN sieht das Muster nicht…</vt:lpstr>
      <vt:lpstr>Potenzreihenansatz II</vt:lpstr>
      <vt:lpstr>Potenzreihenansatz II</vt:lpstr>
      <vt:lpstr>Potenzreihenansatz II</vt:lpstr>
      <vt:lpstr>Potenzreihenansatz II: Algorithmus</vt:lpstr>
      <vt:lpstr>Potenzreihenansatz II: Schritt 1</vt:lpstr>
      <vt:lpstr>Potenzreihenansatz II: Schritt 2</vt:lpstr>
      <vt:lpstr>Potenzreihenansatz II: Schritt 3</vt:lpstr>
      <vt:lpstr>ZWISCHENSTOPP</vt:lpstr>
      <vt:lpstr>Potenzreihenansatz II: Schritt 4</vt:lpstr>
      <vt:lpstr>Potenzreihenansatz II: Schritt 5</vt:lpstr>
      <vt:lpstr>Potenzreihenansatz II: Schritt 6 (n=0)</vt:lpstr>
      <vt:lpstr>Potenzreihenansatz II: Schritt 6 (n=1)</vt:lpstr>
      <vt:lpstr>Potenzreihenansatz II: Schritt 6 (n=2…)</vt:lpstr>
      <vt:lpstr>ENDE des KLAUSURSTOFFES</vt:lpstr>
      <vt:lpstr>EXKURS: Algebraische Analysis</vt:lpstr>
      <vt:lpstr>EXKURS: Fallstricke der Algebraischen Analysis</vt:lpstr>
      <vt:lpstr>EXKURS: „Allgemeingültigkeit der Algebra“</vt:lpstr>
      <vt:lpstr>EXKURS: Numerische Lösungsverfahren</vt:lpstr>
      <vt:lpstr>EXKURS: Numerische Lösungsverfahren (BEISPIEL)</vt:lpstr>
      <vt:lpstr>EXKURS: Existenz und Eindeutigkeit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Mathematik I</dc:title>
  <dc:creator>mwema</dc:creator>
  <cp:lastModifiedBy>mwema</cp:lastModifiedBy>
  <cp:revision>140</cp:revision>
  <dcterms:created xsi:type="dcterms:W3CDTF">2020-05-25T13:24:08Z</dcterms:created>
  <dcterms:modified xsi:type="dcterms:W3CDTF">2020-05-29T05:30:24Z</dcterms:modified>
</cp:coreProperties>
</file>