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2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6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1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4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7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7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9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5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9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Verkn%C3%BCpfungstafe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zib.de/weber/Symmetriegruppen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hyperlink" Target="http://www.zib.de/weber/Symmetriegruppen.pdf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hyperlink" Target="http://www.zib.de/weber/Symmetriegruppen.pdf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b.de/weber/Gruppe_Koerper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hyperlink" Target="http://www.zib.de/weber/Gruppe_Koerper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annotation_id=annotation_3338385501&amp;feature=iv&amp;src_vid=xgkKS4ECYYU&amp;v=y6IpzyZS3D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716E0-11FE-40B5-8285-686148ABA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83BCA7-0774-4F3B-B68D-AA9E435B6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Mathematik-I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F9A6FA-3F4E-4368-B11B-5B8803FF8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Gruppen – Symmetriegruppen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Körper – endliche Körper</a:t>
            </a:r>
          </a:p>
        </p:txBody>
      </p:sp>
    </p:spTree>
    <p:extLst>
      <p:ext uri="{BB962C8B-B14F-4D97-AF65-F5344CB8AC3E}">
        <p14:creationId xmlns:p14="http://schemas.microsoft.com/office/powerpoint/2010/main" val="51685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Symmetriegruppen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BBAB828-B8BF-4A93-8641-41D2EFA8727E}"/>
              </a:ext>
            </a:extLst>
          </p:cNvPr>
          <p:cNvSpPr txBox="1">
            <a:spLocks/>
          </p:cNvSpPr>
          <p:nvPr/>
        </p:nvSpPr>
        <p:spPr>
          <a:xfrm>
            <a:off x="1196775" y="2153920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268BD8-2EE1-4A39-98DA-30C57A65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75" y="2153920"/>
            <a:ext cx="2474407" cy="2992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/>
              <p:nvPr/>
            </p:nvSpPr>
            <p:spPr>
              <a:xfrm>
                <a:off x="4021584" y="2153920"/>
                <a:ext cx="8012065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Wenn man zweimal hintereinander </a:t>
                </a:r>
                <a:r>
                  <a:rPr lang="de-DE" i="1" dirty="0"/>
                  <a:t>irgendein Objekt </a:t>
                </a:r>
                <a:r>
                  <a:rPr lang="de-DE" dirty="0"/>
                  <a:t>um 180° dreht, </a:t>
                </a:r>
              </a:p>
              <a:p>
                <a:r>
                  <a:rPr lang="de-DE" dirty="0"/>
                  <a:t>wobei der Drehpunkt und die Drehachse beibehalten werden müssen,</a:t>
                </a:r>
              </a:p>
              <a:p>
                <a:r>
                  <a:rPr lang="de-DE" dirty="0"/>
                  <a:t>dann liegt das Objekt wieder in seiner ursprünglichen Position vor. Wir</a:t>
                </a:r>
              </a:p>
              <a:p>
                <a:r>
                  <a:rPr lang="de-DE" dirty="0"/>
                  <a:t>nennen dieses die „Identität“ und kürzen es mit einer Null „0“ ab.</a:t>
                </a:r>
              </a:p>
              <a:p>
                <a:r>
                  <a:rPr lang="de-DE" dirty="0"/>
                  <a:t>Dieses „Nicht-Bewegen!“ –Element der Symmetriegruppe ist genau das </a:t>
                </a:r>
              </a:p>
              <a:p>
                <a:r>
                  <a:rPr lang="de-DE" dirty="0"/>
                  <a:t>neutrale Element dieser Gruppe. Es gelten damit folgende Gleichungen: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180∘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180=0</m:t>
                      </m:r>
                    </m:oMath>
                  </m:oMathPara>
                </a14:m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180∘0=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180</m:t>
                      </m:r>
                    </m:oMath>
                  </m:oMathPara>
                </a14:m>
                <a:endParaRPr lang="de-DE" dirty="0"/>
              </a:p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b="0" dirty="0"/>
                  <a:t> </a:t>
                </a:r>
              </a:p>
              <a:p>
                <a:r>
                  <a:rPr lang="de-DE" dirty="0"/>
                  <a:t>Und man rechnet auch schnell nach, dass: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In dieser Symmetriegruppe ist also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180 </m:t>
                    </m:r>
                  </m:oMath>
                </a14:m>
                <a:r>
                  <a:rPr lang="de-DE" b="0" dirty="0"/>
                  <a:t>invers zu sich selbst und auch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b="0" dirty="0"/>
                  <a:t>ist das inverse Element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de-DE" dirty="0"/>
              </a:p>
              <a:p>
                <a:endParaRPr lang="de-DE" b="0" dirty="0"/>
              </a:p>
              <a:p>
                <a:pPr algn="ctr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84" y="2153920"/>
                <a:ext cx="8012065" cy="4524315"/>
              </a:xfrm>
              <a:prstGeom prst="rect">
                <a:avLst/>
              </a:prstGeom>
              <a:blipFill>
                <a:blip r:embed="rId3"/>
                <a:stretch>
                  <a:fillRect l="-685" t="-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90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Symmetriegruppen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BBAB828-B8BF-4A93-8641-41D2EFA8727E}"/>
              </a:ext>
            </a:extLst>
          </p:cNvPr>
          <p:cNvSpPr txBox="1">
            <a:spLocks/>
          </p:cNvSpPr>
          <p:nvPr/>
        </p:nvSpPr>
        <p:spPr>
          <a:xfrm>
            <a:off x="1196775" y="2153920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268BD8-2EE1-4A39-98DA-30C57A65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75" y="2153920"/>
            <a:ext cx="2474407" cy="2992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/>
              <p:nvPr/>
            </p:nvSpPr>
            <p:spPr>
              <a:xfrm>
                <a:off x="4248184" y="2100652"/>
                <a:ext cx="7340343" cy="5078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Die Ergebnisse der Verknüpfung von Gruppenelementen werden in</a:t>
                </a:r>
              </a:p>
              <a:p>
                <a:r>
                  <a:rPr lang="de-DE" dirty="0"/>
                  <a:t>einer sogenannten </a:t>
                </a:r>
                <a:r>
                  <a:rPr lang="de-DE" dirty="0">
                    <a:hlinkClick r:id="rId3"/>
                  </a:rPr>
                  <a:t>Verknüpfungstafel</a:t>
                </a:r>
                <a:r>
                  <a:rPr lang="de-DE" dirty="0"/>
                  <a:t> aufgeführt. Für die </a:t>
                </a:r>
              </a:p>
              <a:p>
                <a:r>
                  <a:rPr lang="de-DE" dirty="0"/>
                  <a:t>Symmetriegruppe von Oxalsäure gilt bisher: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Diese Tafel hat noch Lücken. Was ergibt die folgende Verknüpfung?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180=…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/>
                  <a:t>Machen Sie sich das mit Hilfe irgendeines Gegenstandes (nicht</a:t>
                </a:r>
              </a:p>
              <a:p>
                <a:r>
                  <a:rPr lang="de-DE" dirty="0"/>
                  <a:t>Oxalsäure) klar. Was für eine Symmetrieoperation entsteht durch</a:t>
                </a:r>
              </a:p>
              <a:p>
                <a:r>
                  <a:rPr lang="de-DE" dirty="0"/>
                  <a:t>Punktspiegelung gefolgt von Drehung? Nicht leicht zu beantworten!</a:t>
                </a:r>
              </a:p>
              <a:p>
                <a:endParaRPr lang="de-DE" dirty="0">
                  <a:hlinkClick r:id="rId4"/>
                </a:endParaRPr>
              </a:p>
              <a:p>
                <a:endParaRPr lang="de-DE" b="0" dirty="0"/>
              </a:p>
              <a:p>
                <a:pPr algn="ctr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84" y="2100652"/>
                <a:ext cx="7340343" cy="5078313"/>
              </a:xfrm>
              <a:prstGeom prst="rect">
                <a:avLst/>
              </a:prstGeom>
              <a:blipFill>
                <a:blip r:embed="rId5"/>
                <a:stretch>
                  <a:fillRect l="-748" t="-6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B8662D46-410B-4306-9770-E2FC78CE3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04044"/>
              </p:ext>
            </p:extLst>
          </p:nvPr>
        </p:nvGraphicFramePr>
        <p:xfrm>
          <a:off x="5922421" y="3087962"/>
          <a:ext cx="339531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8829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</a:tblGrid>
              <a:tr h="350436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°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d180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r>
                        <a:rPr lang="de-DE" dirty="0"/>
                        <a:t> d180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r>
                        <a:rPr lang="de-DE" dirty="0"/>
                        <a:t>  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 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79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Symmetriegruppen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BBAB828-B8BF-4A93-8641-41D2EFA8727E}"/>
              </a:ext>
            </a:extLst>
          </p:cNvPr>
          <p:cNvSpPr txBox="1">
            <a:spLocks/>
          </p:cNvSpPr>
          <p:nvPr/>
        </p:nvSpPr>
        <p:spPr>
          <a:xfrm>
            <a:off x="1196775" y="2153920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268BD8-2EE1-4A39-98DA-30C57A65D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75" y="2153920"/>
            <a:ext cx="2474407" cy="2992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/>
              <p:nvPr/>
            </p:nvSpPr>
            <p:spPr>
              <a:xfrm>
                <a:off x="4248184" y="2153920"/>
                <a:ext cx="6907496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Welches Element ergibt die folgende Verknüpfung?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180=…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e-DE" dirty="0">
                  <a:hlinkClick r:id="rId5"/>
                </a:endParaRPr>
              </a:p>
              <a:p>
                <a:endParaRPr lang="de-DE" dirty="0">
                  <a:hlinkClick r:id="rId5"/>
                </a:endParaRPr>
              </a:p>
              <a:p>
                <a:endParaRPr lang="de-DE" dirty="0">
                  <a:hlinkClick r:id="rId5"/>
                </a:endParaRPr>
              </a:p>
              <a:p>
                <a:endParaRPr lang="de-DE" dirty="0">
                  <a:hlinkClick r:id="rId5"/>
                </a:endParaRPr>
              </a:p>
              <a:p>
                <a:endParaRPr lang="de-DE" dirty="0">
                  <a:hlinkClick r:id="rId5"/>
                </a:endParaRPr>
              </a:p>
              <a:p>
                <a:endParaRPr lang="de-DE" dirty="0">
                  <a:hlinkClick r:id="rId5"/>
                </a:endParaRPr>
              </a:p>
              <a:p>
                <a:r>
                  <a:rPr lang="de-DE" dirty="0">
                    <a:hlinkClick r:id="rId5"/>
                  </a:rPr>
                  <a:t>Weiterführende Informationen</a:t>
                </a:r>
                <a:r>
                  <a:rPr lang="de-DE" dirty="0"/>
                  <a:t>  </a:t>
                </a:r>
              </a:p>
              <a:p>
                <a:endParaRPr lang="de-DE" b="0" dirty="0"/>
              </a:p>
              <a:p>
                <a:pPr algn="ctr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84" y="2153920"/>
                <a:ext cx="6907496" cy="4247317"/>
              </a:xfrm>
              <a:prstGeom prst="rect">
                <a:avLst/>
              </a:prstGeom>
              <a:blipFill>
                <a:blip r:embed="rId6"/>
                <a:stretch>
                  <a:fillRect l="-794" t="-5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B8662D46-410B-4306-9770-E2FC78CE3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26207"/>
              </p:ext>
            </p:extLst>
          </p:nvPr>
        </p:nvGraphicFramePr>
        <p:xfrm>
          <a:off x="5922421" y="3309905"/>
          <a:ext cx="339531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8829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</a:tblGrid>
              <a:tr h="350436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°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d180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r>
                        <a:rPr lang="de-DE" dirty="0"/>
                        <a:t> d180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r>
                        <a:rPr lang="de-DE" dirty="0"/>
                        <a:t>  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 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</a:tbl>
          </a:graphicData>
        </a:graphic>
      </p:graphicFrame>
      <p:pic>
        <p:nvPicPr>
          <p:cNvPr id="4" name="Welches Element">
            <a:hlinkClick r:id="" action="ppaction://media"/>
            <a:extLst>
              <a:ext uri="{FF2B5EF4-FFF2-40B4-BE49-F238E27FC236}">
                <a16:creationId xmlns:a16="http://schemas.microsoft.com/office/drawing/2014/main" id="{223B6482-12C6-46E5-8BBA-8E0DB7B22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4739" y="2755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Symmetriegruppen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BBAB828-B8BF-4A93-8641-41D2EFA8727E}"/>
              </a:ext>
            </a:extLst>
          </p:cNvPr>
          <p:cNvSpPr txBox="1">
            <a:spLocks/>
          </p:cNvSpPr>
          <p:nvPr/>
        </p:nvSpPr>
        <p:spPr>
          <a:xfrm>
            <a:off x="1196775" y="2153920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268BD8-2EE1-4A39-98DA-30C57A65D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75" y="2153920"/>
            <a:ext cx="2474407" cy="299260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AFAFE6F-231B-41CB-A41E-098B8FE05815}"/>
              </a:ext>
            </a:extLst>
          </p:cNvPr>
          <p:cNvSpPr txBox="1"/>
          <p:nvPr/>
        </p:nvSpPr>
        <p:spPr>
          <a:xfrm>
            <a:off x="4248184" y="2153920"/>
            <a:ext cx="6907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Eindeutigkeit der Lösung von Gleichungen = „Sudoku“ spielen, um die Tabelle auszufüllen! </a:t>
            </a:r>
            <a:endParaRPr lang="de-DE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de-DE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de-DE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de-DE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de-DE" dirty="0">
              <a:hlinkClick r:id="rId5"/>
            </a:endParaRPr>
          </a:p>
          <a:p>
            <a:endParaRPr lang="de-DE" dirty="0">
              <a:hlinkClick r:id="rId5"/>
            </a:endParaRPr>
          </a:p>
          <a:p>
            <a:endParaRPr lang="de-DE" dirty="0">
              <a:hlinkClick r:id="rId5"/>
            </a:endParaRPr>
          </a:p>
          <a:p>
            <a:endParaRPr lang="de-DE" dirty="0">
              <a:hlinkClick r:id="rId5"/>
            </a:endParaRPr>
          </a:p>
          <a:p>
            <a:endParaRPr lang="de-DE" dirty="0">
              <a:hlinkClick r:id="rId5"/>
            </a:endParaRPr>
          </a:p>
          <a:p>
            <a:endParaRPr lang="de-DE" dirty="0">
              <a:hlinkClick r:id="rId5"/>
            </a:endParaRPr>
          </a:p>
          <a:p>
            <a:endParaRPr lang="de-DE" b="0" dirty="0"/>
          </a:p>
          <a:p>
            <a:pPr algn="ctr"/>
            <a:endParaRPr lang="de-DE" dirty="0"/>
          </a:p>
          <a:p>
            <a:endParaRPr lang="de-DE" dirty="0"/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B8662D46-410B-4306-9770-E2FC78CE3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31635"/>
              </p:ext>
            </p:extLst>
          </p:nvPr>
        </p:nvGraphicFramePr>
        <p:xfrm>
          <a:off x="5922421" y="3309904"/>
          <a:ext cx="3851895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4608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79899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81235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676683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70379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°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d180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sh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d180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 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sh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  <p:pic>
        <p:nvPicPr>
          <p:cNvPr id="8" name="Sudoku">
            <a:hlinkClick r:id="" action="ppaction://media"/>
            <a:extLst>
              <a:ext uri="{FF2B5EF4-FFF2-40B4-BE49-F238E27FC236}">
                <a16:creationId xmlns:a16="http://schemas.microsoft.com/office/drawing/2014/main" id="{75DC6270-C5F6-4088-9DE1-47A159CA2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7636" y="275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8947E6B-7021-449A-8285-5904AD75FC33}"/>
              </a:ext>
            </a:extLst>
          </p:cNvPr>
          <p:cNvSpPr txBox="1"/>
          <p:nvPr/>
        </p:nvSpPr>
        <p:spPr>
          <a:xfrm>
            <a:off x="1097280" y="2778711"/>
            <a:ext cx="98543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Schauen Sie sich an, wie ein Körper definiert ist: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Danach versuchen Sie -Schritt für Schritt- die obige Gleichung nach x aufzulösen.</a:t>
            </a:r>
          </a:p>
          <a:p>
            <a:r>
              <a:rPr lang="de-DE" dirty="0"/>
              <a:t>Welche Rechengesetze (inverse Elemente bezüglich Addition/Multiplikation, </a:t>
            </a:r>
          </a:p>
          <a:p>
            <a:r>
              <a:rPr lang="de-DE" dirty="0"/>
              <a:t>neutrales Element der Addition/Multiplikation, Assoziativgesetz,</a:t>
            </a:r>
          </a:p>
          <a:p>
            <a:r>
              <a:rPr lang="de-DE" dirty="0"/>
              <a:t>Kommutativgesetz, Distributivgesetz) wenden Sie an welcher Stelle an? Die Klammern in der</a:t>
            </a:r>
          </a:p>
          <a:p>
            <a:r>
              <a:rPr lang="de-DE" dirty="0"/>
              <a:t>Gleichung oben müssen Sie nicht schreiben, wenn Sie festlegen, dass „Punktrechnung-vor-</a:t>
            </a:r>
          </a:p>
          <a:p>
            <a:r>
              <a:rPr lang="de-DE" dirty="0"/>
              <a:t>Strichrechnung“ gilt.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0882" y="2188100"/>
                <a:ext cx="10058400" cy="376089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0+(3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⋅8</m:t>
                    </m:r>
                  </m:oMath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0882" y="2188100"/>
                <a:ext cx="10058400" cy="3760891"/>
              </a:xfrm>
              <a:blipFill>
                <a:blip r:embed="rId2"/>
                <a:stretch>
                  <a:fillRect l="-1515" t="-9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36A039E-6027-4ADF-BBB0-CECC3D5EBDCD}"/>
              </a:ext>
            </a:extLst>
          </p:cNvPr>
          <p:cNvSpPr/>
          <p:nvPr/>
        </p:nvSpPr>
        <p:spPr>
          <a:xfrm>
            <a:off x="4319712" y="3244334"/>
            <a:ext cx="36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3"/>
              </a:rPr>
              <a:t>Link zur Definition eines Körpers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62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0+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⋅8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15" t="-9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D29CD553-9563-48AE-BFC7-485552561B71}"/>
                  </a:ext>
                </a:extLst>
              </p:cNvPr>
              <p:cNvSpPr/>
              <p:nvPr/>
            </p:nvSpPr>
            <p:spPr>
              <a:xfrm>
                <a:off x="1097280" y="2544750"/>
                <a:ext cx="6096000" cy="21739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⋅8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(1)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+10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(2)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+10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+10=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⇔0+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+8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(5)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(6)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D29CD553-9563-48AE-BFC7-485552561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544750"/>
                <a:ext cx="6096000" cy="21739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Lösung Körper">
            <a:hlinkClick r:id="" action="ppaction://media"/>
            <a:extLst>
              <a:ext uri="{FF2B5EF4-FFF2-40B4-BE49-F238E27FC236}">
                <a16:creationId xmlns:a16="http://schemas.microsoft.com/office/drawing/2014/main" id="{0CA59D0A-254F-416C-9B21-F7C60163E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921" y="2544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74D4D-9FDA-4D4E-9A95-37046BCA1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b="0" dirty="0">
              <a:ea typeface="Cambria Math" panose="02040503050406030204" pitchFamily="18" charset="0"/>
            </a:endParaRPr>
          </a:p>
          <a:p>
            <a:endParaRPr lang="de-DE" b="0" dirty="0"/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Endliche Körper</a:t>
            </a:r>
          </a:p>
        </p:txBody>
      </p:sp>
      <p:graphicFrame>
        <p:nvGraphicFramePr>
          <p:cNvPr id="8" name="Tabelle 3">
            <a:extLst>
              <a:ext uri="{FF2B5EF4-FFF2-40B4-BE49-F238E27FC236}">
                <a16:creationId xmlns:a16="http://schemas.microsoft.com/office/drawing/2014/main" id="{F9A870A0-4B37-44BF-A7EF-DA82AFAC0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997119"/>
              </p:ext>
            </p:extLst>
          </p:nvPr>
        </p:nvGraphicFramePr>
        <p:xfrm>
          <a:off x="1563486" y="2271216"/>
          <a:ext cx="3914036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911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1188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730692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39715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d180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sh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d180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  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 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sh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3278FD20-B4B5-46BE-B41B-2BE7699D286C}"/>
              </a:ext>
            </a:extLst>
          </p:cNvPr>
          <p:cNvSpPr txBox="1"/>
          <p:nvPr/>
        </p:nvSpPr>
        <p:spPr>
          <a:xfrm>
            <a:off x="5939161" y="2281559"/>
            <a:ext cx="58403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war die Symmetriegruppe der</a:t>
            </a:r>
          </a:p>
          <a:p>
            <a:r>
              <a:rPr lang="de-DE" dirty="0"/>
              <a:t>Oxalsäure. Es ist eine Gruppe mit vier</a:t>
            </a:r>
          </a:p>
          <a:p>
            <a:r>
              <a:rPr lang="de-DE" dirty="0"/>
              <a:t>Elementen. Es gibt nicht nur endliche Gruppen, </a:t>
            </a:r>
          </a:p>
          <a:p>
            <a:r>
              <a:rPr lang="de-DE" dirty="0"/>
              <a:t>sondern auch endliche Körper. </a:t>
            </a:r>
          </a:p>
          <a:p>
            <a:r>
              <a:rPr lang="de-DE" dirty="0"/>
              <a:t>Endliche Körper spielen in der Mathematik</a:t>
            </a:r>
          </a:p>
          <a:p>
            <a:r>
              <a:rPr lang="de-DE" dirty="0"/>
              <a:t>eine wichtige Rolle (Verschlüsselung von Nachrichten,</a:t>
            </a:r>
          </a:p>
          <a:p>
            <a:r>
              <a:rPr lang="de-DE" dirty="0"/>
              <a:t>Logik, Beweisbarkeit, Lösen von </a:t>
            </a:r>
            <a:r>
              <a:rPr lang="de-DE" dirty="0" err="1"/>
              <a:t>Polyomgleichungen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2877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74D4D-9FDA-4D4E-9A95-37046BCA1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b="0" dirty="0">
              <a:ea typeface="Cambria Math" panose="02040503050406030204" pitchFamily="18" charset="0"/>
            </a:endParaRPr>
          </a:p>
          <a:p>
            <a:endParaRPr lang="de-DE" b="0" dirty="0"/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Endliche Körper</a:t>
            </a:r>
          </a:p>
        </p:txBody>
      </p:sp>
      <p:graphicFrame>
        <p:nvGraphicFramePr>
          <p:cNvPr id="8" name="Tabelle 3">
            <a:extLst>
              <a:ext uri="{FF2B5EF4-FFF2-40B4-BE49-F238E27FC236}">
                <a16:creationId xmlns:a16="http://schemas.microsoft.com/office/drawing/2014/main" id="{F9A870A0-4B37-44BF-A7EF-DA82AFAC0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94512"/>
              </p:ext>
            </p:extLst>
          </p:nvPr>
        </p:nvGraphicFramePr>
        <p:xfrm>
          <a:off x="1563486" y="2271216"/>
          <a:ext cx="3914036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911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1188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730692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39715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[0]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[1]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  [1]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[2]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3278FD20-B4B5-46BE-B41B-2BE7699D286C}"/>
              </a:ext>
            </a:extLst>
          </p:cNvPr>
          <p:cNvSpPr txBox="1"/>
          <p:nvPr/>
        </p:nvSpPr>
        <p:spPr>
          <a:xfrm>
            <a:off x="5939161" y="2281559"/>
            <a:ext cx="5261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Zunächst nennen wir die Elemente der</a:t>
            </a:r>
          </a:p>
          <a:p>
            <a:r>
              <a:rPr lang="de-DE" dirty="0"/>
              <a:t>Gruppe um, damit es etwas übersichtlicher wird.</a:t>
            </a:r>
          </a:p>
        </p:txBody>
      </p:sp>
    </p:spTree>
    <p:extLst>
      <p:ext uri="{BB962C8B-B14F-4D97-AF65-F5344CB8AC3E}">
        <p14:creationId xmlns:p14="http://schemas.microsoft.com/office/powerpoint/2010/main" val="268301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74D4D-9FDA-4D4E-9A95-37046BCA1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b="0" dirty="0">
              <a:ea typeface="Cambria Math" panose="02040503050406030204" pitchFamily="18" charset="0"/>
            </a:endParaRPr>
          </a:p>
          <a:p>
            <a:endParaRPr lang="de-DE" b="0" dirty="0"/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Endliche Körper</a:t>
            </a:r>
          </a:p>
        </p:txBody>
      </p:sp>
      <p:graphicFrame>
        <p:nvGraphicFramePr>
          <p:cNvPr id="8" name="Tabelle 3">
            <a:extLst>
              <a:ext uri="{FF2B5EF4-FFF2-40B4-BE49-F238E27FC236}">
                <a16:creationId xmlns:a16="http://schemas.microsoft.com/office/drawing/2014/main" id="{F9A870A0-4B37-44BF-A7EF-DA82AFAC0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868695"/>
              </p:ext>
            </p:extLst>
          </p:nvPr>
        </p:nvGraphicFramePr>
        <p:xfrm>
          <a:off x="1572364" y="2271216"/>
          <a:ext cx="3914036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911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1188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730692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39715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[0]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[1]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  [1]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[2]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3278FD20-B4B5-46BE-B41B-2BE7699D286C}"/>
              </a:ext>
            </a:extLst>
          </p:cNvPr>
          <p:cNvSpPr txBox="1"/>
          <p:nvPr/>
        </p:nvSpPr>
        <p:spPr>
          <a:xfrm>
            <a:off x="1509203" y="4478110"/>
            <a:ext cx="8176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Neben der Addition muss es auch noch eine Multiplikation geben, zu der wir wiederum eine Verknüpfungstafel aufschreiben. Multiplikationen mit [0] und [1] sind schnell ausgerechnet. Fehlen noch vier Felder… </a:t>
            </a:r>
          </a:p>
          <a:p>
            <a:r>
              <a:rPr lang="de-DE" dirty="0"/>
              <a:t>Sie wissen: Die Multiplikation muss eine </a:t>
            </a:r>
            <a:r>
              <a:rPr lang="de-DE" dirty="0" err="1"/>
              <a:t>abelsche</a:t>
            </a:r>
            <a:r>
              <a:rPr lang="de-DE" dirty="0"/>
              <a:t> Gruppe (ohne die [0]) ergeben. Außerdem muss die „Sudoku“-Regel gelten. Füllen Sie die vier Felder, so dass Sie einen Körper mit 4 Elementen erhalten! </a:t>
            </a:r>
          </a:p>
        </p:txBody>
      </p:sp>
      <p:graphicFrame>
        <p:nvGraphicFramePr>
          <p:cNvPr id="6" name="Tabelle 3">
            <a:extLst>
              <a:ext uri="{FF2B5EF4-FFF2-40B4-BE49-F238E27FC236}">
                <a16:creationId xmlns:a16="http://schemas.microsoft.com/office/drawing/2014/main" id="{9B5C0C07-CAF6-440C-8F4B-F6C5629B7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079863"/>
              </p:ext>
            </p:extLst>
          </p:nvPr>
        </p:nvGraphicFramePr>
        <p:xfrm>
          <a:off x="5989096" y="2269749"/>
          <a:ext cx="3914036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911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1188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730692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39715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*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[0]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[1]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  [1]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6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374D4D-9FDA-4D4E-9A95-37046BCA1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b="0" dirty="0">
              <a:ea typeface="Cambria Math" panose="02040503050406030204" pitchFamily="18" charset="0"/>
            </a:endParaRPr>
          </a:p>
          <a:p>
            <a:endParaRPr lang="de-DE" b="0" dirty="0"/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Endliche Körper</a:t>
            </a:r>
          </a:p>
        </p:txBody>
      </p:sp>
      <p:graphicFrame>
        <p:nvGraphicFramePr>
          <p:cNvPr id="8" name="Tabelle 3">
            <a:extLst>
              <a:ext uri="{FF2B5EF4-FFF2-40B4-BE49-F238E27FC236}">
                <a16:creationId xmlns:a16="http://schemas.microsoft.com/office/drawing/2014/main" id="{F9A870A0-4B37-44BF-A7EF-DA82AFAC0FC2}"/>
              </a:ext>
            </a:extLst>
          </p:cNvPr>
          <p:cNvGraphicFramePr>
            <a:graphicFrameLocks noGrp="1"/>
          </p:cNvGraphicFramePr>
          <p:nvPr/>
        </p:nvGraphicFramePr>
        <p:xfrm>
          <a:off x="1572364" y="2271216"/>
          <a:ext cx="3914036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911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1188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730692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39715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+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[0]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[1]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  [1]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[2]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278FD20-B4B5-46BE-B41B-2BE7699D286C}"/>
                  </a:ext>
                </a:extLst>
              </p:cNvPr>
              <p:cNvSpPr txBox="1"/>
              <p:nvPr/>
            </p:nvSpPr>
            <p:spPr>
              <a:xfrm>
                <a:off x="1509203" y="4478110"/>
                <a:ext cx="817633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Dieses ist der gesuchte Köper mit vier Elementen. In diesem Körper kann</a:t>
                </a:r>
              </a:p>
              <a:p>
                <a:r>
                  <a:rPr lang="de-DE" dirty="0"/>
                  <a:t>man ebenfalls unter Ausnutzung der Rechenregeln, Gleichungen nach x </a:t>
                </a:r>
              </a:p>
              <a:p>
                <a:r>
                  <a:rPr lang="de-DE" dirty="0"/>
                  <a:t>auflösen. (Wie findet man dabei die Inversen Elemente?) Lösen Sie durch </a:t>
                </a:r>
              </a:p>
              <a:p>
                <a:r>
                  <a:rPr lang="de-DE" dirty="0"/>
                  <a:t>Umformungen die folgende Gleichung nach x auf: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∙[3]</m:t>
                      </m:r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278FD20-B4B5-46BE-B41B-2BE7699D2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203" y="4478110"/>
                <a:ext cx="8176335" cy="1754326"/>
              </a:xfrm>
              <a:prstGeom prst="rect">
                <a:avLst/>
              </a:prstGeom>
              <a:blipFill>
                <a:blip r:embed="rId2"/>
                <a:stretch>
                  <a:fillRect l="-671" t="-17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elle 3">
            <a:extLst>
              <a:ext uri="{FF2B5EF4-FFF2-40B4-BE49-F238E27FC236}">
                <a16:creationId xmlns:a16="http://schemas.microsoft.com/office/drawing/2014/main" id="{9B5C0C07-CAF6-440C-8F4B-F6C5629B7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15727"/>
              </p:ext>
            </p:extLst>
          </p:nvPr>
        </p:nvGraphicFramePr>
        <p:xfrm>
          <a:off x="5989096" y="2269749"/>
          <a:ext cx="3914036" cy="2019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911">
                  <a:extLst>
                    <a:ext uri="{9D8B030D-6E8A-4147-A177-3AD203B41FA5}">
                      <a16:colId xmlns:a16="http://schemas.microsoft.com/office/drawing/2014/main" val="34418490"/>
                    </a:ext>
                  </a:extLst>
                </a:gridCol>
                <a:gridCol w="811880">
                  <a:extLst>
                    <a:ext uri="{9D8B030D-6E8A-4147-A177-3AD203B41FA5}">
                      <a16:colId xmlns:a16="http://schemas.microsoft.com/office/drawing/2014/main" val="2243278730"/>
                    </a:ext>
                  </a:extLst>
                </a:gridCol>
                <a:gridCol w="793838">
                  <a:extLst>
                    <a:ext uri="{9D8B030D-6E8A-4147-A177-3AD203B41FA5}">
                      <a16:colId xmlns:a16="http://schemas.microsoft.com/office/drawing/2014/main" val="3515955558"/>
                    </a:ext>
                  </a:extLst>
                </a:gridCol>
                <a:gridCol w="730692">
                  <a:extLst>
                    <a:ext uri="{9D8B030D-6E8A-4147-A177-3AD203B41FA5}">
                      <a16:colId xmlns:a16="http://schemas.microsoft.com/office/drawing/2014/main" val="3441226079"/>
                    </a:ext>
                  </a:extLst>
                </a:gridCol>
                <a:gridCol w="739715">
                  <a:extLst>
                    <a:ext uri="{9D8B030D-6E8A-4147-A177-3AD203B41FA5}">
                      <a16:colId xmlns:a16="http://schemas.microsoft.com/office/drawing/2014/main" val="1755409982"/>
                    </a:ext>
                  </a:extLst>
                </a:gridCol>
              </a:tblGrid>
              <a:tr h="413354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*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 [0]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 [1]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90064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803971"/>
                  </a:ext>
                </a:extLst>
              </a:tr>
              <a:tr h="221819">
                <a:tc>
                  <a:txBody>
                    <a:bodyPr/>
                    <a:lstStyle/>
                    <a:p>
                      <a:r>
                        <a:rPr lang="de-DE" dirty="0"/>
                        <a:t>   [1] 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090995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96280"/>
                  </a:ext>
                </a:extLst>
              </a:tr>
              <a:tr h="413354"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 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  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97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9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15" t="-9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p:pic>
        <p:nvPicPr>
          <p:cNvPr id="6" name="Viel zu einfach?">
            <a:hlinkClick r:id="" action="ppaction://media"/>
            <a:extLst>
              <a:ext uri="{FF2B5EF4-FFF2-40B4-BE49-F238E27FC236}">
                <a16:creationId xmlns:a16="http://schemas.microsoft.com/office/drawing/2014/main" id="{86BA70C1-030F-4502-BAA5-04A7BBDC2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797" y="2616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∙[3]</m:t>
                    </m:r>
                  </m:oMath>
                </a14:m>
                <a:endParaRPr lang="de-DE" dirty="0"/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D29CD553-9563-48AE-BFC7-485552561B71}"/>
                  </a:ext>
                </a:extLst>
              </p:cNvPr>
              <p:cNvSpPr/>
              <p:nvPr/>
            </p:nvSpPr>
            <p:spPr>
              <a:xfrm>
                <a:off x="1097279" y="2544750"/>
                <a:ext cx="7904677" cy="300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[2]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[2]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+[1]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[2]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[3]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(2)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[2]⋅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[2]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+[1]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[2]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[3]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[2]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[2]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+[1]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−[2]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[3]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[1]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[3]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(5)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[1]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de-DE" dirty="0"/>
              </a:p>
              <a:p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D29CD553-9563-48AE-BFC7-485552561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79" y="2544750"/>
                <a:ext cx="7904677" cy="30049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C38EB2C8-C085-4D13-8DFB-6782CCFA07BA}"/>
              </a:ext>
            </a:extLst>
          </p:cNvPr>
          <p:cNvSpPr txBox="1"/>
          <p:nvPr/>
        </p:nvSpPr>
        <p:spPr>
          <a:xfrm>
            <a:off x="7563776" y="2601159"/>
            <a:ext cx="3127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Existenz eines </a:t>
            </a:r>
            <a:r>
              <a:rPr lang="de-DE" dirty="0" err="1"/>
              <a:t>add</a:t>
            </a:r>
            <a:r>
              <a:rPr lang="de-DE" dirty="0"/>
              <a:t>. Inversen</a:t>
            </a:r>
          </a:p>
          <a:p>
            <a:r>
              <a:rPr lang="de-DE" dirty="0"/>
              <a:t>Kommutativgesetze</a:t>
            </a:r>
          </a:p>
          <a:p>
            <a:r>
              <a:rPr lang="de-DE" dirty="0"/>
              <a:t>Assoziativgesetz der Add.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FCF5461-A4C0-48D2-9F36-19E5500C0C28}"/>
              </a:ext>
            </a:extLst>
          </p:cNvPr>
          <p:cNvSpPr txBox="1"/>
          <p:nvPr/>
        </p:nvSpPr>
        <p:spPr>
          <a:xfrm>
            <a:off x="7556378" y="3525915"/>
            <a:ext cx="29546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Berechnung </a:t>
            </a:r>
            <a:r>
              <a:rPr lang="de-DE" dirty="0" err="1"/>
              <a:t>mult</a:t>
            </a:r>
            <a:r>
              <a:rPr lang="de-DE" dirty="0"/>
              <a:t>. Inverse</a:t>
            </a:r>
          </a:p>
          <a:p>
            <a:r>
              <a:rPr lang="de-DE" dirty="0"/>
              <a:t>Addition/Distributivgesetz</a:t>
            </a:r>
          </a:p>
          <a:p>
            <a:r>
              <a:rPr lang="de-DE" dirty="0"/>
              <a:t>Berechnung </a:t>
            </a:r>
            <a:r>
              <a:rPr lang="de-DE" dirty="0" err="1"/>
              <a:t>add</a:t>
            </a:r>
            <a:r>
              <a:rPr lang="de-DE" dirty="0"/>
              <a:t>. Inverse</a:t>
            </a:r>
          </a:p>
          <a:p>
            <a:r>
              <a:rPr lang="de-DE" dirty="0"/>
              <a:t>Nachlesen [2]+[3]</a:t>
            </a:r>
          </a:p>
          <a:p>
            <a:r>
              <a:rPr lang="de-DE" dirty="0"/>
              <a:t>[1] ist neutral bei </a:t>
            </a:r>
            <a:r>
              <a:rPr lang="de-DE" dirty="0" err="1"/>
              <a:t>Multipl</a:t>
            </a:r>
            <a:r>
              <a:rPr lang="de-DE" dirty="0"/>
              <a:t>. </a:t>
            </a:r>
          </a:p>
        </p:txBody>
      </p:sp>
      <p:pic>
        <p:nvPicPr>
          <p:cNvPr id="8" name="endl Körper Gleichung">
            <a:hlinkClick r:id="" action="ppaction://media"/>
            <a:extLst>
              <a:ext uri="{FF2B5EF4-FFF2-40B4-BE49-F238E27FC236}">
                <a16:creationId xmlns:a16="http://schemas.microsoft.com/office/drawing/2014/main" id="{33FCF80D-E23F-410E-8989-2376D358D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8972" y="4978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−5=3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endParaRPr lang="de-DE" b="0" dirty="0"/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15" t="-9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p:pic>
        <p:nvPicPr>
          <p:cNvPr id="2" name="Viel zu einfach!">
            <a:hlinkClick r:id="" action="ppaction://media"/>
            <a:extLst>
              <a:ext uri="{FF2B5EF4-FFF2-40B4-BE49-F238E27FC236}">
                <a16:creationId xmlns:a16="http://schemas.microsoft.com/office/drawing/2014/main" id="{5BA3A230-EE03-41A5-9DBA-CEA7917E3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6003" y="2243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br>
                  <a:rPr lang="de-DE" b="0" dirty="0"/>
                </a:br>
                <a:endParaRPr lang="de-DE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⇔−5+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=−5+8</m:t>
                      </m:r>
                    </m:oMath>
                  </m:oMathPara>
                </a14:m>
                <a:endParaRPr lang="de-DE" b="0" dirty="0"/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−5+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=−5+8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=−5+8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=−5+8=3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b="0" dirty="0"/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15" t="-9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p:pic>
        <p:nvPicPr>
          <p:cNvPr id="2" name="alle Gruppenschritte">
            <a:hlinkClick r:id="" action="ppaction://media"/>
            <a:extLst>
              <a:ext uri="{FF2B5EF4-FFF2-40B4-BE49-F238E27FC236}">
                <a16:creationId xmlns:a16="http://schemas.microsoft.com/office/drawing/2014/main" id="{33727694-90FA-4D2A-A795-A946360BF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br>
                  <a:rPr lang="de-DE" b="0" dirty="0"/>
                </a:br>
                <a:endParaRPr lang="de-DE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⇔−5+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=−5+8</m:t>
                      </m:r>
                    </m:oMath>
                  </m:oMathPara>
                </a14:m>
                <a:endParaRPr lang="de-DE" b="0" dirty="0"/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−5+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=−5+8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=−5+8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=−5+8=3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b="0" dirty="0"/>
              </a:p>
              <a:p>
                <a:endParaRPr lang="de-DE" b="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A374D4D-9FDA-4D4E-9A95-37046BCA1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5" t="-972" b="-141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BBAB828-B8BF-4A93-8641-41D2EFA872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4967" y="2080116"/>
                <a:ext cx="10058400" cy="376089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br>
                  <a:rPr lang="de-DE" dirty="0"/>
                </a:br>
                <a:endParaRPr lang="de-DE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⇔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∗5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∗8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∗8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de-DE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BBAB828-B8BF-4A93-8641-41D2EFA8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967" y="2080116"/>
                <a:ext cx="10058400" cy="3760891"/>
              </a:xfrm>
              <a:prstGeom prst="rect">
                <a:avLst/>
              </a:prstGeom>
              <a:blipFill>
                <a:blip r:embed="rId3"/>
                <a:stretch>
                  <a:fillRect l="-1515" t="-8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788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einfache Gleichung lösen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BBAB828-B8BF-4A93-8641-41D2EFA872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5463" y="2108200"/>
                <a:ext cx="10058400" cy="376089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br>
                  <a:rPr lang="de-DE" dirty="0"/>
                </a:br>
                <a:endParaRPr lang="de-DE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⇔</m:t>
                      </m:r>
                      <m:acc>
                        <m:accPr>
                          <m:chr m:val="̂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…</m:t>
                    </m:r>
                  </m:oMath>
                </a14:m>
                <a:endParaRPr lang="de-DE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r>
                  <a:rPr lang="de-DE" dirty="0">
                    <a:hlinkClick r:id="rId4"/>
                  </a:rPr>
                  <a:t>Link zur Definition einer Gruppe</a:t>
                </a:r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BBAB828-B8BF-4A93-8641-41D2EFA8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463" y="2108200"/>
                <a:ext cx="10058400" cy="3760891"/>
              </a:xfrm>
              <a:prstGeom prst="rect">
                <a:avLst/>
              </a:prstGeom>
              <a:blipFill>
                <a:blip r:embed="rId5"/>
                <a:stretch>
                  <a:fillRect l="-1515" t="-9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llgemeine Lösung">
            <a:hlinkClick r:id="" action="ppaction://media"/>
            <a:extLst>
              <a:ext uri="{FF2B5EF4-FFF2-40B4-BE49-F238E27FC236}">
                <a16:creationId xmlns:a16="http://schemas.microsoft.com/office/drawing/2014/main" id="{08D95E3C-051E-454C-B5B7-0AED7E73D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6533" y="2855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Eigenschaft einer Gruppe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BBAB828-B8BF-4A93-8641-41D2EFA872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775" y="2153920"/>
                <a:ext cx="10058400" cy="376089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dirty="0"/>
                  <a:t>EINE SCHLUSSFOLGERUNG: Hat die Verknüpfung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r>
                  <a:rPr lang="de-DE" dirty="0"/>
                  <a:t> und die Menge aller (in der Gleichung verwendbaren) Elemente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die Eigenschaften einer Gruppe, dann lässt sich eine Gleichung des Typs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stets </a:t>
                </a:r>
                <a:r>
                  <a:rPr lang="de-DE" b="1" dirty="0"/>
                  <a:t>eindeutig</a:t>
                </a:r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auflösen.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>
                    <a:hlinkClick r:id="rId2"/>
                  </a:rPr>
                  <a:t>Weiterführende Informationen aus YouTube</a:t>
                </a:r>
                <a:r>
                  <a:rPr lang="de-DE" dirty="0"/>
                  <a:t>   </a:t>
                </a:r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BBAB828-B8BF-4A93-8641-41D2EFA8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75" y="2153920"/>
                <a:ext cx="10058400" cy="3760891"/>
              </a:xfrm>
              <a:prstGeom prst="rect">
                <a:avLst/>
              </a:prstGeom>
              <a:blipFill>
                <a:blip r:embed="rId3"/>
                <a:stretch>
                  <a:fillRect l="-1515" t="-8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27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Symmetriegruppen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BBAB828-B8BF-4A93-8641-41D2EFA8727E}"/>
              </a:ext>
            </a:extLst>
          </p:cNvPr>
          <p:cNvSpPr txBox="1">
            <a:spLocks/>
          </p:cNvSpPr>
          <p:nvPr/>
        </p:nvSpPr>
        <p:spPr>
          <a:xfrm>
            <a:off x="1196775" y="2153920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268BD8-2EE1-4A39-98DA-30C57A65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75" y="2153920"/>
            <a:ext cx="2474407" cy="29926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0A6FF3-3162-4000-B635-AA2ECF4F3E77}"/>
              </a:ext>
            </a:extLst>
          </p:cNvPr>
          <p:cNvSpPr txBox="1"/>
          <p:nvPr/>
        </p:nvSpPr>
        <p:spPr>
          <a:xfrm>
            <a:off x="4021584" y="2153920"/>
            <a:ext cx="79215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Addition (ganze Zahlen) und Multiplikation (Bruchzahlen ohne Null) </a:t>
            </a:r>
          </a:p>
          <a:p>
            <a:r>
              <a:rPr lang="de-DE" dirty="0"/>
              <a:t>sind Beispiele für Gruppen. In der Chemie nutzt man auch Gruppen, </a:t>
            </a:r>
          </a:p>
          <a:p>
            <a:r>
              <a:rPr lang="de-DE" dirty="0"/>
              <a:t>z.B. Symmetriegruppen. Bsp.: Die Symmetrie des Oxalsäure-Moleküls </a:t>
            </a:r>
          </a:p>
          <a:p>
            <a:r>
              <a:rPr lang="de-DE" dirty="0"/>
              <a:t>lässt sich durch Symmetrieoperationen ausdrücken. Eine Drehung </a:t>
            </a:r>
          </a:p>
          <a:p>
            <a:r>
              <a:rPr lang="de-DE" dirty="0"/>
              <a:t>von180° um den Punkt P (Achse steht senkrecht auf der Ebene) führt</a:t>
            </a:r>
          </a:p>
          <a:p>
            <a:r>
              <a:rPr lang="de-DE" dirty="0"/>
              <a:t>zu einer Molekülstruktur, die deckungsgleich (kongruent) zur </a:t>
            </a:r>
          </a:p>
          <a:p>
            <a:r>
              <a:rPr lang="de-DE" dirty="0"/>
              <a:t>Ausgangsposition ist. Auch eine Punktspiegelung (im Netz nachlesen,</a:t>
            </a:r>
          </a:p>
          <a:p>
            <a:r>
              <a:rPr lang="de-DE" dirty="0"/>
              <a:t>was das ist) an P führt dazu. </a:t>
            </a:r>
          </a:p>
          <a:p>
            <a:r>
              <a:rPr lang="de-DE" dirty="0"/>
              <a:t>Die Symmetrieoperationen, die ein bestimmtes Molekül deckungsgleich</a:t>
            </a:r>
          </a:p>
          <a:p>
            <a:r>
              <a:rPr lang="de-DE" dirty="0"/>
              <a:t>abbilden, sind die Elemente dieser Gruppe. Das </a:t>
            </a:r>
            <a:r>
              <a:rPr lang="de-DE" dirty="0" err="1"/>
              <a:t>Hintereinanderausführen</a:t>
            </a:r>
            <a:endParaRPr lang="de-DE" dirty="0"/>
          </a:p>
          <a:p>
            <a:r>
              <a:rPr lang="de-DE" dirty="0"/>
              <a:t>dieser Operationen ist die Verknüpfung der Gruppe.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9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95C68F-1ED7-41A9-98E7-AF361C8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Symmetriegruppen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BBAB828-B8BF-4A93-8641-41D2EFA8727E}"/>
              </a:ext>
            </a:extLst>
          </p:cNvPr>
          <p:cNvSpPr txBox="1">
            <a:spLocks/>
          </p:cNvSpPr>
          <p:nvPr/>
        </p:nvSpPr>
        <p:spPr>
          <a:xfrm>
            <a:off x="1196775" y="2153920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268BD8-2EE1-4A39-98DA-30C57A65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75" y="2153920"/>
            <a:ext cx="2474407" cy="2992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/>
              <p:nvPr/>
            </p:nvSpPr>
            <p:spPr>
              <a:xfrm>
                <a:off x="4021584" y="2153920"/>
                <a:ext cx="7193316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Die Drehung um 180° wollen wir mal mit „d180“ bezeichnen. Die </a:t>
                </a:r>
              </a:p>
              <a:p>
                <a:r>
                  <a:rPr lang="de-DE" dirty="0"/>
                  <a:t>Punktspiegelung (Inversion) bekommt das Symbol „i“. </a:t>
                </a:r>
              </a:p>
              <a:p>
                <a:endParaRPr lang="de-DE" dirty="0"/>
              </a:p>
              <a:p>
                <a:r>
                  <a:rPr lang="de-DE" dirty="0"/>
                  <a:t>Jetzt wissen wir, dass das Verknüpfen von zwei Gruppenelementen</a:t>
                </a:r>
              </a:p>
              <a:p>
                <a:r>
                  <a:rPr lang="de-DE" dirty="0"/>
                  <a:t>wieder ein Gruppenelement ergeben muss (so wie die Addition</a:t>
                </a:r>
              </a:p>
              <a:p>
                <a:r>
                  <a:rPr lang="de-DE" dirty="0"/>
                  <a:t>von zwei ganzen Zahlen wieder eine ganze Zahl ergibt;</a:t>
                </a:r>
              </a:p>
              <a:p>
                <a:r>
                  <a:rPr lang="de-DE" dirty="0"/>
                  <a:t>Abgeschlossenheit der Gruppe). Die Verknüpfung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180∘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180</m:t>
                    </m:r>
                  </m:oMath>
                </a14:m>
                <a:endParaRPr lang="de-DE" dirty="0"/>
              </a:p>
              <a:p>
                <a:r>
                  <a:rPr lang="de-DE" dirty="0"/>
                  <a:t>(sprich das </a:t>
                </a:r>
                <a:r>
                  <a:rPr lang="de-DE" dirty="0" err="1"/>
                  <a:t>Hintereinanderausführen</a:t>
                </a:r>
                <a:r>
                  <a:rPr lang="de-DE" dirty="0"/>
                  <a:t> der Drehungen) sollte also</a:t>
                </a:r>
              </a:p>
              <a:p>
                <a:r>
                  <a:rPr lang="de-DE" dirty="0"/>
                  <a:t>wieder eine Symmetrieoperation ergeben, die die Oxalsäure </a:t>
                </a:r>
              </a:p>
              <a:p>
                <a:r>
                  <a:rPr lang="de-DE" dirty="0"/>
                  <a:t>deckungsgleich abbildet. Welche Operation kommt dabei raus?  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AFAFE6F-231B-41CB-A41E-098B8FE0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84" y="2153920"/>
                <a:ext cx="7193316" cy="2862322"/>
              </a:xfrm>
              <a:prstGeom prst="rect">
                <a:avLst/>
              </a:prstGeom>
              <a:blipFill>
                <a:blip r:embed="rId3"/>
                <a:stretch>
                  <a:fillRect l="-763" t="-851" b="-25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4264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1805</Words>
  <Application>Microsoft Office PowerPoint</Application>
  <PresentationFormat>Breitbild</PresentationFormat>
  <Paragraphs>387</Paragraphs>
  <Slides>20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Avenir Next LT Pro</vt:lpstr>
      <vt:lpstr>Avenir Next LT Pro Light</vt:lpstr>
      <vt:lpstr>Calibri</vt:lpstr>
      <vt:lpstr>Cambria Math</vt:lpstr>
      <vt:lpstr>RetrospectVTI</vt:lpstr>
      <vt:lpstr>Mathematik-I</vt:lpstr>
      <vt:lpstr>Eine einfache Gleichung lösen</vt:lpstr>
      <vt:lpstr>Eine einfache Gleichung lösen</vt:lpstr>
      <vt:lpstr>Eine einfache Gleichung lösen</vt:lpstr>
      <vt:lpstr>Eine einfache Gleichung lösen</vt:lpstr>
      <vt:lpstr>Eine einfache Gleichung lösen</vt:lpstr>
      <vt:lpstr>Eigenschaft einer Gruppe</vt:lpstr>
      <vt:lpstr>Symmetriegruppen</vt:lpstr>
      <vt:lpstr>Symmetriegruppen</vt:lpstr>
      <vt:lpstr>Symmetriegruppen</vt:lpstr>
      <vt:lpstr>Symmetriegruppen</vt:lpstr>
      <vt:lpstr>Symmetriegruppen</vt:lpstr>
      <vt:lpstr>Symmetriegruppen</vt:lpstr>
      <vt:lpstr>Eine einfache Gleichung lösen</vt:lpstr>
      <vt:lpstr>Eine einfache Gleichung lösen</vt:lpstr>
      <vt:lpstr>Endliche Körper</vt:lpstr>
      <vt:lpstr>Endliche Körper</vt:lpstr>
      <vt:lpstr>Endliche Körper</vt:lpstr>
      <vt:lpstr>Endliche Körper</vt:lpstr>
      <vt:lpstr>Eine einfache Gleichung lösen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Mathematik-I</dc:title>
  <dc:creator>mwema</dc:creator>
  <cp:lastModifiedBy>mwema</cp:lastModifiedBy>
  <cp:revision>71</cp:revision>
  <dcterms:created xsi:type="dcterms:W3CDTF">2020-03-30T11:03:52Z</dcterms:created>
  <dcterms:modified xsi:type="dcterms:W3CDTF">2020-04-02T05:50:01Z</dcterms:modified>
</cp:coreProperties>
</file>