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2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70" r:id="rId9"/>
    <p:sldId id="271" r:id="rId10"/>
    <p:sldId id="268" r:id="rId11"/>
    <p:sldId id="272" r:id="rId12"/>
    <p:sldId id="273" r:id="rId13"/>
    <p:sldId id="274" r:id="rId14"/>
    <p:sldId id="275" r:id="rId15"/>
    <p:sldId id="276" r:id="rId16"/>
    <p:sldId id="264" r:id="rId17"/>
    <p:sldId id="277" r:id="rId18"/>
    <p:sldId id="278" r:id="rId19"/>
    <p:sldId id="267" r:id="rId20"/>
    <p:sldId id="279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4ED9EE-8F2A-4E06-87A2-36C0DD0993FD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75D426-A9DD-4244-A2CE-1FB6623742C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44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5A5ADE8-1FB8-43FD-A675-2B613EE00B6F}" type="datetime1">
              <a:rPr lang="de-DE" smtClean="0"/>
              <a:t>05.04.2020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"/>
              <a:t>Textmasterformate durch Klicken bearbeiten</a:t>
            </a:r>
            <a:endParaRPr lang="en-US"/>
          </a:p>
          <a:p>
            <a:pPr lvl="1" rtl="0"/>
            <a:r>
              <a:rPr lang="de"/>
              <a:t>Zweite Ebene</a:t>
            </a:r>
          </a:p>
          <a:p>
            <a:pPr lvl="2" rtl="0"/>
            <a:r>
              <a:rPr lang="de"/>
              <a:t>Dritte Ebene</a:t>
            </a:r>
          </a:p>
          <a:p>
            <a:pPr lvl="3" rtl="0"/>
            <a:r>
              <a:rPr lang="de"/>
              <a:t>Vierte Ebene</a:t>
            </a:r>
          </a:p>
          <a:p>
            <a:pPr lvl="4" rtl="0"/>
            <a:r>
              <a:rPr lang="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B41D33-19C8-4450-B3C5-BE83E9C8F0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552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E9C95E-BEF0-4D2E-9127-B9099B238D2A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771757-BB18-44C5-813E-435E78C98126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3FACD6-565C-4118-ACD0-32ACCA9AF940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6CBEDB-B1DE-4F8C-AD4A-10AD3F77E1A9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5AE019-BB99-4C3A-AA2C-A36C39CE4DCB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7FAFC6-AD0C-4B5B-B8B0-E729C6D4C810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7DEF3C-A2B0-4F78-836D-1A1B1DEE5467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71D44B-9C44-467E-B481-41466CDBD2A7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2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0354EEBD-0E7F-42E6-BE86-4864547D749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7274EF-79A2-4EAD-98EF-7E5BB5EA068D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de"/>
              <a:t>Textmasterformate durch Klicken bearbeiten</a:t>
            </a:r>
          </a:p>
          <a:p>
            <a:pPr lvl="1" rtl="0"/>
            <a:r>
              <a:rPr lang="de"/>
              <a:t>Zweite Ebene</a:t>
            </a:r>
          </a:p>
          <a:p>
            <a:pPr lvl="2" rtl="0"/>
            <a:r>
              <a:rPr lang="de"/>
              <a:t>Dritte Ebene</a:t>
            </a:r>
          </a:p>
          <a:p>
            <a:pPr lvl="3" rtl="0"/>
            <a:r>
              <a:rPr lang="de"/>
              <a:t>Vierte Ebene</a:t>
            </a:r>
          </a:p>
          <a:p>
            <a:pPr lvl="4" rtl="0"/>
            <a:r>
              <a:rPr lang="de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DD379EC-906B-4CE5-98C2-3A156331FD9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-5AJfNNfM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b.de/weber/Symmetriebetrachtung.pdf" TargetMode="External"/><Relationship Id="rId2" Type="http://schemas.openxmlformats.org/officeDocument/2006/relationships/hyperlink" Target="https://www.youtube.com/watch?v=eq9-7dmYE6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studyflix.de/informatik/polarkoordinaten-1476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ib.de/weber/komplexeZahlen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e.wikipedia.org/wiki/Zah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m/yhKLHiJy" TargetMode="External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10" Type="http://schemas.openxmlformats.org/officeDocument/2006/relationships/image" Target="../media/image4.png"/><Relationship Id="rId4" Type="http://schemas.openxmlformats.org/officeDocument/2006/relationships/audio" Target="../media/media5.m4a"/><Relationship Id="rId9" Type="http://schemas.openxmlformats.org/officeDocument/2006/relationships/hyperlink" Target="http://www.zib.de/weber/Beweisskizze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zib.de/weber/alg_abgeschlossen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hteck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Mathematik I </a:t>
            </a:r>
            <a:endParaRPr lang="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>
            <a:normAutofit/>
          </a:bodyPr>
          <a:lstStyle/>
          <a:p>
            <a:pPr rtl="0"/>
            <a:r>
              <a:rPr lang="de" dirty="0"/>
              <a:t>Komplexe Zahlen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Bild 5" descr="Nahaufnahme eines Logos&#10;&#10;Beschreibung wird automatisch generiert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</a:t>
            </a:r>
            <a:r>
              <a:rPr lang="de-DE" dirty="0" err="1"/>
              <a:t>BOGENMAss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443884" y="2503503"/>
            <a:ext cx="114742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Bitte beachten Sie, dass bei der Berechnung der Winkelfunktionen nicht in Grad (0° bis 360° bzw. -180° bis 180°),</a:t>
            </a:r>
          </a:p>
          <a:p>
            <a:r>
              <a:rPr lang="de-DE" dirty="0"/>
              <a:t>sondern in Bogenmaß gerechnet wird (0 bis 2</a:t>
            </a:r>
            <a:r>
              <a:rPr lang="el-GR" dirty="0"/>
              <a:t>π</a:t>
            </a:r>
            <a:r>
              <a:rPr lang="de-DE" dirty="0"/>
              <a:t>  bzw. –</a:t>
            </a:r>
            <a:r>
              <a:rPr lang="el-GR" dirty="0"/>
              <a:t>π</a:t>
            </a:r>
            <a:r>
              <a:rPr lang="de-DE" dirty="0"/>
              <a:t> bis </a:t>
            </a:r>
            <a:r>
              <a:rPr lang="el-GR" dirty="0"/>
              <a:t>π</a:t>
            </a:r>
            <a:r>
              <a:rPr lang="de-DE" dirty="0"/>
              <a:t>). Stellen Sie Ihren Taschenrechner auf „</a:t>
            </a:r>
            <a:r>
              <a:rPr lang="de-DE" dirty="0" err="1"/>
              <a:t>radian</a:t>
            </a:r>
            <a:r>
              <a:rPr lang="de-DE" dirty="0"/>
              <a:t>“ um!</a:t>
            </a:r>
          </a:p>
          <a:p>
            <a:endParaRPr lang="de-DE" dirty="0"/>
          </a:p>
          <a:p>
            <a:r>
              <a:rPr lang="de-DE" dirty="0"/>
              <a:t>Hier die Erklärung, was Bogenmaß ist (sehr einfach erklärt):</a:t>
            </a:r>
          </a:p>
          <a:p>
            <a:endParaRPr lang="de-DE" dirty="0"/>
          </a:p>
          <a:p>
            <a:r>
              <a:rPr lang="de-DE" dirty="0">
                <a:hlinkClick r:id="rId2"/>
              </a:rPr>
              <a:t>Winkelmaß und Bogenmaß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648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Grundrechenarten als Geometrische Operationen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/>
              <p:nvPr/>
            </p:nvSpPr>
            <p:spPr>
              <a:xfrm>
                <a:off x="671325" y="2164260"/>
                <a:ext cx="4337341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Addiert man zwei komplexe Zahlen,</a:t>
                </a:r>
              </a:p>
              <a:p>
                <a:r>
                  <a:rPr lang="de-DE" dirty="0"/>
                  <a:t>dann am besten in kartesischen </a:t>
                </a:r>
              </a:p>
              <a:p>
                <a:r>
                  <a:rPr lang="de-DE" dirty="0"/>
                  <a:t>Koordinaten unter Anwenden der</a:t>
                </a:r>
              </a:p>
              <a:p>
                <a:r>
                  <a:rPr lang="de-DE" dirty="0"/>
                  <a:t>Rechengesetze eines Körpers: 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𝑖𝑏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25" y="2164260"/>
                <a:ext cx="4337341" cy="1754326"/>
              </a:xfrm>
              <a:prstGeom prst="rect">
                <a:avLst/>
              </a:prstGeom>
              <a:blipFill>
                <a:blip r:embed="rId2"/>
                <a:stretch>
                  <a:fillRect l="-1124" t="-1736" b="-24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A302B3E-44E1-4A66-A1E3-2A67089D2D89}"/>
              </a:ext>
            </a:extLst>
          </p:cNvPr>
          <p:cNvCxnSpPr/>
          <p:nvPr/>
        </p:nvCxnSpPr>
        <p:spPr>
          <a:xfrm flipV="1">
            <a:off x="5761608" y="2166151"/>
            <a:ext cx="0" cy="38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DB0AE9-8FAE-4BAD-A3F8-493ACC4944E2}"/>
              </a:ext>
            </a:extLst>
          </p:cNvPr>
          <p:cNvCxnSpPr/>
          <p:nvPr/>
        </p:nvCxnSpPr>
        <p:spPr>
          <a:xfrm>
            <a:off x="3258105" y="4030462"/>
            <a:ext cx="5113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A64ADB-D890-439C-B81C-88C272903B6C}"/>
              </a:ext>
            </a:extLst>
          </p:cNvPr>
          <p:cNvCxnSpPr/>
          <p:nvPr/>
        </p:nvCxnSpPr>
        <p:spPr>
          <a:xfrm>
            <a:off x="6312023" y="3977196"/>
            <a:ext cx="0" cy="11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4006B4-A474-469C-B2AA-16AD8A2A4D94}"/>
              </a:ext>
            </a:extLst>
          </p:cNvPr>
          <p:cNvCxnSpPr>
            <a:cxnSpLocks/>
          </p:cNvCxnSpPr>
          <p:nvPr/>
        </p:nvCxnSpPr>
        <p:spPr>
          <a:xfrm>
            <a:off x="5690588" y="3437137"/>
            <a:ext cx="133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/>
              <p:nvPr/>
            </p:nvSpPr>
            <p:spPr>
              <a:xfrm>
                <a:off x="6934549" y="2602875"/>
                <a:ext cx="6714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549" y="2602875"/>
                <a:ext cx="671402" cy="276999"/>
              </a:xfrm>
              <a:prstGeom prst="rect">
                <a:avLst/>
              </a:prstGeom>
              <a:blipFill>
                <a:blip r:embed="rId3"/>
                <a:stretch>
                  <a:fillRect l="-4545" r="-10909" b="-3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2B2A7D8-C579-44E1-BE04-0517E270A493}"/>
              </a:ext>
            </a:extLst>
          </p:cNvPr>
          <p:cNvCxnSpPr>
            <a:cxnSpLocks/>
          </p:cNvCxnSpPr>
          <p:nvPr/>
        </p:nvCxnSpPr>
        <p:spPr>
          <a:xfrm flipV="1">
            <a:off x="6809172" y="2929614"/>
            <a:ext cx="6695" cy="11008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DE9C9B7-EE67-41C1-A899-882A65B4FC06}"/>
              </a:ext>
            </a:extLst>
          </p:cNvPr>
          <p:cNvCxnSpPr>
            <a:cxnSpLocks/>
          </p:cNvCxnSpPr>
          <p:nvPr/>
        </p:nvCxnSpPr>
        <p:spPr>
          <a:xfrm flipH="1">
            <a:off x="5743852" y="2929614"/>
            <a:ext cx="1072015" cy="669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1E7B3DD-A1B0-4074-A8D4-229273918001}"/>
                  </a:ext>
                </a:extLst>
              </p:cNvPr>
              <p:cNvSpPr txBox="1"/>
              <p:nvPr/>
            </p:nvSpPr>
            <p:spPr>
              <a:xfrm>
                <a:off x="6623607" y="3961419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1E7B3DD-A1B0-4074-A8D4-229273918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607" y="3961419"/>
                <a:ext cx="37279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401A16E-9F72-4980-AEE3-E67582DA00AE}"/>
                  </a:ext>
                </a:extLst>
              </p:cNvPr>
              <p:cNvSpPr txBox="1"/>
              <p:nvPr/>
            </p:nvSpPr>
            <p:spPr>
              <a:xfrm>
                <a:off x="5444358" y="2728902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401A16E-9F72-4980-AEE3-E67582DA0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358" y="2728902"/>
                <a:ext cx="372794" cy="36933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C0B265-8E60-475E-B40D-ECA0BABAD47F}"/>
              </a:ext>
            </a:extLst>
          </p:cNvPr>
          <p:cNvCxnSpPr>
            <a:cxnSpLocks/>
          </p:cNvCxnSpPr>
          <p:nvPr/>
        </p:nvCxnSpPr>
        <p:spPr>
          <a:xfrm flipV="1">
            <a:off x="5757170" y="2929614"/>
            <a:ext cx="1058697" cy="11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C0D4831-3C60-40F7-A9A3-F763946F6FAD}"/>
              </a:ext>
            </a:extLst>
          </p:cNvPr>
          <p:cNvCxnSpPr/>
          <p:nvPr/>
        </p:nvCxnSpPr>
        <p:spPr>
          <a:xfrm flipV="1">
            <a:off x="5757170" y="3790765"/>
            <a:ext cx="554853" cy="239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57786BF-CA16-4670-8A7F-97D51E8B5A34}"/>
              </a:ext>
            </a:extLst>
          </p:cNvPr>
          <p:cNvCxnSpPr>
            <a:cxnSpLocks/>
          </p:cNvCxnSpPr>
          <p:nvPr/>
        </p:nvCxnSpPr>
        <p:spPr>
          <a:xfrm flipV="1">
            <a:off x="6302444" y="3801107"/>
            <a:ext cx="0" cy="22935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E41493B-8446-4F94-9520-501245E2DEED}"/>
              </a:ext>
            </a:extLst>
          </p:cNvPr>
          <p:cNvCxnSpPr>
            <a:cxnSpLocks/>
          </p:cNvCxnSpPr>
          <p:nvPr/>
        </p:nvCxnSpPr>
        <p:spPr>
          <a:xfrm flipH="1">
            <a:off x="5757170" y="3792227"/>
            <a:ext cx="554147" cy="88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56F27B7-2FEF-453B-B057-4467EA468AFF}"/>
                  </a:ext>
                </a:extLst>
              </p:cNvPr>
              <p:cNvSpPr txBox="1"/>
              <p:nvPr/>
            </p:nvSpPr>
            <p:spPr>
              <a:xfrm>
                <a:off x="6119060" y="3954021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56F27B7-2FEF-453B-B057-4467EA468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060" y="3954021"/>
                <a:ext cx="3727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9453E284-DAC0-47BA-99A5-95634A20A585}"/>
                  </a:ext>
                </a:extLst>
              </p:cNvPr>
              <p:cNvSpPr txBox="1"/>
              <p:nvPr/>
            </p:nvSpPr>
            <p:spPr>
              <a:xfrm>
                <a:off x="5436959" y="3556005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9453E284-DAC0-47BA-99A5-95634A20A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959" y="3556005"/>
                <a:ext cx="3727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2C8C0CB-0741-408B-9B2D-3CD990A229F0}"/>
                  </a:ext>
                </a:extLst>
              </p:cNvPr>
              <p:cNvSpPr txBox="1"/>
              <p:nvPr/>
            </p:nvSpPr>
            <p:spPr>
              <a:xfrm>
                <a:off x="6332346" y="3509883"/>
                <a:ext cx="6711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𝑖𝑏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2C8C0CB-0741-408B-9B2D-3CD990A2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346" y="3509883"/>
                <a:ext cx="671146" cy="276999"/>
              </a:xfrm>
              <a:prstGeom prst="rect">
                <a:avLst/>
              </a:prstGeom>
              <a:blipFill>
                <a:blip r:embed="rId8"/>
                <a:stretch>
                  <a:fillRect l="-4545" r="-7273"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66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Grundrechenarten als Geometrische Operationen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671325" y="2164260"/>
            <a:ext cx="41646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Ergebnis lässt sich so interpretieren:</a:t>
            </a:r>
          </a:p>
          <a:p>
            <a:r>
              <a:rPr lang="de-DE" dirty="0"/>
              <a:t>Die eine komplexe Zahl (als 2D-Punkt)</a:t>
            </a:r>
          </a:p>
          <a:p>
            <a:r>
              <a:rPr lang="de-DE" dirty="0"/>
              <a:t>wird mit Hilfe der andren komplexen Zahl</a:t>
            </a:r>
          </a:p>
          <a:p>
            <a:r>
              <a:rPr lang="de-DE" dirty="0"/>
              <a:t>(als Vektor) verschoben. </a:t>
            </a:r>
          </a:p>
          <a:p>
            <a:r>
              <a:rPr lang="de-DE" dirty="0"/>
              <a:t>Rot: </a:t>
            </a:r>
            <a:r>
              <a:rPr lang="de-DE" dirty="0" err="1"/>
              <a:t>a+ib</a:t>
            </a:r>
            <a:r>
              <a:rPr lang="de-DE" dirty="0"/>
              <a:t> wird mit </a:t>
            </a:r>
            <a:r>
              <a:rPr lang="de-DE" dirty="0" err="1"/>
              <a:t>x+iy</a:t>
            </a:r>
            <a:r>
              <a:rPr lang="de-DE" dirty="0"/>
              <a:t> verschoben</a:t>
            </a:r>
          </a:p>
          <a:p>
            <a:r>
              <a:rPr lang="de-DE" dirty="0"/>
              <a:t>Grün: </a:t>
            </a:r>
            <a:r>
              <a:rPr lang="de-DE" dirty="0" err="1"/>
              <a:t>x+iy</a:t>
            </a:r>
            <a:r>
              <a:rPr lang="de-DE" dirty="0"/>
              <a:t> wird mit </a:t>
            </a:r>
            <a:r>
              <a:rPr lang="de-DE" dirty="0" err="1"/>
              <a:t>a+ib</a:t>
            </a:r>
            <a:r>
              <a:rPr lang="de-DE" dirty="0"/>
              <a:t> verschoben</a:t>
            </a:r>
          </a:p>
          <a:p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A302B3E-44E1-4A66-A1E3-2A67089D2D89}"/>
              </a:ext>
            </a:extLst>
          </p:cNvPr>
          <p:cNvCxnSpPr/>
          <p:nvPr/>
        </p:nvCxnSpPr>
        <p:spPr>
          <a:xfrm flipV="1">
            <a:off x="5761608" y="2166151"/>
            <a:ext cx="0" cy="38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DB0AE9-8FAE-4BAD-A3F8-493ACC4944E2}"/>
              </a:ext>
            </a:extLst>
          </p:cNvPr>
          <p:cNvCxnSpPr/>
          <p:nvPr/>
        </p:nvCxnSpPr>
        <p:spPr>
          <a:xfrm>
            <a:off x="3258105" y="4030462"/>
            <a:ext cx="5113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A64ADB-D890-439C-B81C-88C272903B6C}"/>
              </a:ext>
            </a:extLst>
          </p:cNvPr>
          <p:cNvCxnSpPr/>
          <p:nvPr/>
        </p:nvCxnSpPr>
        <p:spPr>
          <a:xfrm>
            <a:off x="6312023" y="3977196"/>
            <a:ext cx="0" cy="11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4006B4-A474-469C-B2AA-16AD8A2A4D94}"/>
              </a:ext>
            </a:extLst>
          </p:cNvPr>
          <p:cNvCxnSpPr>
            <a:cxnSpLocks/>
          </p:cNvCxnSpPr>
          <p:nvPr/>
        </p:nvCxnSpPr>
        <p:spPr>
          <a:xfrm>
            <a:off x="5690588" y="3437137"/>
            <a:ext cx="133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2B2A7D8-C579-44E1-BE04-0517E270A493}"/>
              </a:ext>
            </a:extLst>
          </p:cNvPr>
          <p:cNvCxnSpPr>
            <a:cxnSpLocks/>
          </p:cNvCxnSpPr>
          <p:nvPr/>
        </p:nvCxnSpPr>
        <p:spPr>
          <a:xfrm flipV="1">
            <a:off x="6809172" y="2929614"/>
            <a:ext cx="6695" cy="11008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DE9C9B7-EE67-41C1-A899-882A65B4FC06}"/>
              </a:ext>
            </a:extLst>
          </p:cNvPr>
          <p:cNvCxnSpPr>
            <a:cxnSpLocks/>
          </p:cNvCxnSpPr>
          <p:nvPr/>
        </p:nvCxnSpPr>
        <p:spPr>
          <a:xfrm flipH="1">
            <a:off x="5743852" y="2929614"/>
            <a:ext cx="1072015" cy="669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1E7B3DD-A1B0-4074-A8D4-229273918001}"/>
                  </a:ext>
                </a:extLst>
              </p:cNvPr>
              <p:cNvSpPr txBox="1"/>
              <p:nvPr/>
            </p:nvSpPr>
            <p:spPr>
              <a:xfrm>
                <a:off x="6623607" y="3961419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1E7B3DD-A1B0-4074-A8D4-229273918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607" y="3961419"/>
                <a:ext cx="3727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401A16E-9F72-4980-AEE3-E67582DA00AE}"/>
                  </a:ext>
                </a:extLst>
              </p:cNvPr>
              <p:cNvSpPr txBox="1"/>
              <p:nvPr/>
            </p:nvSpPr>
            <p:spPr>
              <a:xfrm>
                <a:off x="5444358" y="2728902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401A16E-9F72-4980-AEE3-E67582DA0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358" y="2728902"/>
                <a:ext cx="372794" cy="369332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C0B265-8E60-475E-B40D-ECA0BABAD47F}"/>
              </a:ext>
            </a:extLst>
          </p:cNvPr>
          <p:cNvCxnSpPr>
            <a:cxnSpLocks/>
          </p:cNvCxnSpPr>
          <p:nvPr/>
        </p:nvCxnSpPr>
        <p:spPr>
          <a:xfrm flipV="1">
            <a:off x="5757170" y="2929614"/>
            <a:ext cx="1058697" cy="11008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C0D4831-3C60-40F7-A9A3-F763946F6FAD}"/>
              </a:ext>
            </a:extLst>
          </p:cNvPr>
          <p:cNvCxnSpPr/>
          <p:nvPr/>
        </p:nvCxnSpPr>
        <p:spPr>
          <a:xfrm flipV="1">
            <a:off x="5757170" y="3790765"/>
            <a:ext cx="554853" cy="239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57786BF-CA16-4670-8A7F-97D51E8B5A34}"/>
              </a:ext>
            </a:extLst>
          </p:cNvPr>
          <p:cNvCxnSpPr>
            <a:cxnSpLocks/>
          </p:cNvCxnSpPr>
          <p:nvPr/>
        </p:nvCxnSpPr>
        <p:spPr>
          <a:xfrm flipV="1">
            <a:off x="6302444" y="3801107"/>
            <a:ext cx="0" cy="22935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E41493B-8446-4F94-9520-501245E2DEED}"/>
              </a:ext>
            </a:extLst>
          </p:cNvPr>
          <p:cNvCxnSpPr>
            <a:cxnSpLocks/>
          </p:cNvCxnSpPr>
          <p:nvPr/>
        </p:nvCxnSpPr>
        <p:spPr>
          <a:xfrm flipH="1">
            <a:off x="5757170" y="3792227"/>
            <a:ext cx="554147" cy="88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56F27B7-2FEF-453B-B057-4467EA468AFF}"/>
                  </a:ext>
                </a:extLst>
              </p:cNvPr>
              <p:cNvSpPr txBox="1"/>
              <p:nvPr/>
            </p:nvSpPr>
            <p:spPr>
              <a:xfrm>
                <a:off x="6119060" y="3954021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56F27B7-2FEF-453B-B057-4467EA468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060" y="3954021"/>
                <a:ext cx="37279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9453E284-DAC0-47BA-99A5-95634A20A585}"/>
                  </a:ext>
                </a:extLst>
              </p:cNvPr>
              <p:cNvSpPr txBox="1"/>
              <p:nvPr/>
            </p:nvSpPr>
            <p:spPr>
              <a:xfrm>
                <a:off x="5436959" y="3556005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9453E284-DAC0-47BA-99A5-95634A20A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959" y="3556005"/>
                <a:ext cx="3727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2C8C0CB-0741-408B-9B2D-3CD990A229F0}"/>
                  </a:ext>
                </a:extLst>
              </p:cNvPr>
              <p:cNvSpPr txBox="1"/>
              <p:nvPr/>
            </p:nvSpPr>
            <p:spPr>
              <a:xfrm>
                <a:off x="7432219" y="2418249"/>
                <a:ext cx="18788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E2C8C0CB-0741-408B-9B2D-3CD990A2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219" y="2418249"/>
                <a:ext cx="1878848" cy="276999"/>
              </a:xfrm>
              <a:prstGeom prst="rect">
                <a:avLst/>
              </a:prstGeom>
              <a:blipFill>
                <a:blip r:embed="rId6"/>
                <a:stretch>
                  <a:fillRect l="-3896" t="-2222" r="-3896" b="-3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8BBC6CF1-D21B-424B-AE3E-E03F4FE58345}"/>
              </a:ext>
            </a:extLst>
          </p:cNvPr>
          <p:cNvCxnSpPr/>
          <p:nvPr/>
        </p:nvCxnSpPr>
        <p:spPr>
          <a:xfrm flipV="1">
            <a:off x="6832846" y="2682535"/>
            <a:ext cx="554853" cy="23969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199F2796-867F-4880-BA75-8D130EFE3F1E}"/>
              </a:ext>
            </a:extLst>
          </p:cNvPr>
          <p:cNvCxnSpPr>
            <a:cxnSpLocks/>
          </p:cNvCxnSpPr>
          <p:nvPr/>
        </p:nvCxnSpPr>
        <p:spPr>
          <a:xfrm flipV="1">
            <a:off x="6317947" y="2691393"/>
            <a:ext cx="1058697" cy="1100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753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ilkreis 23">
            <a:extLst>
              <a:ext uri="{FF2B5EF4-FFF2-40B4-BE49-F238E27FC236}">
                <a16:creationId xmlns:a16="http://schemas.microsoft.com/office/drawing/2014/main" id="{F6A2476F-9705-4409-AE54-D6C8DEF78B12}"/>
              </a:ext>
            </a:extLst>
          </p:cNvPr>
          <p:cNvSpPr/>
          <p:nvPr/>
        </p:nvSpPr>
        <p:spPr>
          <a:xfrm rot="6076689">
            <a:off x="5236891" y="3503976"/>
            <a:ext cx="1099142" cy="1039695"/>
          </a:xfrm>
          <a:prstGeom prst="pie">
            <a:avLst>
              <a:gd name="adj1" fmla="val 11211992"/>
              <a:gd name="adj2" fmla="val 1550128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Grundrechenarten als Geometrische Operationen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671325" y="2359570"/>
            <a:ext cx="40601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Multipliziert man zwei komplexe Zahlen,</a:t>
            </a:r>
          </a:p>
          <a:p>
            <a:r>
              <a:rPr lang="de-DE" dirty="0"/>
              <a:t>dann am besten in Polarkoordinaten:</a:t>
            </a:r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A302B3E-44E1-4A66-A1E3-2A67089D2D89}"/>
              </a:ext>
            </a:extLst>
          </p:cNvPr>
          <p:cNvCxnSpPr/>
          <p:nvPr/>
        </p:nvCxnSpPr>
        <p:spPr>
          <a:xfrm flipV="1">
            <a:off x="5761608" y="2166151"/>
            <a:ext cx="0" cy="38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DB0AE9-8FAE-4BAD-A3F8-493ACC4944E2}"/>
              </a:ext>
            </a:extLst>
          </p:cNvPr>
          <p:cNvCxnSpPr/>
          <p:nvPr/>
        </p:nvCxnSpPr>
        <p:spPr>
          <a:xfrm>
            <a:off x="3258105" y="4030462"/>
            <a:ext cx="5113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A64ADB-D890-439C-B81C-88C272903B6C}"/>
              </a:ext>
            </a:extLst>
          </p:cNvPr>
          <p:cNvCxnSpPr/>
          <p:nvPr/>
        </p:nvCxnSpPr>
        <p:spPr>
          <a:xfrm>
            <a:off x="6312023" y="3977196"/>
            <a:ext cx="0" cy="11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4006B4-A474-469C-B2AA-16AD8A2A4D94}"/>
              </a:ext>
            </a:extLst>
          </p:cNvPr>
          <p:cNvCxnSpPr>
            <a:cxnSpLocks/>
          </p:cNvCxnSpPr>
          <p:nvPr/>
        </p:nvCxnSpPr>
        <p:spPr>
          <a:xfrm>
            <a:off x="5690588" y="3437137"/>
            <a:ext cx="133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/>
              <p:nvPr/>
            </p:nvSpPr>
            <p:spPr>
              <a:xfrm>
                <a:off x="6890159" y="2673897"/>
                <a:ext cx="652423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159" y="2673897"/>
                <a:ext cx="652423" cy="285912"/>
              </a:xfrm>
              <a:prstGeom prst="rect">
                <a:avLst/>
              </a:prstGeom>
              <a:blipFill>
                <a:blip r:embed="rId2"/>
                <a:stretch>
                  <a:fillRect l="-9346" t="-23404" r="-21495" b="-489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C0B265-8E60-475E-B40D-ECA0BABAD47F}"/>
              </a:ext>
            </a:extLst>
          </p:cNvPr>
          <p:cNvCxnSpPr>
            <a:cxnSpLocks/>
          </p:cNvCxnSpPr>
          <p:nvPr/>
        </p:nvCxnSpPr>
        <p:spPr>
          <a:xfrm flipV="1">
            <a:off x="5757170" y="2929614"/>
            <a:ext cx="1058697" cy="11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44F07C4-C3C2-4DED-9FB8-14BF53A8F227}"/>
                  </a:ext>
                </a:extLst>
              </p:cNvPr>
              <p:cNvSpPr txBox="1"/>
              <p:nvPr/>
            </p:nvSpPr>
            <p:spPr>
              <a:xfrm rot="18790717">
                <a:off x="6098961" y="3195964"/>
                <a:ext cx="171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44F07C4-C3C2-4DED-9FB8-14BF53A8F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90717">
                <a:off x="6098961" y="3195964"/>
                <a:ext cx="171777" cy="276999"/>
              </a:xfrm>
              <a:prstGeom prst="rect">
                <a:avLst/>
              </a:prstGeom>
              <a:blipFill>
                <a:blip r:embed="rId3"/>
                <a:stretch>
                  <a:fillRect r="-5660"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ilkreis 6">
            <a:extLst>
              <a:ext uri="{FF2B5EF4-FFF2-40B4-BE49-F238E27FC236}">
                <a16:creationId xmlns:a16="http://schemas.microsoft.com/office/drawing/2014/main" id="{68EAE662-01A9-47FD-80C0-0157568275A9}"/>
              </a:ext>
            </a:extLst>
          </p:cNvPr>
          <p:cNvSpPr/>
          <p:nvPr/>
        </p:nvSpPr>
        <p:spPr>
          <a:xfrm rot="6076689">
            <a:off x="5310377" y="3572455"/>
            <a:ext cx="914400" cy="914400"/>
          </a:xfrm>
          <a:prstGeom prst="pie">
            <a:avLst>
              <a:gd name="adj1" fmla="val 12664744"/>
              <a:gd name="adj2" fmla="val 15501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09C0F93-081D-45A4-842E-AF1CB941F4DE}"/>
                  </a:ext>
                </a:extLst>
              </p:cNvPr>
              <p:cNvSpPr txBox="1"/>
              <p:nvPr/>
            </p:nvSpPr>
            <p:spPr>
              <a:xfrm>
                <a:off x="5974670" y="3755253"/>
                <a:ext cx="2025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09C0F93-081D-45A4-842E-AF1CB941F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670" y="3755253"/>
                <a:ext cx="202555" cy="276999"/>
              </a:xfrm>
              <a:prstGeom prst="rect">
                <a:avLst/>
              </a:prstGeom>
              <a:blipFill>
                <a:blip r:embed="rId4"/>
                <a:stretch>
                  <a:fillRect l="-15152" r="-15152" b="-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58893E2-7E31-4EB6-BFA0-330D5A5CA949}"/>
                  </a:ext>
                </a:extLst>
              </p:cNvPr>
              <p:cNvSpPr txBox="1"/>
              <p:nvPr/>
            </p:nvSpPr>
            <p:spPr>
              <a:xfrm>
                <a:off x="760103" y="3177059"/>
                <a:ext cx="3559501" cy="289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∙(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)=(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)∙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58893E2-7E31-4EB6-BFA0-330D5A5CA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3" y="3177059"/>
                <a:ext cx="3559501" cy="289951"/>
              </a:xfrm>
              <a:prstGeom prst="rect">
                <a:avLst/>
              </a:prstGeom>
              <a:blipFill>
                <a:blip r:embed="rId5"/>
                <a:stretch>
                  <a:fillRect l="-3082" t="-4167" b="-354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FCBEE1E-BB73-4BD6-B822-E920D09D66A3}"/>
              </a:ext>
            </a:extLst>
          </p:cNvPr>
          <p:cNvCxnSpPr/>
          <p:nvPr/>
        </p:nvCxnSpPr>
        <p:spPr>
          <a:xfrm flipV="1">
            <a:off x="5757170" y="3098307"/>
            <a:ext cx="338830" cy="932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AE1D6D6E-8B96-4436-B92F-61539324BCC3}"/>
                  </a:ext>
                </a:extLst>
              </p:cNvPr>
              <p:cNvSpPr txBox="1"/>
              <p:nvPr/>
            </p:nvSpPr>
            <p:spPr>
              <a:xfrm rot="17310846">
                <a:off x="5736456" y="3268464"/>
                <a:ext cx="171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AE1D6D6E-8B96-4436-B92F-61539324B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310846">
                <a:off x="5736456" y="3268464"/>
                <a:ext cx="171777" cy="276999"/>
              </a:xfrm>
              <a:prstGeom prst="rect">
                <a:avLst/>
              </a:prstGeom>
              <a:blipFill>
                <a:blip r:embed="rId6"/>
                <a:stretch>
                  <a:fillRect r="-1887" b="-95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1B924CEB-D9B8-4863-BCC5-4339075BE512}"/>
                  </a:ext>
                </a:extLst>
              </p:cNvPr>
              <p:cNvSpPr txBox="1"/>
              <p:nvPr/>
            </p:nvSpPr>
            <p:spPr>
              <a:xfrm>
                <a:off x="5887372" y="3499277"/>
                <a:ext cx="2025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1B924CEB-D9B8-4863-BCC5-4339075BE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372" y="3499277"/>
                <a:ext cx="202555" cy="276999"/>
              </a:xfrm>
              <a:prstGeom prst="rect">
                <a:avLst/>
              </a:prstGeom>
              <a:blipFill>
                <a:blip r:embed="rId7"/>
                <a:stretch>
                  <a:fillRect l="-39394" r="-39394" b="-3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3AC9013-17D3-4B21-8A20-2E0F55D33CC8}"/>
                  </a:ext>
                </a:extLst>
              </p:cNvPr>
              <p:cNvSpPr txBox="1"/>
              <p:nvPr/>
            </p:nvSpPr>
            <p:spPr>
              <a:xfrm>
                <a:off x="5870711" y="2773035"/>
                <a:ext cx="653705" cy="289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3AC9013-17D3-4B21-8A20-2E0F55D3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711" y="2773035"/>
                <a:ext cx="653705" cy="289951"/>
              </a:xfrm>
              <a:prstGeom prst="rect">
                <a:avLst/>
              </a:prstGeom>
              <a:blipFill>
                <a:blip r:embed="rId8"/>
                <a:stretch>
                  <a:fillRect l="-9346" t="-4255" r="-1869" b="-42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46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ilkreis 19">
            <a:extLst>
              <a:ext uri="{FF2B5EF4-FFF2-40B4-BE49-F238E27FC236}">
                <a16:creationId xmlns:a16="http://schemas.microsoft.com/office/drawing/2014/main" id="{6D237673-9C92-40DC-B24B-5244CD89314D}"/>
              </a:ext>
            </a:extLst>
          </p:cNvPr>
          <p:cNvSpPr/>
          <p:nvPr/>
        </p:nvSpPr>
        <p:spPr>
          <a:xfrm rot="6076689">
            <a:off x="5054859" y="3430978"/>
            <a:ext cx="1443970" cy="1201776"/>
          </a:xfrm>
          <a:prstGeom prst="pie">
            <a:avLst>
              <a:gd name="adj1" fmla="val 8794840"/>
              <a:gd name="adj2" fmla="val 1550128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Teilkreis 23">
            <a:extLst>
              <a:ext uri="{FF2B5EF4-FFF2-40B4-BE49-F238E27FC236}">
                <a16:creationId xmlns:a16="http://schemas.microsoft.com/office/drawing/2014/main" id="{F6A2476F-9705-4409-AE54-D6C8DEF78B12}"/>
              </a:ext>
            </a:extLst>
          </p:cNvPr>
          <p:cNvSpPr/>
          <p:nvPr/>
        </p:nvSpPr>
        <p:spPr>
          <a:xfrm rot="6076689">
            <a:off x="5236891" y="3503976"/>
            <a:ext cx="1099142" cy="1039695"/>
          </a:xfrm>
          <a:prstGeom prst="pie">
            <a:avLst>
              <a:gd name="adj1" fmla="val 11211992"/>
              <a:gd name="adj2" fmla="val 1550128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Grundrechenarten als Geometrische Operationen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674852" y="2190643"/>
            <a:ext cx="41659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Ergebnis lässt sich so interpretieren:</a:t>
            </a:r>
          </a:p>
          <a:p>
            <a:r>
              <a:rPr lang="de-DE" dirty="0"/>
              <a:t>Eine komplexe Zahl (als Zeiger gedacht)</a:t>
            </a:r>
          </a:p>
          <a:p>
            <a:r>
              <a:rPr lang="de-DE" dirty="0"/>
              <a:t>wird am Ursprung gedreht (Drehwinkel = </a:t>
            </a:r>
          </a:p>
          <a:p>
            <a:r>
              <a:rPr lang="de-DE" dirty="0"/>
              <a:t>Argument der anderen komplexen Zahl)</a:t>
            </a:r>
          </a:p>
          <a:p>
            <a:r>
              <a:rPr lang="de-DE" dirty="0"/>
              <a:t>und ihre Länge wird skaliert (Faktor =</a:t>
            </a:r>
          </a:p>
          <a:p>
            <a:r>
              <a:rPr lang="de-DE" dirty="0"/>
              <a:t>Betrag der anderen komplexen Zahl).</a:t>
            </a:r>
          </a:p>
          <a:p>
            <a:endParaRPr lang="de-DE" dirty="0"/>
          </a:p>
          <a:p>
            <a:r>
              <a:rPr lang="de-DE" dirty="0"/>
              <a:t>Insgesamt eine „Drehstreckung“. </a:t>
            </a:r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A302B3E-44E1-4A66-A1E3-2A67089D2D89}"/>
              </a:ext>
            </a:extLst>
          </p:cNvPr>
          <p:cNvCxnSpPr/>
          <p:nvPr/>
        </p:nvCxnSpPr>
        <p:spPr>
          <a:xfrm flipV="1">
            <a:off x="5761608" y="2166151"/>
            <a:ext cx="0" cy="38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DB0AE9-8FAE-4BAD-A3F8-493ACC4944E2}"/>
              </a:ext>
            </a:extLst>
          </p:cNvPr>
          <p:cNvCxnSpPr/>
          <p:nvPr/>
        </p:nvCxnSpPr>
        <p:spPr>
          <a:xfrm>
            <a:off x="3258105" y="4030462"/>
            <a:ext cx="5113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A64ADB-D890-439C-B81C-88C272903B6C}"/>
              </a:ext>
            </a:extLst>
          </p:cNvPr>
          <p:cNvCxnSpPr/>
          <p:nvPr/>
        </p:nvCxnSpPr>
        <p:spPr>
          <a:xfrm>
            <a:off x="6312023" y="3977196"/>
            <a:ext cx="0" cy="11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4006B4-A474-469C-B2AA-16AD8A2A4D94}"/>
              </a:ext>
            </a:extLst>
          </p:cNvPr>
          <p:cNvCxnSpPr>
            <a:cxnSpLocks/>
          </p:cNvCxnSpPr>
          <p:nvPr/>
        </p:nvCxnSpPr>
        <p:spPr>
          <a:xfrm>
            <a:off x="5690588" y="3437137"/>
            <a:ext cx="133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C0B265-8E60-475E-B40D-ECA0BABAD47F}"/>
              </a:ext>
            </a:extLst>
          </p:cNvPr>
          <p:cNvCxnSpPr>
            <a:cxnSpLocks/>
          </p:cNvCxnSpPr>
          <p:nvPr/>
        </p:nvCxnSpPr>
        <p:spPr>
          <a:xfrm flipV="1">
            <a:off x="5757170" y="2929614"/>
            <a:ext cx="1058697" cy="11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ilkreis 6">
            <a:extLst>
              <a:ext uri="{FF2B5EF4-FFF2-40B4-BE49-F238E27FC236}">
                <a16:creationId xmlns:a16="http://schemas.microsoft.com/office/drawing/2014/main" id="{68EAE662-01A9-47FD-80C0-0157568275A9}"/>
              </a:ext>
            </a:extLst>
          </p:cNvPr>
          <p:cNvSpPr/>
          <p:nvPr/>
        </p:nvSpPr>
        <p:spPr>
          <a:xfrm rot="6076689">
            <a:off x="5310377" y="3572455"/>
            <a:ext cx="914400" cy="914400"/>
          </a:xfrm>
          <a:prstGeom prst="pie">
            <a:avLst>
              <a:gd name="adj1" fmla="val 12664744"/>
              <a:gd name="adj2" fmla="val 15501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09C0F93-081D-45A4-842E-AF1CB941F4DE}"/>
                  </a:ext>
                </a:extLst>
              </p:cNvPr>
              <p:cNvSpPr txBox="1"/>
              <p:nvPr/>
            </p:nvSpPr>
            <p:spPr>
              <a:xfrm>
                <a:off x="5974670" y="3755253"/>
                <a:ext cx="2025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09C0F93-081D-45A4-842E-AF1CB941F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670" y="3755253"/>
                <a:ext cx="202555" cy="276999"/>
              </a:xfrm>
              <a:prstGeom prst="rect">
                <a:avLst/>
              </a:prstGeom>
              <a:blipFill>
                <a:blip r:embed="rId2"/>
                <a:stretch>
                  <a:fillRect l="-15152" r="-15152" b="-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FCBEE1E-BB73-4BD6-B822-E920D09D66A3}"/>
              </a:ext>
            </a:extLst>
          </p:cNvPr>
          <p:cNvCxnSpPr/>
          <p:nvPr/>
        </p:nvCxnSpPr>
        <p:spPr>
          <a:xfrm flipV="1">
            <a:off x="5757170" y="3098307"/>
            <a:ext cx="338830" cy="932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1B924CEB-D9B8-4863-BCC5-4339075BE512}"/>
                  </a:ext>
                </a:extLst>
              </p:cNvPr>
              <p:cNvSpPr txBox="1"/>
              <p:nvPr/>
            </p:nvSpPr>
            <p:spPr>
              <a:xfrm>
                <a:off x="5887372" y="3499277"/>
                <a:ext cx="2025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1B924CEB-D9B8-4863-BCC5-4339075BE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372" y="3499277"/>
                <a:ext cx="202555" cy="276999"/>
              </a:xfrm>
              <a:prstGeom prst="rect">
                <a:avLst/>
              </a:prstGeom>
              <a:blipFill>
                <a:blip r:embed="rId3"/>
                <a:stretch>
                  <a:fillRect l="-39394" r="-39394" b="-3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921F01B-6657-479D-A66F-607DDA446F40}"/>
              </a:ext>
            </a:extLst>
          </p:cNvPr>
          <p:cNvCxnSpPr/>
          <p:nvPr/>
        </p:nvCxnSpPr>
        <p:spPr>
          <a:xfrm flipH="1" flipV="1">
            <a:off x="5169172" y="2494625"/>
            <a:ext cx="587998" cy="1535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8598CF49-9DCB-4C34-BA33-476458278AF9}"/>
                  </a:ext>
                </a:extLst>
              </p:cNvPr>
              <p:cNvSpPr txBox="1"/>
              <p:nvPr/>
            </p:nvSpPr>
            <p:spPr>
              <a:xfrm rot="4276053">
                <a:off x="5327806" y="2655905"/>
                <a:ext cx="2788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8598CF49-9DCB-4C34-BA33-476458278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276053">
                <a:off x="5327806" y="2655905"/>
                <a:ext cx="278859" cy="276999"/>
              </a:xfrm>
              <a:prstGeom prst="rect">
                <a:avLst/>
              </a:prstGeom>
              <a:blipFill>
                <a:blip r:embed="rId4"/>
                <a:stretch>
                  <a:fillRect l="-1695" b="-67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FC3A7A1-27B4-4307-8EF0-FA3527F80C27}"/>
              </a:ext>
            </a:extLst>
          </p:cNvPr>
          <p:cNvCxnSpPr/>
          <p:nvPr/>
        </p:nvCxnSpPr>
        <p:spPr>
          <a:xfrm flipV="1">
            <a:off x="5539666" y="3666478"/>
            <a:ext cx="150922" cy="887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7D4B9C5-1871-407A-8127-A2FCEF6FBD0E}"/>
                  </a:ext>
                </a:extLst>
              </p:cNvPr>
              <p:cNvSpPr txBox="1"/>
              <p:nvPr/>
            </p:nvSpPr>
            <p:spPr>
              <a:xfrm>
                <a:off x="4946958" y="3710865"/>
                <a:ext cx="6247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7D4B9C5-1871-407A-8127-A2FCEF6FB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958" y="3710865"/>
                <a:ext cx="624723" cy="276999"/>
              </a:xfrm>
              <a:prstGeom prst="rect">
                <a:avLst/>
              </a:prstGeom>
              <a:blipFill>
                <a:blip r:embed="rId5"/>
                <a:stretch>
                  <a:fillRect l="-4902" t="-2222" r="-11765" b="-3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8360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Grundrechenarten als Geometrische Operationen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/>
              <p:nvPr/>
            </p:nvSpPr>
            <p:spPr>
              <a:xfrm>
                <a:off x="674852" y="2190643"/>
                <a:ext cx="3948966" cy="3210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Auch das komplexe Konjugieren </a:t>
                </a:r>
              </a:p>
              <a:p>
                <a:r>
                  <a:rPr lang="de-DE" dirty="0"/>
                  <a:t>hat eine geometrische Bedeutung:</a:t>
                </a:r>
              </a:p>
              <a:p>
                <a:r>
                  <a:rPr lang="de-DE" dirty="0"/>
                  <a:t>Es entspricht einer Spiegelung an der </a:t>
                </a:r>
              </a:p>
              <a:p>
                <a:r>
                  <a:rPr lang="de-DE" dirty="0"/>
                  <a:t>reellen Achse.  Komplexes Konjugieren</a:t>
                </a:r>
              </a:p>
              <a:p>
                <a:r>
                  <a:rPr lang="de-DE" dirty="0"/>
                  <a:t>wird mit einem Strich über der Zahl </a:t>
                </a:r>
              </a:p>
              <a:p>
                <a:r>
                  <a:rPr lang="de-DE" dirty="0"/>
                  <a:t>symbolisiert. </a:t>
                </a:r>
              </a:p>
              <a:p>
                <a:endParaRPr lang="de-DE" dirty="0"/>
              </a:p>
              <a:p>
                <a:r>
                  <a:rPr lang="de-DE" dirty="0"/>
                  <a:t>Der Betrag einer komplexen Zahl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de-DE" dirty="0"/>
              </a:p>
              <a:p>
                <a:r>
                  <a:rPr lang="de-DE" dirty="0"/>
                  <a:t>lässt sich auch rechnen als: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̅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</m:rad>
                    </m:oMath>
                  </m:oMathPara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52" y="2190643"/>
                <a:ext cx="3948966" cy="3210494"/>
              </a:xfrm>
              <a:prstGeom prst="rect">
                <a:avLst/>
              </a:prstGeom>
              <a:blipFill>
                <a:blip r:embed="rId2"/>
                <a:stretch>
                  <a:fillRect l="-1389" t="-949" r="-7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A302B3E-44E1-4A66-A1E3-2A67089D2D89}"/>
              </a:ext>
            </a:extLst>
          </p:cNvPr>
          <p:cNvCxnSpPr/>
          <p:nvPr/>
        </p:nvCxnSpPr>
        <p:spPr>
          <a:xfrm flipV="1">
            <a:off x="5761608" y="2166151"/>
            <a:ext cx="0" cy="38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DB0AE9-8FAE-4BAD-A3F8-493ACC4944E2}"/>
              </a:ext>
            </a:extLst>
          </p:cNvPr>
          <p:cNvCxnSpPr/>
          <p:nvPr/>
        </p:nvCxnSpPr>
        <p:spPr>
          <a:xfrm>
            <a:off x="3258105" y="4030462"/>
            <a:ext cx="5113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A64ADB-D890-439C-B81C-88C272903B6C}"/>
              </a:ext>
            </a:extLst>
          </p:cNvPr>
          <p:cNvCxnSpPr/>
          <p:nvPr/>
        </p:nvCxnSpPr>
        <p:spPr>
          <a:xfrm>
            <a:off x="6312023" y="3977196"/>
            <a:ext cx="0" cy="11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4006B4-A474-469C-B2AA-16AD8A2A4D94}"/>
              </a:ext>
            </a:extLst>
          </p:cNvPr>
          <p:cNvCxnSpPr>
            <a:cxnSpLocks/>
          </p:cNvCxnSpPr>
          <p:nvPr/>
        </p:nvCxnSpPr>
        <p:spPr>
          <a:xfrm>
            <a:off x="5690588" y="3437137"/>
            <a:ext cx="133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C0B265-8E60-475E-B40D-ECA0BABAD47F}"/>
              </a:ext>
            </a:extLst>
          </p:cNvPr>
          <p:cNvCxnSpPr>
            <a:cxnSpLocks/>
          </p:cNvCxnSpPr>
          <p:nvPr/>
        </p:nvCxnSpPr>
        <p:spPr>
          <a:xfrm flipV="1">
            <a:off x="5757170" y="2929614"/>
            <a:ext cx="1058697" cy="11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8F4523A-FA17-4327-9BD7-812D8EA71D52}"/>
              </a:ext>
            </a:extLst>
          </p:cNvPr>
          <p:cNvCxnSpPr>
            <a:cxnSpLocks/>
          </p:cNvCxnSpPr>
          <p:nvPr/>
        </p:nvCxnSpPr>
        <p:spPr>
          <a:xfrm>
            <a:off x="5732016" y="4040818"/>
            <a:ext cx="1183689" cy="1001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9E47084-9FB3-4ACB-86D9-5D972E4F49E1}"/>
                  </a:ext>
                </a:extLst>
              </p:cNvPr>
              <p:cNvSpPr txBox="1"/>
              <p:nvPr/>
            </p:nvSpPr>
            <p:spPr>
              <a:xfrm>
                <a:off x="6860523" y="2672103"/>
                <a:ext cx="10886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𝑖𝑏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9E47084-9FB3-4ACB-86D9-5D972E4F4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523" y="2672103"/>
                <a:ext cx="1088696" cy="276999"/>
              </a:xfrm>
              <a:prstGeom prst="rect">
                <a:avLst/>
              </a:prstGeom>
              <a:blipFill>
                <a:blip r:embed="rId3"/>
                <a:stretch>
                  <a:fillRect l="-2793" r="-3911" b="-86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F31B7DCA-987D-4BF6-91EB-E85503955A8E}"/>
                  </a:ext>
                </a:extLst>
              </p:cNvPr>
              <p:cNvSpPr txBox="1"/>
              <p:nvPr/>
            </p:nvSpPr>
            <p:spPr>
              <a:xfrm>
                <a:off x="6888635" y="5043921"/>
                <a:ext cx="10886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𝑖𝑏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F31B7DCA-987D-4BF6-91EB-E85503955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635" y="5043921"/>
                <a:ext cx="1088696" cy="276999"/>
              </a:xfrm>
              <a:prstGeom prst="rect">
                <a:avLst/>
              </a:prstGeom>
              <a:blipFill>
                <a:blip r:embed="rId4"/>
                <a:stretch>
                  <a:fillRect l="-2793" r="-3911" b="-86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972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Geometrische Bedeutung der Grundrechenarten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683581" y="2521258"/>
            <a:ext cx="94385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 diese Weise entsprechen die Grundrechenarten und auch das komplexe Konjugieren </a:t>
            </a:r>
          </a:p>
          <a:p>
            <a:r>
              <a:rPr lang="de-DE" dirty="0"/>
              <a:t>geometrischen Operationen (Verschiebung, Drehstreckung, Spiegelung). Sehen Sie sich </a:t>
            </a:r>
          </a:p>
          <a:p>
            <a:r>
              <a:rPr lang="de-DE" dirty="0"/>
              <a:t>dazu auch folgendes Video an:</a:t>
            </a:r>
          </a:p>
          <a:p>
            <a:endParaRPr lang="de-DE" dirty="0"/>
          </a:p>
          <a:p>
            <a:r>
              <a:rPr lang="de-DE" dirty="0">
                <a:hlinkClick r:id="rId2"/>
              </a:rPr>
              <a:t>Komplexe Zahlen erklärt</a:t>
            </a:r>
            <a:endParaRPr lang="de-DE" dirty="0"/>
          </a:p>
          <a:p>
            <a:endParaRPr lang="de-DE" dirty="0"/>
          </a:p>
          <a:p>
            <a:r>
              <a:rPr lang="de-DE" dirty="0"/>
              <a:t>Jetzt gibt es also zwei Arten, wie geometrische Operationen in den Naturwissenschaften</a:t>
            </a:r>
          </a:p>
          <a:p>
            <a:r>
              <a:rPr lang="de-DE" dirty="0"/>
              <a:t>behandelt werden. Zum einen können wir Symmetrieoperationen in 3D von (z.B.) Molekülen als</a:t>
            </a:r>
          </a:p>
          <a:p>
            <a:r>
              <a:rPr lang="de-DE" dirty="0"/>
              <a:t>Elemente von Symmetriegruppen auffassen. Andererseits können wir bestimmte geometrische </a:t>
            </a:r>
          </a:p>
          <a:p>
            <a:r>
              <a:rPr lang="de-DE" dirty="0"/>
              <a:t>Operationen in 2D durch die vier Grundrechenarten und komplexe Zahlen ausdrücken.</a:t>
            </a:r>
          </a:p>
          <a:p>
            <a:endParaRPr lang="de-DE" dirty="0"/>
          </a:p>
          <a:p>
            <a:r>
              <a:rPr lang="de-DE" dirty="0">
                <a:hlinkClick r:id="rId3"/>
              </a:rPr>
              <a:t>Konzepte für Symmetrieoperationen</a:t>
            </a:r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74838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KOMPEXES WURZELZIEHEN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/>
              <p:nvPr/>
            </p:nvSpPr>
            <p:spPr>
              <a:xfrm>
                <a:off x="500403" y="2150521"/>
                <a:ext cx="11372088" cy="4072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 Eine n-te Wurzel einer komplexen Zahl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de-DE" dirty="0"/>
                  <a:t> berechnet man ebenfalls am besten mit Hilfe der Polarkoordinaten</a:t>
                </a:r>
              </a:p>
              <a:p>
                <a:r>
                  <a:rPr lang="de-DE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ra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ra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ra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Da jedoch der Winkel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das Gleiche ist wie der Winkel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, für ganze Zahlen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de-DE" dirty="0"/>
                  <a:t>gibt es zu jeder n-ten Wurzel</a:t>
                </a:r>
                <a:br>
                  <a:rPr lang="de-DE" dirty="0"/>
                </a:br>
                <a:r>
                  <a:rPr lang="de-DE" dirty="0"/>
                  <a:t>einer komplexen Zahl n verschiedene Lösungen. Also es gibt stets n verschiedene komplexe Zahlen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de-DE" dirty="0"/>
                  <a:t> für die gilt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de-DE" dirty="0"/>
                  <a:t>Diese sind wegen der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"(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-Geschichte“: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ra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g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ra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=0,…,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So sind z.B. die drei dritten Wurzeln aus z=1 (für dieses z gilt: Betrag r=1, Argument </a:t>
                </a:r>
                <a:r>
                  <a:rPr lang="el-GR" dirty="0"/>
                  <a:t>α</a:t>
                </a:r>
                <a:r>
                  <a:rPr lang="de-DE" dirty="0"/>
                  <a:t>= 0):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rad>
                      <m:ra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ra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1, 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de-DE" dirty="0"/>
                  <a:t> Rechnen Sie die Winkel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de-DE" dirty="0"/>
                  <a:t> in Winkelmaß um! Wo liegen diese im Einheitskreis?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3" y="2150521"/>
                <a:ext cx="11372088" cy="4072782"/>
              </a:xfrm>
              <a:prstGeom prst="rect">
                <a:avLst/>
              </a:prstGeom>
              <a:blipFill>
                <a:blip r:embed="rId4"/>
                <a:stretch>
                  <a:fillRect l="-429" t="-59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Komplexes Wurzelziehen">
            <a:hlinkClick r:id="" action="ppaction://media"/>
            <a:extLst>
              <a:ext uri="{FF2B5EF4-FFF2-40B4-BE49-F238E27FC236}">
                <a16:creationId xmlns:a16="http://schemas.microsoft.com/office/drawing/2014/main" id="{FA2A8F34-233D-4540-B2D1-F6FEF7267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4231" y="4391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UMRECHNUNGSFORMELN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/>
              <p:nvPr/>
            </p:nvSpPr>
            <p:spPr>
              <a:xfrm>
                <a:off x="736847" y="2139518"/>
                <a:ext cx="11051487" cy="3753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linkClick r:id="rId2"/>
                  </a:rPr>
                  <a:t>Alternativer Zugang</a:t>
                </a:r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Um zwischen den beiden Darstellungsformeln der komplexen Zahlen umrechnen zu können,</a:t>
                </a:r>
              </a:p>
              <a:p>
                <a:r>
                  <a:rPr lang="de-DE" dirty="0"/>
                  <a:t>müssen Sie den Satz des Pythagoras wissen und sich mit Winkelfunktionen auskennen. Es gilt:</a:t>
                </a:r>
              </a:p>
              <a:p>
                <a:endParaRPr lang="de-D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groupChr>
                        </m:e>
                        <m:li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lim>
                      </m:limLow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groupChr>
                        </m:e>
                        <m:li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lim>
                      </m:limLow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𝑖𝑦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Und umgekehrt: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𝑖𝑦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acos</m:t>
                          </m:r>
                        </m:fName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</m:e>
                          </m:d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sgn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dabei 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acos</m:t>
                    </m:r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arcus</a:t>
                </a:r>
                <a:r>
                  <a:rPr lang="de-DE" dirty="0"/>
                  <a:t> </a:t>
                </a:r>
                <a:r>
                  <a:rPr lang="de-DE" dirty="0" err="1"/>
                  <a:t>cosinus</a:t>
                </a:r>
                <a:r>
                  <a:rPr lang="de-DE" dirty="0"/>
                  <a:t>) die Umkehrfunktion des Kosinus (meistens mit „INV COS“ auf den Taschenrechner </a:t>
                </a:r>
              </a:p>
              <a:p>
                <a:r>
                  <a:rPr lang="de-DE" dirty="0"/>
                  <a:t>zu bekommen) und </a:t>
                </a:r>
                <a:r>
                  <a:rPr lang="de-DE" dirty="0" err="1"/>
                  <a:t>sgn</a:t>
                </a:r>
                <a:r>
                  <a:rPr lang="de-DE" dirty="0"/>
                  <a:t> die Signumfunktion. Ist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</m:oMath>
                </a14:m>
                <a:r>
                  <a:rPr lang="de-DE" dirty="0"/>
                  <a:t> dann 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 dirty="0" smtClean="0">
                        <a:latin typeface="Cambria Math" panose="02040503050406030204" pitchFamily="18" charset="0"/>
                      </a:rPr>
                      <m:t>sgn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)=1</m:t>
                    </m:r>
                  </m:oMath>
                </a14:m>
                <a:r>
                  <a:rPr lang="de-DE" dirty="0"/>
                  <a:t>, sonst ist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1" dirty="0" smtClean="0">
                        <a:latin typeface="Cambria Math" panose="02040503050406030204" pitchFamily="18" charset="0"/>
                      </a:rPr>
                      <m:t>sgn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)=−1</m:t>
                    </m:r>
                  </m:oMath>
                </a14:m>
                <a:r>
                  <a:rPr lang="de-DE" dirty="0"/>
                  <a:t>. 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7" y="2139518"/>
                <a:ext cx="11051487" cy="3753656"/>
              </a:xfrm>
              <a:prstGeom prst="rect">
                <a:avLst/>
              </a:prstGeom>
              <a:blipFill>
                <a:blip r:embed="rId3"/>
                <a:stretch>
                  <a:fillRect l="-496" t="-974" r="-441" b="-16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D620380C-35F8-495F-A8D8-5C731EBC54EE}"/>
              </a:ext>
            </a:extLst>
          </p:cNvPr>
          <p:cNvSpPr txBox="1"/>
          <p:nvPr/>
        </p:nvSpPr>
        <p:spPr>
          <a:xfrm>
            <a:off x="4557730" y="4429961"/>
            <a:ext cx="2177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Pythagoras: Länge des Zeigers</a:t>
            </a:r>
            <a:endParaRPr lang="de-DE" i="1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463F22A-41AB-4D1E-AD2E-C9FF35F67295}"/>
              </a:ext>
            </a:extLst>
          </p:cNvPr>
          <p:cNvCxnSpPr/>
          <p:nvPr/>
        </p:nvCxnSpPr>
        <p:spPr>
          <a:xfrm>
            <a:off x="7208668" y="2139518"/>
            <a:ext cx="1331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B59FE811-46AD-47C9-BB0C-B2E064B0FB01}"/>
              </a:ext>
            </a:extLst>
          </p:cNvPr>
          <p:cNvCxnSpPr/>
          <p:nvPr/>
        </p:nvCxnSpPr>
        <p:spPr>
          <a:xfrm flipV="1">
            <a:off x="8540318" y="1411550"/>
            <a:ext cx="0" cy="727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241664E-EAA3-47ED-A529-0C05B9E48C02}"/>
              </a:ext>
            </a:extLst>
          </p:cNvPr>
          <p:cNvCxnSpPr/>
          <p:nvPr/>
        </p:nvCxnSpPr>
        <p:spPr>
          <a:xfrm flipV="1">
            <a:off x="7208668" y="1420427"/>
            <a:ext cx="1331650" cy="71909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C308E2F-B331-4594-BBA1-EFDB906F97FA}"/>
              </a:ext>
            </a:extLst>
          </p:cNvPr>
          <p:cNvSpPr txBox="1"/>
          <p:nvPr/>
        </p:nvSpPr>
        <p:spPr>
          <a:xfrm>
            <a:off x="7733268" y="205228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9C70D79-9420-4C82-80B4-6C17D8AA9D7F}"/>
              </a:ext>
            </a:extLst>
          </p:cNvPr>
          <p:cNvSpPr txBox="1"/>
          <p:nvPr/>
        </p:nvSpPr>
        <p:spPr>
          <a:xfrm>
            <a:off x="8540318" y="1590868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9A8BE18-6581-48F0-9D59-28010531841B}"/>
              </a:ext>
            </a:extLst>
          </p:cNvPr>
          <p:cNvSpPr txBox="1"/>
          <p:nvPr/>
        </p:nvSpPr>
        <p:spPr>
          <a:xfrm rot="19543506">
            <a:off x="7744489" y="1404890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2F9246-D4FC-4B95-A943-DB785965DAFB}"/>
              </a:ext>
            </a:extLst>
          </p:cNvPr>
          <p:cNvSpPr txBox="1"/>
          <p:nvPr/>
        </p:nvSpPr>
        <p:spPr>
          <a:xfrm>
            <a:off x="7469064" y="184462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3EA4BA8-A7DA-4477-8AB3-46820572AC02}"/>
              </a:ext>
            </a:extLst>
          </p:cNvPr>
          <p:cNvSpPr txBox="1"/>
          <p:nvPr/>
        </p:nvSpPr>
        <p:spPr>
          <a:xfrm>
            <a:off x="6678680" y="4256817"/>
            <a:ext cx="3252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Umkehrung von x=r cos(α) und Vorzeichen des </a:t>
            </a:r>
          </a:p>
          <a:p>
            <a:r>
              <a:rPr lang="de-DE" sz="1200" i="1" dirty="0"/>
              <a:t>Winkels beachten. 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33776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EINIGE WICHTIGE FORMELN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683581" y="2521258"/>
            <a:ext cx="74670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dem folgenden Link sind noch einmal die wichtigsten Formeln hinterlegt:</a:t>
            </a:r>
          </a:p>
          <a:p>
            <a:endParaRPr lang="de-DE" dirty="0"/>
          </a:p>
          <a:p>
            <a:r>
              <a:rPr lang="de-DE" dirty="0">
                <a:hlinkClick r:id="rId2"/>
              </a:rPr>
              <a:t>Wichtige Formeln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Jetzt sind Sie fit für den Übungszettel!</a:t>
            </a:r>
          </a:p>
        </p:txBody>
      </p:sp>
    </p:spTree>
    <p:extLst>
      <p:ext uri="{BB962C8B-B14F-4D97-AF65-F5344CB8AC3E}">
        <p14:creationId xmlns:p14="http://schemas.microsoft.com/office/powerpoint/2010/main" val="127270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Wiederholung: Körper</a:t>
            </a:r>
            <a:endParaRPr lang="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C19FE5-08D8-49A6-B0E1-7147AD895507}"/>
                  </a:ext>
                </a:extLst>
              </p:cNvPr>
              <p:cNvSpPr txBox="1"/>
              <p:nvPr/>
            </p:nvSpPr>
            <p:spPr>
              <a:xfrm>
                <a:off x="790112" y="2582124"/>
                <a:ext cx="9974718" cy="1438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2800" dirty="0"/>
                  <a:t>Bruchzahlen: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de-DE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de-DE" sz="2800" dirty="0">
                    <a:ea typeface="Cambria Math" panose="02040503050406030204" pitchFamily="18" charset="0"/>
                  </a:rPr>
                  <a:t>, wobei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de-DE" sz="2800" dirty="0">
                    <a:ea typeface="Cambria Math" panose="02040503050406030204" pitchFamily="18" charset="0"/>
                  </a:rPr>
                  <a:t> und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de-DE" sz="2800" b="0" dirty="0">
                    <a:ea typeface="Cambria Math" panose="02040503050406030204" pitchFamily="18" charset="0"/>
                  </a:rPr>
                  <a:t>  </a:t>
                </a:r>
              </a:p>
              <a:p>
                <a:br>
                  <a:rPr lang="de-DE" sz="2800" dirty="0">
                    <a:ea typeface="Cambria Math" panose="02040503050406030204" pitchFamily="18" charset="0"/>
                  </a:rPr>
                </a:br>
                <a:r>
                  <a:rPr lang="de-DE" sz="2800" dirty="0">
                    <a:ea typeface="Cambria Math" panose="02040503050406030204" pitchFamily="18" charset="0"/>
                  </a:rPr>
                  <a:t>Reelle Zahlen: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𝑥𝑥𝑥𝑥𝑥𝑥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𝑥𝑥𝑥𝑥𝑥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…∈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de-DE" sz="2800" dirty="0"/>
                  <a:t>, wobei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sz="2800" dirty="0"/>
                  <a:t> beliebige Ziffern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C19FE5-08D8-49A6-B0E1-7147AD895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12" y="2582124"/>
                <a:ext cx="9974718" cy="1438279"/>
              </a:xfrm>
              <a:prstGeom prst="rect">
                <a:avLst/>
              </a:prstGeom>
              <a:blipFill>
                <a:blip r:embed="rId4"/>
                <a:stretch>
                  <a:fillRect l="-2200" t="-4237" b="-1398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6475FC1-ADA5-4C86-AB10-85CB2CFDF0BA}"/>
                  </a:ext>
                </a:extLst>
              </p:cNvPr>
              <p:cNvSpPr txBox="1"/>
              <p:nvPr/>
            </p:nvSpPr>
            <p:spPr>
              <a:xfrm>
                <a:off x="5663950" y="3548810"/>
                <a:ext cx="253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6475FC1-ADA5-4C86-AB10-85CB2CFDF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950" y="3548810"/>
                <a:ext cx="253274" cy="276999"/>
              </a:xfrm>
              <a:prstGeom prst="rect">
                <a:avLst/>
              </a:prstGeom>
              <a:blipFill>
                <a:blip r:embed="rId5"/>
                <a:stretch>
                  <a:fillRect l="-9524" r="-119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F6752573-25AF-4DB2-BF92-1E65E87B15C0}"/>
              </a:ext>
            </a:extLst>
          </p:cNvPr>
          <p:cNvSpPr txBox="1"/>
          <p:nvPr/>
        </p:nvSpPr>
        <p:spPr>
          <a:xfrm>
            <a:off x="790112" y="4955165"/>
            <a:ext cx="243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6"/>
              </a:rPr>
              <a:t>Welche Zahlen gibt es?</a:t>
            </a:r>
            <a:endParaRPr lang="de-DE" dirty="0"/>
          </a:p>
        </p:txBody>
      </p:sp>
      <p:pic>
        <p:nvPicPr>
          <p:cNvPr id="9" name="Wiederholung Köper">
            <a:hlinkClick r:id="" action="ppaction://media"/>
            <a:extLst>
              <a:ext uri="{FF2B5EF4-FFF2-40B4-BE49-F238E27FC236}">
                <a16:creationId xmlns:a16="http://schemas.microsoft.com/office/drawing/2014/main" id="{FFEA8785-E59F-4403-8B73-6A4B8112B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8371" y="4837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KOMPLEXE ZAHLEN UND GEOMETRIE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683581" y="2521258"/>
            <a:ext cx="1079500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Komplexe Zahlen spielen eine sehr große Rolle in der ebenen Geometrie (wie Sie sich vielleicht schon</a:t>
            </a:r>
          </a:p>
          <a:p>
            <a:r>
              <a:rPr lang="de-DE" dirty="0"/>
              <a:t>denken können). Diese Rolle geht weit über das Anwenden von Symmetrieoperationen hinaus. Das ist auch </a:t>
            </a:r>
          </a:p>
          <a:p>
            <a:r>
              <a:rPr lang="de-DE" dirty="0"/>
              <a:t>der Grund dafür, warum heutzutage faste keine Sätze der Elementargeometrie aus der Antike mehr gelehrt</a:t>
            </a:r>
          </a:p>
          <a:p>
            <a:r>
              <a:rPr lang="de-DE" dirty="0"/>
              <a:t>werden (wer kenn schon den Satz von </a:t>
            </a:r>
            <a:r>
              <a:rPr lang="de-DE" dirty="0" err="1"/>
              <a:t>Pappos</a:t>
            </a:r>
            <a:r>
              <a:rPr lang="de-DE" dirty="0"/>
              <a:t> oder von Menelaos?). Heute „rechnet“ man Geometrie, anstatt</a:t>
            </a:r>
          </a:p>
          <a:p>
            <a:r>
              <a:rPr lang="de-DE" dirty="0"/>
              <a:t>sie zu konstruieren. </a:t>
            </a:r>
          </a:p>
          <a:p>
            <a:endParaRPr lang="de-DE" dirty="0"/>
          </a:p>
          <a:p>
            <a:r>
              <a:rPr lang="de-DE" dirty="0"/>
              <a:t>Bitte schauen Sie sich die folgende interaktive Grafik an (Satz von Napoleon… gemeint ist tatsächlich </a:t>
            </a:r>
          </a:p>
          <a:p>
            <a:r>
              <a:rPr lang="de-DE" dirty="0"/>
              <a:t>DER Napoleon Bonaparte): </a:t>
            </a:r>
            <a:r>
              <a:rPr lang="de-DE" dirty="0">
                <a:hlinkClick r:id="rId8"/>
              </a:rPr>
              <a:t>Link zu GeoGebra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Dann laden Sie sich das folgende Dokument runter und hören Sie sich dazu die Audiokommentare an!</a:t>
            </a:r>
          </a:p>
          <a:p>
            <a:endParaRPr lang="de-DE" dirty="0"/>
          </a:p>
          <a:p>
            <a:r>
              <a:rPr lang="de-DE" dirty="0">
                <a:hlinkClick r:id="rId9"/>
              </a:rPr>
              <a:t>Beweis des Satzes</a:t>
            </a:r>
            <a:r>
              <a:rPr lang="de-DE" dirty="0"/>
              <a:t> </a:t>
            </a:r>
          </a:p>
        </p:txBody>
      </p:sp>
      <p:pic>
        <p:nvPicPr>
          <p:cNvPr id="3" name="Geogebra">
            <a:hlinkClick r:id="" action="ppaction://media"/>
            <a:extLst>
              <a:ext uri="{FF2B5EF4-FFF2-40B4-BE49-F238E27FC236}">
                <a16:creationId xmlns:a16="http://schemas.microsoft.com/office/drawing/2014/main" id="{CE326F5B-A922-41AF-9DC4-758F637A8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1084" y="4542809"/>
            <a:ext cx="487363" cy="487363"/>
          </a:xfrm>
          <a:prstGeom prst="rect">
            <a:avLst/>
          </a:prstGeom>
        </p:spPr>
      </p:pic>
      <p:pic>
        <p:nvPicPr>
          <p:cNvPr id="6" name="Beweis Napoleon">
            <a:hlinkClick r:id="" action="ppaction://media"/>
            <a:extLst>
              <a:ext uri="{FF2B5EF4-FFF2-40B4-BE49-F238E27FC236}">
                <a16:creationId xmlns:a16="http://schemas.microsoft.com/office/drawing/2014/main" id="{6D5C7455-44C0-4A7D-870F-765F0582DF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76497" y="5805628"/>
            <a:ext cx="487363" cy="487363"/>
          </a:xfrm>
          <a:prstGeom prst="rect">
            <a:avLst/>
          </a:prstGeom>
        </p:spPr>
      </p:pic>
      <p:pic>
        <p:nvPicPr>
          <p:cNvPr id="7" name="Napoleaon Hauptresultat">
            <a:hlinkClick r:id="" action="ppaction://media"/>
            <a:extLst>
              <a:ext uri="{FF2B5EF4-FFF2-40B4-BE49-F238E27FC236}">
                <a16:creationId xmlns:a16="http://schemas.microsoft.com/office/drawing/2014/main" id="{F75AA48F-0B2B-4385-A997-09C8FB8D14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48349" y="5805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Wiederholung: Polynome</a:t>
            </a:r>
            <a:endParaRPr lang="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C19FE5-08D8-49A6-B0E1-7147AD895507}"/>
                  </a:ext>
                </a:extLst>
              </p:cNvPr>
              <p:cNvSpPr txBox="1"/>
              <p:nvPr/>
            </p:nvSpPr>
            <p:spPr>
              <a:xfrm>
                <a:off x="790112" y="2225508"/>
                <a:ext cx="9991966" cy="2154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2000" dirty="0"/>
                  <a:t>Sie haben gelernt, dass sich Polynome als Summe von Monomen oder auch als Produkt von </a:t>
                </a:r>
              </a:p>
              <a:p>
                <a:r>
                  <a:rPr lang="de-DE" sz="2000" dirty="0"/>
                  <a:t>Linearfaktoren darstellen lassen. Dazu muss man alle Nullstellen des Polynoms bestimmen.</a:t>
                </a:r>
              </a:p>
              <a:p>
                <a:r>
                  <a:rPr lang="de-DE" sz="2000" dirty="0"/>
                  <a:t>Finden Sie mit Hilfe der p-q-Formel alle Nullstellen des folgenden Polynoms und </a:t>
                </a:r>
              </a:p>
              <a:p>
                <a:r>
                  <a:rPr lang="de-DE" sz="2000" dirty="0"/>
                  <a:t>zerlegen Sie dieses in seine beiden Linearfaktoren:</a:t>
                </a:r>
              </a:p>
              <a:p>
                <a:endParaRPr lang="de-DE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²+2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de-DE" sz="2000" dirty="0"/>
              </a:p>
              <a:p>
                <a:endParaRPr lang="de-DE" sz="20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C19FE5-08D8-49A6-B0E1-7147AD895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12" y="2225508"/>
                <a:ext cx="9991966" cy="2154436"/>
              </a:xfrm>
              <a:prstGeom prst="rect">
                <a:avLst/>
              </a:prstGeom>
              <a:blipFill>
                <a:blip r:embed="rId2"/>
                <a:stretch>
                  <a:fillRect l="-1586" t="-3683" r="-5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06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Imaginäre Einheit / Komplexe Zahlen</a:t>
            </a:r>
            <a:endParaRPr lang="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C19FE5-08D8-49A6-B0E1-7147AD895507}"/>
                  </a:ext>
                </a:extLst>
              </p:cNvPr>
              <p:cNvSpPr txBox="1"/>
              <p:nvPr/>
            </p:nvSpPr>
            <p:spPr>
              <a:xfrm>
                <a:off x="565692" y="2225508"/>
                <a:ext cx="8421151" cy="3250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de-DE" sz="2000" dirty="0"/>
                  <a:t>p-q-Formel anwenden: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=−1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e>
                      </m:ra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−1±</m:t>
                      </m:r>
                      <m:rad>
                        <m:radPr>
                          <m:degHide m:val="on"/>
                          <m:ctrlPr>
                            <a:rPr lang="de-D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de-DE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=−1±2∙</m:t>
                      </m:r>
                      <m:rad>
                        <m:radPr>
                          <m:degHide m:val="on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=−1±2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de-DE" sz="2000" dirty="0"/>
              </a:p>
              <a:p>
                <a:endParaRPr lang="de-DE" sz="2000" i="1" dirty="0">
                  <a:latin typeface="Cambria Math" panose="02040503050406030204" pitchFamily="18" charset="0"/>
                </a:endParaRPr>
              </a:p>
              <a:p>
                <a:endParaRPr lang="de-DE" sz="2000" i="1" dirty="0">
                  <a:latin typeface="Cambria Math" panose="02040503050406030204" pitchFamily="18" charset="0"/>
                </a:endParaRPr>
              </a:p>
              <a:p>
                <a:r>
                  <a:rPr lang="de-DE" sz="2000" dirty="0"/>
                  <a:t>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+5=(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−(−1+2</m:t>
                    </m:r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))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−(</m:t>
                    </m:r>
                    <m:groupChr>
                      <m:groupChrPr>
                        <m:chr m:val="⏟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−1−2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groupCh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de-DE" sz="2000" dirty="0"/>
              </a:p>
              <a:p>
                <a:endParaRPr lang="de-DE" sz="2000" dirty="0"/>
              </a:p>
              <a:p>
                <a:endParaRPr lang="de-DE" sz="2000" dirty="0"/>
              </a:p>
              <a:p>
                <a:r>
                  <a:rPr lang="de-DE" sz="2000" dirty="0">
                    <a:hlinkClick r:id="rId4"/>
                  </a:rPr>
                  <a:t>Weiterführende Informationen</a:t>
                </a:r>
                <a:endParaRPr lang="de-DE" sz="2000" dirty="0"/>
              </a:p>
              <a:p>
                <a:endParaRPr lang="de-DE" sz="20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C19FE5-08D8-49A6-B0E1-7147AD895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92" y="2225508"/>
                <a:ext cx="8421151" cy="3250377"/>
              </a:xfrm>
              <a:prstGeom prst="rect">
                <a:avLst/>
              </a:prstGeom>
              <a:blipFill>
                <a:blip r:embed="rId5"/>
                <a:stretch>
                  <a:fillRect l="-1883" t="-2439" r="-5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B58C6F8C-3E18-4D57-AECE-3800B8F441A6}"/>
                  </a:ext>
                </a:extLst>
              </p:cNvPr>
              <p:cNvSpPr txBox="1"/>
              <p:nvPr/>
            </p:nvSpPr>
            <p:spPr>
              <a:xfrm>
                <a:off x="7269480" y="4892040"/>
                <a:ext cx="281096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Komplexe Zahlen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: </a:t>
                </a:r>
              </a:p>
              <a:p>
                <a:endParaRPr lang="de-DE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𝑖𝑏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, wobei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de-DE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endParaRPr lang="de-DE" dirty="0"/>
              </a:p>
              <a:p>
                <a:r>
                  <a:rPr lang="de-DE" dirty="0">
                    <a:solidFill>
                      <a:srgbClr val="FF0000"/>
                    </a:solidFill>
                  </a:rPr>
                  <a:t>a= Realteil, b= Imaginärteil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B58C6F8C-3E18-4D57-AECE-3800B8F44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480" y="4892040"/>
                <a:ext cx="2810962" cy="1477328"/>
              </a:xfrm>
              <a:prstGeom prst="rect">
                <a:avLst/>
              </a:prstGeom>
              <a:blipFill>
                <a:blip r:embed="rId6"/>
                <a:stretch>
                  <a:fillRect l="-1952" t="-2479" r="-1518" b="-53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Komplexe Zahlen">
            <a:hlinkClick r:id="" action="ppaction://media"/>
            <a:extLst>
              <a:ext uri="{FF2B5EF4-FFF2-40B4-BE49-F238E27FC236}">
                <a16:creationId xmlns:a16="http://schemas.microsoft.com/office/drawing/2014/main" id="{D8F4F0C0-747C-4E4C-B7AC-6097B095B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5769" y="2660413"/>
            <a:ext cx="487363" cy="487363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BC5EC35-F52C-44DF-BEAA-4225223E64EA}"/>
              </a:ext>
            </a:extLst>
          </p:cNvPr>
          <p:cNvCxnSpPr/>
          <p:nvPr/>
        </p:nvCxnSpPr>
        <p:spPr>
          <a:xfrm flipV="1">
            <a:off x="8158579" y="4323425"/>
            <a:ext cx="106532" cy="568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44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Komplexe Zahlen ALS Körper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/>
              <p:nvPr/>
            </p:nvSpPr>
            <p:spPr>
              <a:xfrm>
                <a:off x="683581" y="2521258"/>
                <a:ext cx="10486525" cy="2610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Für komplexe Zahlen gelten alle Rechenregeln eines Körpers (und zusätzlich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²=−1</m:t>
                    </m:r>
                  </m:oMath>
                </a14:m>
                <a:r>
                  <a:rPr lang="de-DE" dirty="0"/>
                  <a:t>). Eine komplexe Zahl</a:t>
                </a:r>
              </a:p>
              <a:p>
                <a:r>
                  <a:rPr lang="de-DE" dirty="0"/>
                  <a:t>hat ein Inverses bezüglich der Addition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𝑖𝑦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   −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5+6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=−5−6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dirty="0"/>
              </a:p>
              <a:p>
                <a:endParaRPr lang="de-DE" dirty="0"/>
              </a:p>
              <a:p>
                <a:r>
                  <a:rPr lang="de-DE" dirty="0"/>
                  <a:t>und (sofern nicht x und y Null sind) auch ein Inverses bezüglich der Multiplikation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𝑖𝑦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²+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²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     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5+6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61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61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81" y="2521258"/>
                <a:ext cx="10486525" cy="2610138"/>
              </a:xfrm>
              <a:prstGeom prst="rect">
                <a:avLst/>
              </a:prstGeom>
              <a:blipFill>
                <a:blip r:embed="rId2"/>
                <a:stretch>
                  <a:fillRect l="-465" t="-14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67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DIVISION KOMPLEXER ZAHLEN / KONJUGIERT KOMPLEXE ZAHL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/>
              <p:nvPr/>
            </p:nvSpPr>
            <p:spPr>
              <a:xfrm>
                <a:off x="683581" y="2521258"/>
                <a:ext cx="10529614" cy="2885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Will man zwei komplexe Zahlen durcheinander teilen, dann erweitert man am besten den entsprechenden </a:t>
                </a:r>
              </a:p>
              <a:p>
                <a:r>
                  <a:rPr lang="de-DE" dirty="0"/>
                  <a:t>Bruch mit dem Nenner, wobei man das Vorzeichen des Imaginärteils umkehrt (Konjugation genannt). </a:t>
                </a:r>
              </a:p>
              <a:p>
                <a:r>
                  <a:rPr lang="de-DE" dirty="0"/>
                  <a:t>Die zu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𝑖𝑏</m:t>
                    </m:r>
                  </m:oMath>
                </a14:m>
                <a:r>
                  <a:rPr lang="de-DE" dirty="0"/>
                  <a:t> konjugiert komplexe Zahl lautet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𝑖𝑏</m:t>
                    </m:r>
                  </m:oMath>
                </a14:m>
                <a:r>
                  <a:rPr lang="de-DE" dirty="0"/>
                  <a:t>.</a:t>
                </a:r>
              </a:p>
              <a:p>
                <a:endParaRPr lang="de-DE" dirty="0"/>
              </a:p>
              <a:p>
                <a:r>
                  <a:rPr lang="de-DE" dirty="0"/>
                  <a:t>Beispiel: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5+6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1+2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5+6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1+2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(5+6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)(1−2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(1+2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)(1−2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5+6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+12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1+4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wobei man im Nenner die 3. binomische Formel anwenden kann und stets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²=−1</m:t>
                    </m:r>
                  </m:oMath>
                </a14:m>
                <a:r>
                  <a:rPr lang="de-DE" dirty="0"/>
                  <a:t> berücksichtigen muss.</a:t>
                </a:r>
              </a:p>
              <a:p>
                <a:r>
                  <a:rPr lang="de-DE" dirty="0"/>
                  <a:t>Auf diese Weise habe ich auch das Inverse ausgerechnet als 1 geteilt durch </a:t>
                </a:r>
                <a:r>
                  <a:rPr lang="de-DE" dirty="0" err="1"/>
                  <a:t>x+iy</a:t>
                </a:r>
                <a:r>
                  <a:rPr lang="de-DE" dirty="0"/>
                  <a:t>.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81" y="2521258"/>
                <a:ext cx="10529614" cy="2885085"/>
              </a:xfrm>
              <a:prstGeom prst="rect">
                <a:avLst/>
              </a:prstGeom>
              <a:blipFill>
                <a:blip r:embed="rId2"/>
                <a:stretch>
                  <a:fillRect l="-463" t="-1268" b="-25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4945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KOMPLEXE ZAHLENEBENE / </a:t>
            </a:r>
            <a:r>
              <a:rPr lang="de-DE" dirty="0" err="1"/>
              <a:t>KomPLEXE</a:t>
            </a:r>
            <a:r>
              <a:rPr lang="de-DE" dirty="0"/>
              <a:t> ZAHLEN ALS ZEIGER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671325" y="2359570"/>
            <a:ext cx="387952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 komplexe Zahlen aus zwei</a:t>
            </a:r>
          </a:p>
          <a:p>
            <a:r>
              <a:rPr lang="de-DE" dirty="0"/>
              <a:t>reellen Zahlen zusammengesetzt </a:t>
            </a:r>
          </a:p>
          <a:p>
            <a:r>
              <a:rPr lang="de-DE" dirty="0"/>
              <a:t>sind, kann man sie sich als Punkte</a:t>
            </a:r>
          </a:p>
          <a:p>
            <a:r>
              <a:rPr lang="de-DE" dirty="0"/>
              <a:t>mit den Koordinaten x und y im</a:t>
            </a:r>
          </a:p>
          <a:p>
            <a:r>
              <a:rPr lang="de-DE" dirty="0"/>
              <a:t>2D-Raum vorstellen….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…oder (und das ist meistens besser)</a:t>
            </a:r>
          </a:p>
          <a:p>
            <a:r>
              <a:rPr lang="de-DE" dirty="0"/>
              <a:t>als Pfeile (Vektoren) die vom Ursprung</a:t>
            </a:r>
          </a:p>
          <a:p>
            <a:r>
              <a:rPr lang="de-DE" dirty="0"/>
              <a:t>zu diesem 2D-Punkt zeigen.  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A302B3E-44E1-4A66-A1E3-2A67089D2D89}"/>
              </a:ext>
            </a:extLst>
          </p:cNvPr>
          <p:cNvCxnSpPr/>
          <p:nvPr/>
        </p:nvCxnSpPr>
        <p:spPr>
          <a:xfrm flipV="1">
            <a:off x="5761608" y="2166151"/>
            <a:ext cx="0" cy="38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DB0AE9-8FAE-4BAD-A3F8-493ACC4944E2}"/>
              </a:ext>
            </a:extLst>
          </p:cNvPr>
          <p:cNvCxnSpPr/>
          <p:nvPr/>
        </p:nvCxnSpPr>
        <p:spPr>
          <a:xfrm>
            <a:off x="3258105" y="4030462"/>
            <a:ext cx="5113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A64ADB-D890-439C-B81C-88C272903B6C}"/>
              </a:ext>
            </a:extLst>
          </p:cNvPr>
          <p:cNvCxnSpPr/>
          <p:nvPr/>
        </p:nvCxnSpPr>
        <p:spPr>
          <a:xfrm>
            <a:off x="6312023" y="3977196"/>
            <a:ext cx="0" cy="11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4006B4-A474-469C-B2AA-16AD8A2A4D94}"/>
              </a:ext>
            </a:extLst>
          </p:cNvPr>
          <p:cNvCxnSpPr>
            <a:cxnSpLocks/>
          </p:cNvCxnSpPr>
          <p:nvPr/>
        </p:nvCxnSpPr>
        <p:spPr>
          <a:xfrm>
            <a:off x="5690588" y="3437137"/>
            <a:ext cx="133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7BC9A61-D68B-40CF-AAB5-16526F23E2D8}"/>
                  </a:ext>
                </a:extLst>
              </p:cNvPr>
              <p:cNvSpPr txBox="1"/>
              <p:nvPr/>
            </p:nvSpPr>
            <p:spPr>
              <a:xfrm>
                <a:off x="7538733" y="4092605"/>
                <a:ext cx="124271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Reelle Achse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7BC9A61-D68B-40CF-AAB5-16526F23E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733" y="4092605"/>
                <a:ext cx="1242712" cy="553998"/>
              </a:xfrm>
              <a:prstGeom prst="rect">
                <a:avLst/>
              </a:prstGeom>
              <a:blipFill>
                <a:blip r:embed="rId2"/>
                <a:stretch>
                  <a:fillRect l="-11765" r="-11275" b="-252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45D4392-5155-46F1-AB4C-FDBF51A94CE0}"/>
                  </a:ext>
                </a:extLst>
              </p:cNvPr>
              <p:cNvSpPr txBox="1"/>
              <p:nvPr/>
            </p:nvSpPr>
            <p:spPr>
              <a:xfrm rot="16200000">
                <a:off x="4310172" y="2613590"/>
                <a:ext cx="161537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/>
                  <a:t>Imaginäre Achse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945D4392-5155-46F1-AB4C-FDBF51A94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10172" y="2613590"/>
                <a:ext cx="1615379" cy="553998"/>
              </a:xfrm>
              <a:prstGeom prst="rect">
                <a:avLst/>
              </a:prstGeom>
              <a:blipFill>
                <a:blip r:embed="rId3"/>
                <a:stretch>
                  <a:fillRect t="-9057" r="-25275" b="-86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/>
              <p:nvPr/>
            </p:nvSpPr>
            <p:spPr>
              <a:xfrm>
                <a:off x="6934549" y="2602875"/>
                <a:ext cx="6714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549" y="2602875"/>
                <a:ext cx="671402" cy="276999"/>
              </a:xfrm>
              <a:prstGeom prst="rect">
                <a:avLst/>
              </a:prstGeom>
              <a:blipFill>
                <a:blip r:embed="rId4"/>
                <a:stretch>
                  <a:fillRect l="-4545" r="-10909" b="-3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llipse 16">
            <a:extLst>
              <a:ext uri="{FF2B5EF4-FFF2-40B4-BE49-F238E27FC236}">
                <a16:creationId xmlns:a16="http://schemas.microsoft.com/office/drawing/2014/main" id="{F39715FB-5E0C-4905-A464-81FD7AABBA7E}"/>
              </a:ext>
            </a:extLst>
          </p:cNvPr>
          <p:cNvSpPr/>
          <p:nvPr/>
        </p:nvSpPr>
        <p:spPr>
          <a:xfrm>
            <a:off x="6809172" y="289059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2B2A7D8-C579-44E1-BE04-0517E270A493}"/>
              </a:ext>
            </a:extLst>
          </p:cNvPr>
          <p:cNvCxnSpPr>
            <a:endCxn id="17" idx="3"/>
          </p:cNvCxnSpPr>
          <p:nvPr/>
        </p:nvCxnSpPr>
        <p:spPr>
          <a:xfrm flipV="1">
            <a:off x="6809172" y="2929614"/>
            <a:ext cx="6695" cy="11008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DE9C9B7-EE67-41C1-A899-882A65B4FC06}"/>
              </a:ext>
            </a:extLst>
          </p:cNvPr>
          <p:cNvCxnSpPr>
            <a:stCxn id="17" idx="3"/>
          </p:cNvCxnSpPr>
          <p:nvPr/>
        </p:nvCxnSpPr>
        <p:spPr>
          <a:xfrm flipH="1">
            <a:off x="5743852" y="2929614"/>
            <a:ext cx="1072015" cy="669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1E7B3DD-A1B0-4074-A8D4-229273918001}"/>
                  </a:ext>
                </a:extLst>
              </p:cNvPr>
              <p:cNvSpPr txBox="1"/>
              <p:nvPr/>
            </p:nvSpPr>
            <p:spPr>
              <a:xfrm>
                <a:off x="6623607" y="3961419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1E7B3DD-A1B0-4074-A8D4-229273918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607" y="3961419"/>
                <a:ext cx="3727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401A16E-9F72-4980-AEE3-E67582DA00AE}"/>
                  </a:ext>
                </a:extLst>
              </p:cNvPr>
              <p:cNvSpPr txBox="1"/>
              <p:nvPr/>
            </p:nvSpPr>
            <p:spPr>
              <a:xfrm>
                <a:off x="5444358" y="2728902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401A16E-9F72-4980-AEE3-E67582DA0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358" y="2728902"/>
                <a:ext cx="372794" cy="369332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C0B265-8E60-475E-B40D-ECA0BABAD47F}"/>
              </a:ext>
            </a:extLst>
          </p:cNvPr>
          <p:cNvCxnSpPr>
            <a:endCxn id="17" idx="3"/>
          </p:cNvCxnSpPr>
          <p:nvPr/>
        </p:nvCxnSpPr>
        <p:spPr>
          <a:xfrm flipV="1">
            <a:off x="5757170" y="2929614"/>
            <a:ext cx="1058697" cy="11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36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KOMPLEXE ZAHLENEBENE / </a:t>
            </a:r>
            <a:r>
              <a:rPr lang="de-DE" dirty="0" err="1"/>
              <a:t>KomPLEXE</a:t>
            </a:r>
            <a:r>
              <a:rPr lang="de-DE" dirty="0"/>
              <a:t> ZAHLEN ALS ZEIGER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CD35FD-1A43-4EBA-9648-955ED201A865}"/>
              </a:ext>
            </a:extLst>
          </p:cNvPr>
          <p:cNvSpPr txBox="1"/>
          <p:nvPr/>
        </p:nvSpPr>
        <p:spPr>
          <a:xfrm>
            <a:off x="671325" y="2359570"/>
            <a:ext cx="43474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Es gibt zwei Möglichkeiten, die</a:t>
            </a:r>
          </a:p>
          <a:p>
            <a:r>
              <a:rPr lang="de-DE" dirty="0"/>
              <a:t>Koordinaten dieses Zeigers anzugeben.</a:t>
            </a:r>
          </a:p>
          <a:p>
            <a:r>
              <a:rPr lang="de-DE" dirty="0"/>
              <a:t>Einmal kann man die x- und y-Koordinate,</a:t>
            </a:r>
          </a:p>
          <a:p>
            <a:r>
              <a:rPr lang="de-DE" dirty="0"/>
              <a:t>also den Real- und Imaginärteil, angeben.  </a:t>
            </a:r>
          </a:p>
          <a:p>
            <a:r>
              <a:rPr lang="de-DE" dirty="0"/>
              <a:t>(Kartesische Darstellungsform) 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A302B3E-44E1-4A66-A1E3-2A67089D2D89}"/>
              </a:ext>
            </a:extLst>
          </p:cNvPr>
          <p:cNvCxnSpPr/>
          <p:nvPr/>
        </p:nvCxnSpPr>
        <p:spPr>
          <a:xfrm flipV="1">
            <a:off x="5761608" y="2166151"/>
            <a:ext cx="0" cy="38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DB0AE9-8FAE-4BAD-A3F8-493ACC4944E2}"/>
              </a:ext>
            </a:extLst>
          </p:cNvPr>
          <p:cNvCxnSpPr/>
          <p:nvPr/>
        </p:nvCxnSpPr>
        <p:spPr>
          <a:xfrm>
            <a:off x="3258105" y="4030462"/>
            <a:ext cx="5113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A64ADB-D890-439C-B81C-88C272903B6C}"/>
              </a:ext>
            </a:extLst>
          </p:cNvPr>
          <p:cNvCxnSpPr/>
          <p:nvPr/>
        </p:nvCxnSpPr>
        <p:spPr>
          <a:xfrm>
            <a:off x="6312023" y="3977196"/>
            <a:ext cx="0" cy="11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4006B4-A474-469C-B2AA-16AD8A2A4D94}"/>
              </a:ext>
            </a:extLst>
          </p:cNvPr>
          <p:cNvCxnSpPr>
            <a:cxnSpLocks/>
          </p:cNvCxnSpPr>
          <p:nvPr/>
        </p:nvCxnSpPr>
        <p:spPr>
          <a:xfrm>
            <a:off x="5690588" y="3437137"/>
            <a:ext cx="133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/>
              <p:nvPr/>
            </p:nvSpPr>
            <p:spPr>
              <a:xfrm>
                <a:off x="6934549" y="2602875"/>
                <a:ext cx="6714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𝑖𝑦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549" y="2602875"/>
                <a:ext cx="671402" cy="276999"/>
              </a:xfrm>
              <a:prstGeom prst="rect">
                <a:avLst/>
              </a:prstGeom>
              <a:blipFill>
                <a:blip r:embed="rId2"/>
                <a:stretch>
                  <a:fillRect l="-4545" r="-10909" b="-3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2B2A7D8-C579-44E1-BE04-0517E270A493}"/>
              </a:ext>
            </a:extLst>
          </p:cNvPr>
          <p:cNvCxnSpPr>
            <a:cxnSpLocks/>
          </p:cNvCxnSpPr>
          <p:nvPr/>
        </p:nvCxnSpPr>
        <p:spPr>
          <a:xfrm flipV="1">
            <a:off x="6809172" y="2929614"/>
            <a:ext cx="6695" cy="11008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DE9C9B7-EE67-41C1-A899-882A65B4FC06}"/>
              </a:ext>
            </a:extLst>
          </p:cNvPr>
          <p:cNvCxnSpPr>
            <a:cxnSpLocks/>
          </p:cNvCxnSpPr>
          <p:nvPr/>
        </p:nvCxnSpPr>
        <p:spPr>
          <a:xfrm flipH="1">
            <a:off x="5743852" y="2929614"/>
            <a:ext cx="1072015" cy="669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1E7B3DD-A1B0-4074-A8D4-229273918001}"/>
                  </a:ext>
                </a:extLst>
              </p:cNvPr>
              <p:cNvSpPr txBox="1"/>
              <p:nvPr/>
            </p:nvSpPr>
            <p:spPr>
              <a:xfrm>
                <a:off x="6623607" y="3961419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1E7B3DD-A1B0-4074-A8D4-229273918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607" y="3961419"/>
                <a:ext cx="37279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401A16E-9F72-4980-AEE3-E67582DA00AE}"/>
                  </a:ext>
                </a:extLst>
              </p:cNvPr>
              <p:cNvSpPr txBox="1"/>
              <p:nvPr/>
            </p:nvSpPr>
            <p:spPr>
              <a:xfrm>
                <a:off x="5444358" y="2728902"/>
                <a:ext cx="372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401A16E-9F72-4980-AEE3-E67582DA0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358" y="2728902"/>
                <a:ext cx="372794" cy="369332"/>
              </a:xfrm>
              <a:prstGeom prst="rect">
                <a:avLst/>
              </a:prstGeom>
              <a:blipFill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C0B265-8E60-475E-B40D-ECA0BABAD47F}"/>
              </a:ext>
            </a:extLst>
          </p:cNvPr>
          <p:cNvCxnSpPr>
            <a:cxnSpLocks/>
          </p:cNvCxnSpPr>
          <p:nvPr/>
        </p:nvCxnSpPr>
        <p:spPr>
          <a:xfrm flipV="1">
            <a:off x="5757170" y="2929614"/>
            <a:ext cx="1058697" cy="11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15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4455-0421-4F69-A68B-F7A0C41E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KOMPLEXE ZAHLENEBENE / </a:t>
            </a:r>
            <a:r>
              <a:rPr lang="de-DE" dirty="0" err="1"/>
              <a:t>KomPLEXE</a:t>
            </a:r>
            <a:r>
              <a:rPr lang="de-DE" dirty="0"/>
              <a:t> ZAHLEN ALS ZEIGER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6120C1-CE5A-4916-8D5B-5FBB3247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3627DD0-092D-4AD9-AAE0-0513E170352E}" type="datetime1">
              <a:rPr lang="de-DE" smtClean="0"/>
              <a:t>05.04.2020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/>
              <p:nvPr/>
            </p:nvSpPr>
            <p:spPr>
              <a:xfrm>
                <a:off x="671325" y="2359570"/>
                <a:ext cx="467974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Und einmal kann man die Länge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des Zeigers</a:t>
                </a:r>
              </a:p>
              <a:p>
                <a:r>
                  <a:rPr lang="de-DE" dirty="0"/>
                  <a:t>(den </a:t>
                </a:r>
                <a:r>
                  <a:rPr lang="de-DE" i="1" dirty="0"/>
                  <a:t>Betrag</a:t>
                </a:r>
                <a:r>
                  <a:rPr lang="de-DE" dirty="0"/>
                  <a:t> der komplexen Zahl) und den</a:t>
                </a:r>
              </a:p>
              <a:p>
                <a:r>
                  <a:rPr lang="de-DE" dirty="0"/>
                  <a:t>Winkel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mit der reellen Achse angeben (das</a:t>
                </a:r>
              </a:p>
              <a:p>
                <a:r>
                  <a:rPr lang="de-DE" i="1" dirty="0"/>
                  <a:t>Argument</a:t>
                </a:r>
                <a:r>
                  <a:rPr lang="de-DE" dirty="0"/>
                  <a:t> der komplexen Zahl).</a:t>
                </a:r>
              </a:p>
              <a:p>
                <a:r>
                  <a:rPr lang="de-DE" dirty="0"/>
                  <a:t>Das ist die Darstellung in Polarkoordinaten.  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6CD35FD-1A43-4EBA-9648-955ED201A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25" y="2359570"/>
                <a:ext cx="4679743" cy="1477328"/>
              </a:xfrm>
              <a:prstGeom prst="rect">
                <a:avLst/>
              </a:prstGeom>
              <a:blipFill>
                <a:blip r:embed="rId2"/>
                <a:stretch>
                  <a:fillRect l="-1042" t="-2066" r="-521" b="-57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A302B3E-44E1-4A66-A1E3-2A67089D2D89}"/>
              </a:ext>
            </a:extLst>
          </p:cNvPr>
          <p:cNvCxnSpPr/>
          <p:nvPr/>
        </p:nvCxnSpPr>
        <p:spPr>
          <a:xfrm flipV="1">
            <a:off x="5761608" y="2166151"/>
            <a:ext cx="0" cy="385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DB0AE9-8FAE-4BAD-A3F8-493ACC4944E2}"/>
              </a:ext>
            </a:extLst>
          </p:cNvPr>
          <p:cNvCxnSpPr/>
          <p:nvPr/>
        </p:nvCxnSpPr>
        <p:spPr>
          <a:xfrm>
            <a:off x="3258105" y="4030462"/>
            <a:ext cx="5113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DA64ADB-D890-439C-B81C-88C272903B6C}"/>
              </a:ext>
            </a:extLst>
          </p:cNvPr>
          <p:cNvCxnSpPr/>
          <p:nvPr/>
        </p:nvCxnSpPr>
        <p:spPr>
          <a:xfrm>
            <a:off x="6312023" y="3977196"/>
            <a:ext cx="0" cy="1154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4006B4-A474-469C-B2AA-16AD8A2A4D94}"/>
              </a:ext>
            </a:extLst>
          </p:cNvPr>
          <p:cNvCxnSpPr>
            <a:cxnSpLocks/>
          </p:cNvCxnSpPr>
          <p:nvPr/>
        </p:nvCxnSpPr>
        <p:spPr>
          <a:xfrm>
            <a:off x="5690588" y="3437137"/>
            <a:ext cx="1331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/>
              <p:nvPr/>
            </p:nvSpPr>
            <p:spPr>
              <a:xfrm>
                <a:off x="6934549" y="2602875"/>
                <a:ext cx="1567480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𝑖𝑦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C5BEF43-4E4B-4D2B-8B9B-F7BA962FA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549" y="2602875"/>
                <a:ext cx="1567480" cy="285912"/>
              </a:xfrm>
              <a:prstGeom prst="rect">
                <a:avLst/>
              </a:prstGeom>
              <a:blipFill>
                <a:blip r:embed="rId3"/>
                <a:stretch>
                  <a:fillRect l="-3891" t="-23404" r="-7782" b="-489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2B2A7D8-C579-44E1-BE04-0517E270A493}"/>
              </a:ext>
            </a:extLst>
          </p:cNvPr>
          <p:cNvCxnSpPr>
            <a:cxnSpLocks/>
          </p:cNvCxnSpPr>
          <p:nvPr/>
        </p:nvCxnSpPr>
        <p:spPr>
          <a:xfrm flipV="1">
            <a:off x="6809172" y="2929614"/>
            <a:ext cx="6695" cy="11008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DE9C9B7-EE67-41C1-A899-882A65B4FC06}"/>
              </a:ext>
            </a:extLst>
          </p:cNvPr>
          <p:cNvCxnSpPr>
            <a:cxnSpLocks/>
          </p:cNvCxnSpPr>
          <p:nvPr/>
        </p:nvCxnSpPr>
        <p:spPr>
          <a:xfrm flipH="1">
            <a:off x="5743852" y="2929614"/>
            <a:ext cx="1072015" cy="669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DC0B265-8E60-475E-B40D-ECA0BABAD47F}"/>
              </a:ext>
            </a:extLst>
          </p:cNvPr>
          <p:cNvCxnSpPr>
            <a:cxnSpLocks/>
          </p:cNvCxnSpPr>
          <p:nvPr/>
        </p:nvCxnSpPr>
        <p:spPr>
          <a:xfrm flipV="1">
            <a:off x="5757170" y="2929614"/>
            <a:ext cx="1058697" cy="11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44F07C4-C3C2-4DED-9FB8-14BF53A8F227}"/>
                  </a:ext>
                </a:extLst>
              </p:cNvPr>
              <p:cNvSpPr txBox="1"/>
              <p:nvPr/>
            </p:nvSpPr>
            <p:spPr>
              <a:xfrm rot="18790717">
                <a:off x="6098961" y="3195964"/>
                <a:ext cx="171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44F07C4-C3C2-4DED-9FB8-14BF53A8F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90717">
                <a:off x="6098961" y="3195964"/>
                <a:ext cx="171777" cy="276999"/>
              </a:xfrm>
              <a:prstGeom prst="rect">
                <a:avLst/>
              </a:prstGeom>
              <a:blipFill>
                <a:blip r:embed="rId4"/>
                <a:stretch>
                  <a:fillRect r="-5660"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ilkreis 6">
            <a:extLst>
              <a:ext uri="{FF2B5EF4-FFF2-40B4-BE49-F238E27FC236}">
                <a16:creationId xmlns:a16="http://schemas.microsoft.com/office/drawing/2014/main" id="{68EAE662-01A9-47FD-80C0-0157568275A9}"/>
              </a:ext>
            </a:extLst>
          </p:cNvPr>
          <p:cNvSpPr/>
          <p:nvPr/>
        </p:nvSpPr>
        <p:spPr>
          <a:xfrm rot="6076689">
            <a:off x="5319306" y="3572455"/>
            <a:ext cx="914400" cy="914400"/>
          </a:xfrm>
          <a:prstGeom prst="pie">
            <a:avLst>
              <a:gd name="adj1" fmla="val 12664744"/>
              <a:gd name="adj2" fmla="val 15501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09C0F93-081D-45A4-842E-AF1CB941F4DE}"/>
                  </a:ext>
                </a:extLst>
              </p:cNvPr>
              <p:cNvSpPr txBox="1"/>
              <p:nvPr/>
            </p:nvSpPr>
            <p:spPr>
              <a:xfrm>
                <a:off x="5974670" y="3755253"/>
                <a:ext cx="2025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09C0F93-081D-45A4-842E-AF1CB941F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670" y="3755253"/>
                <a:ext cx="202555" cy="276999"/>
              </a:xfrm>
              <a:prstGeom prst="rect">
                <a:avLst/>
              </a:prstGeom>
              <a:blipFill>
                <a:blip r:embed="rId5"/>
                <a:stretch>
                  <a:fillRect l="-15152" r="-15152" b="-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B619E7C-13A5-4FED-B952-173FD1BB3DA3}"/>
              </a:ext>
            </a:extLst>
          </p:cNvPr>
          <p:cNvCxnSpPr/>
          <p:nvPr/>
        </p:nvCxnSpPr>
        <p:spPr>
          <a:xfrm flipH="1" flipV="1">
            <a:off x="7767961" y="2936309"/>
            <a:ext cx="1189608" cy="1493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8CCC5A8-E88C-45AE-9841-2665BD7E28D6}"/>
                  </a:ext>
                </a:extLst>
              </p:cNvPr>
              <p:cNvSpPr txBox="1"/>
              <p:nvPr/>
            </p:nvSpPr>
            <p:spPr>
              <a:xfrm>
                <a:off x="9046346" y="4500979"/>
                <a:ext cx="2990242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Damit diese (noch im Laufe</a:t>
                </a:r>
              </a:p>
              <a:p>
                <a:r>
                  <a:rPr lang="de-DE" dirty="0"/>
                  <a:t>des </a:t>
                </a:r>
                <a:r>
                  <a:rPr lang="de-DE" dirty="0" err="1"/>
                  <a:t>Semersters</a:t>
                </a:r>
                <a:r>
                  <a:rPr lang="de-DE" dirty="0"/>
                  <a:t> zu zeigende)</a:t>
                </a:r>
              </a:p>
              <a:p>
                <a:r>
                  <a:rPr lang="de-DE" dirty="0"/>
                  <a:t>Gleichheit gilt, muss der </a:t>
                </a:r>
              </a:p>
              <a:p>
                <a:r>
                  <a:rPr lang="de-DE" dirty="0">
                    <a:ea typeface="Cambria Math" panose="02040503050406030204" pitchFamily="18" charset="0"/>
                  </a:rPr>
                  <a:t>Winkel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in Bogenmaß </a:t>
                </a:r>
              </a:p>
              <a:p>
                <a:r>
                  <a:rPr lang="de-DE" dirty="0"/>
                  <a:t>angegeben werden.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ist </a:t>
                </a:r>
              </a:p>
              <a:p>
                <a:r>
                  <a:rPr lang="de-DE" dirty="0"/>
                  <a:t>die Eulersche Zahl.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8CCC5A8-E88C-45AE-9841-2665BD7E2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346" y="4500979"/>
                <a:ext cx="2990242" cy="1754326"/>
              </a:xfrm>
              <a:prstGeom prst="rect">
                <a:avLst/>
              </a:prstGeom>
              <a:blipFill>
                <a:blip r:embed="rId6"/>
                <a:stretch>
                  <a:fillRect l="-1833" t="-1736" r="-1222" b="-4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270530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88_TF33552983" id="{576DBA50-8B91-4A4D-83D9-7E9D2BF5E738}" vid="{40B35DA9-BDA0-45AF-A640-2DB6EA94DA7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{E5726886-5BC4-441B-8D2D-5CBD2B4D9412}tf33552983</Template>
  <TotalTime>0</TotalTime>
  <Words>1451</Words>
  <Application>Microsoft Office PowerPoint</Application>
  <PresentationFormat>Breitbild</PresentationFormat>
  <Paragraphs>241</Paragraphs>
  <Slides>20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Calibri</vt:lpstr>
      <vt:lpstr>Cambria Math</vt:lpstr>
      <vt:lpstr>Corbel</vt:lpstr>
      <vt:lpstr>Franklin Gothic Book</vt:lpstr>
      <vt:lpstr>Franklin Gothic Demi</vt:lpstr>
      <vt:lpstr>Wingdings 2</vt:lpstr>
      <vt:lpstr>DividendVTI</vt:lpstr>
      <vt:lpstr>Mathematik I </vt:lpstr>
      <vt:lpstr>Wiederholung: Körper</vt:lpstr>
      <vt:lpstr>Wiederholung: Polynome</vt:lpstr>
      <vt:lpstr>Imaginäre Einheit / Komplexe Zahlen</vt:lpstr>
      <vt:lpstr>Komplexe Zahlen ALS Körper</vt:lpstr>
      <vt:lpstr>DIVISION KOMPLEXER ZAHLEN / KONJUGIERT KOMPLEXE ZAHL</vt:lpstr>
      <vt:lpstr>KOMPLEXE ZAHLENEBENE / KomPLEXE ZAHLEN ALS ZEIGER</vt:lpstr>
      <vt:lpstr>KOMPLEXE ZAHLENEBENE / KomPLEXE ZAHLEN ALS ZEIGER</vt:lpstr>
      <vt:lpstr>KOMPLEXE ZAHLENEBENE / KomPLEXE ZAHLEN ALS ZEIGER</vt:lpstr>
      <vt:lpstr>EXKURS: BOGENMAss</vt:lpstr>
      <vt:lpstr>Grundrechenarten als Geometrische Operationen</vt:lpstr>
      <vt:lpstr>Grundrechenarten als Geometrische Operationen</vt:lpstr>
      <vt:lpstr>Grundrechenarten als Geometrische Operationen</vt:lpstr>
      <vt:lpstr>Grundrechenarten als Geometrische Operationen</vt:lpstr>
      <vt:lpstr>Grundrechenarten als Geometrische Operationen</vt:lpstr>
      <vt:lpstr>Geometrische Bedeutung der Grundrechenarten</vt:lpstr>
      <vt:lpstr>KOMPEXES WURZELZIEHEN</vt:lpstr>
      <vt:lpstr>UMRECHNUNGSFORMELN</vt:lpstr>
      <vt:lpstr>EINIGE WICHTIGE FORMELN</vt:lpstr>
      <vt:lpstr>KOMPLEXE ZAHLEN UND GEOMETRIE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2020-04-02T06:08:39Z</dcterms:created>
  <dcterms:modified xsi:type="dcterms:W3CDTF">2020-04-05T05:35:59Z</dcterms:modified>
</cp:coreProperties>
</file>