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77" r:id="rId9"/>
    <p:sldId id="262" r:id="rId10"/>
    <p:sldId id="263" r:id="rId11"/>
    <p:sldId id="264" r:id="rId12"/>
    <p:sldId id="266" r:id="rId13"/>
    <p:sldId id="271" r:id="rId14"/>
    <p:sldId id="273" r:id="rId15"/>
    <p:sldId id="267" r:id="rId16"/>
    <p:sldId id="270" r:id="rId17"/>
    <p:sldId id="268" r:id="rId18"/>
    <p:sldId id="269" r:id="rId19"/>
    <p:sldId id="274" r:id="rId20"/>
    <p:sldId id="272"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7" r:id="rId37"/>
    <p:sldId id="291" r:id="rId38"/>
    <p:sldId id="292" r:id="rId39"/>
    <p:sldId id="293" r:id="rId40"/>
    <p:sldId id="294" r:id="rId41"/>
    <p:sldId id="295" r:id="rId42"/>
    <p:sldId id="296"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2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zib.de/weber/Zauberforme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audio" Target="../media/media5.m4a"/><Relationship Id="rId13" Type="http://schemas.microsoft.com/office/2007/relationships/media" Target="../media/media8.m4a"/><Relationship Id="rId18" Type="http://schemas.openxmlformats.org/officeDocument/2006/relationships/image" Target="../media/image4.png"/><Relationship Id="rId3" Type="http://schemas.microsoft.com/office/2007/relationships/media" Target="../media/media3.m4a"/><Relationship Id="rId7" Type="http://schemas.microsoft.com/office/2007/relationships/media" Target="../media/media5.m4a"/><Relationship Id="rId12" Type="http://schemas.openxmlformats.org/officeDocument/2006/relationships/audio" Target="../media/media7.m4a"/><Relationship Id="rId17" Type="http://schemas.openxmlformats.org/officeDocument/2006/relationships/image" Target="../media/image120.png"/><Relationship Id="rId2" Type="http://schemas.openxmlformats.org/officeDocument/2006/relationships/audio" Target="../media/media2.m4a"/><Relationship Id="rId16" Type="http://schemas.openxmlformats.org/officeDocument/2006/relationships/hyperlink" Target="https://de.wikipedia.org/wiki/Augustin-Louis_Cauchy" TargetMode="External"/><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4a"/><Relationship Id="rId5" Type="http://schemas.microsoft.com/office/2007/relationships/media" Target="../media/media4.m4a"/><Relationship Id="rId15" Type="http://schemas.openxmlformats.org/officeDocument/2006/relationships/slideLayout" Target="../slideLayouts/slideLayout2.xml"/><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audio" Target="../media/media8.m4a"/></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e.wikipedia.org/wiki/Augustin-Louis_Cauch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zib.de/weber/KonvergenzFolg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hCk8RuqKf0" TargetMode="External"/><Relationship Id="rId2" Type="http://schemas.openxmlformats.org/officeDocument/2006/relationships/hyperlink" Target="http://www.zib.de/weber/RechengesetzeLimesFolgen.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zib.de/weber/Fixpunktiteratio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de.wikipedia.org/wiki/Adam_Ries"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e.wikipedia.org/wiki/Algebra" TargetMode="External"/><Relationship Id="rId5" Type="http://schemas.openxmlformats.org/officeDocument/2006/relationships/hyperlink" Target="https://de.wikipedia.org/wiki/Algorithmus" TargetMode="Externa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ww.youtube.com/watch?v=YHVIlEzOX4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0482A-2DF3-473B-9A69-D10FD7DF371C}"/>
              </a:ext>
            </a:extLst>
          </p:cNvPr>
          <p:cNvSpPr>
            <a:spLocks noGrp="1"/>
          </p:cNvSpPr>
          <p:nvPr>
            <p:ph type="ctrTitle"/>
          </p:nvPr>
        </p:nvSpPr>
        <p:spPr/>
        <p:txBody>
          <a:bodyPr/>
          <a:lstStyle/>
          <a:p>
            <a:r>
              <a:rPr lang="de-DE" dirty="0"/>
              <a:t>Mathematik I	</a:t>
            </a:r>
          </a:p>
        </p:txBody>
      </p:sp>
      <p:sp>
        <p:nvSpPr>
          <p:cNvPr id="3" name="Untertitel 2">
            <a:extLst>
              <a:ext uri="{FF2B5EF4-FFF2-40B4-BE49-F238E27FC236}">
                <a16:creationId xmlns:a16="http://schemas.microsoft.com/office/drawing/2014/main" id="{599F65D4-54BF-46BA-9213-ECB0AB73D817}"/>
              </a:ext>
            </a:extLst>
          </p:cNvPr>
          <p:cNvSpPr>
            <a:spLocks noGrp="1"/>
          </p:cNvSpPr>
          <p:nvPr>
            <p:ph type="subTitle" idx="1"/>
          </p:nvPr>
        </p:nvSpPr>
        <p:spPr/>
        <p:txBody>
          <a:bodyPr/>
          <a:lstStyle/>
          <a:p>
            <a:r>
              <a:rPr lang="de-DE" dirty="0"/>
              <a:t>Grenzwerte von Folgen / Fixpunktverfahren</a:t>
            </a:r>
          </a:p>
        </p:txBody>
      </p:sp>
    </p:spTree>
    <p:extLst>
      <p:ext uri="{BB962C8B-B14F-4D97-AF65-F5344CB8AC3E}">
        <p14:creationId xmlns:p14="http://schemas.microsoft.com/office/powerpoint/2010/main" val="243484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Iterationsvorschrift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740024"/>
                <a:ext cx="10686495" cy="4478662"/>
              </a:xfrm>
            </p:spPr>
            <p:txBody>
              <a:bodyPr>
                <a:normAutofit/>
              </a:bodyPr>
              <a:lstStyle/>
              <a:p>
                <a:pPr marL="0" indent="0">
                  <a:buNone/>
                </a:pPr>
                <a:endParaRPr lang="de-DE" dirty="0"/>
              </a:p>
              <a:p>
                <a:pPr marL="0" indent="0">
                  <a:buNone/>
                </a:pPr>
                <a:r>
                  <a:rPr lang="de-DE" dirty="0"/>
                  <a:t>Hat man nun die erste Iterierte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oMath>
                </a14:m>
                <a:r>
                  <a:rPr lang="de-DE" dirty="0"/>
                  <a:t> so bestimmt, dann folgen weitere Iterierte nach dem gleichen Schema. Man setzt also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𝑛</m:t>
                        </m:r>
                      </m:sub>
                    </m:sSub>
                  </m:oMath>
                </a14:m>
                <a:r>
                  <a:rPr lang="de-DE" dirty="0"/>
                  <a:t> in obige Formel ein, um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𝑛</m:t>
                        </m:r>
                        <m:r>
                          <a:rPr lang="de-DE" b="0" i="1" smtClean="0">
                            <a:latin typeface="Cambria Math" panose="02040503050406030204" pitchFamily="18" charset="0"/>
                          </a:rPr>
                          <m:t>+1</m:t>
                        </m:r>
                      </m:sub>
                    </m:sSub>
                    <m:r>
                      <a:rPr lang="de-DE" b="0" i="0" smtClean="0">
                        <a:latin typeface="Cambria Math" panose="02040503050406030204" pitchFamily="18" charset="0"/>
                      </a:rPr>
                      <m:t> </m:t>
                    </m:r>
                  </m:oMath>
                </a14:m>
                <a:r>
                  <a:rPr lang="de-DE" dirty="0"/>
                  <a:t>zu erhalten. Also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r>
                          <a:rPr lang="de-DE" b="0" i="1" smtClean="0">
                            <a:latin typeface="Cambria Math" panose="02040503050406030204" pitchFamily="18" charset="0"/>
                          </a:rPr>
                          <m:t>+1</m:t>
                        </m:r>
                      </m:sub>
                    </m:sSub>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sub>
                        </m:sSub>
                      </m:e>
                    </m:d>
                  </m:oMath>
                </a14:m>
                <a:r>
                  <a:rPr lang="de-DE" dirty="0"/>
                  <a:t> mit der Funktion</a:t>
                </a: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𝑘</m:t>
                          </m:r>
                        </m:den>
                      </m:f>
                      <m:d>
                        <m:dPr>
                          <m:ctrlPr>
                            <a:rPr lang="de-DE" i="1">
                              <a:latin typeface="Cambria Math" panose="02040503050406030204" pitchFamily="18" charset="0"/>
                            </a:rPr>
                          </m:ctrlPr>
                        </m:dPr>
                        <m:e>
                          <m:f>
                            <m:fPr>
                              <m:ctrlPr>
                                <a:rPr lang="de-DE" i="1" smtClean="0">
                                  <a:solidFill>
                                    <a:schemeClr val="tx1"/>
                                  </a:solidFill>
                                  <a:latin typeface="Cambria Math" panose="02040503050406030204" pitchFamily="18" charset="0"/>
                                </a:rPr>
                              </m:ctrlPr>
                            </m:fPr>
                            <m:num>
                              <m:r>
                                <a:rPr lang="de-DE" i="1">
                                  <a:solidFill>
                                    <a:schemeClr val="tx1"/>
                                  </a:solidFill>
                                  <a:latin typeface="Cambria Math" panose="02040503050406030204" pitchFamily="18" charset="0"/>
                                </a:rPr>
                                <m:t>𝑧</m:t>
                              </m:r>
                            </m:num>
                            <m:den>
                              <m:sSup>
                                <m:sSupPr>
                                  <m:ctrlPr>
                                    <a:rPr lang="de-DE"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𝑥</m:t>
                                  </m:r>
                                </m:e>
                                <m:sup>
                                  <m:r>
                                    <a:rPr lang="de-DE" b="0" i="1" smtClean="0">
                                      <a:solidFill>
                                        <a:schemeClr val="tx1"/>
                                      </a:solidFill>
                                      <a:latin typeface="Cambria Math" panose="02040503050406030204" pitchFamily="18" charset="0"/>
                                    </a:rPr>
                                    <m:t>𝑘</m:t>
                                  </m:r>
                                  <m:r>
                                    <a:rPr lang="de-DE" b="0" i="1" smtClean="0">
                                      <a:solidFill>
                                        <a:schemeClr val="tx1"/>
                                      </a:solidFill>
                                      <a:latin typeface="Cambria Math" panose="02040503050406030204" pitchFamily="18" charset="0"/>
                                    </a:rPr>
                                    <m:t>−1</m:t>
                                  </m:r>
                                </m:sup>
                              </m:sSup>
                            </m:den>
                          </m:f>
                          <m:r>
                            <a:rPr lang="de-DE" i="1">
                              <a:latin typeface="Cambria Math" panose="02040503050406030204" pitchFamily="18" charset="0"/>
                            </a:rPr>
                            <m:t>+</m:t>
                          </m:r>
                          <m:d>
                            <m:dPr>
                              <m:ctrlPr>
                                <a:rPr lang="de-DE" i="1" smtClean="0">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𝑘</m:t>
                              </m:r>
                              <m:r>
                                <a:rPr lang="de-DE" i="1">
                                  <a:solidFill>
                                    <a:schemeClr val="tx1"/>
                                  </a:solidFill>
                                  <a:latin typeface="Cambria Math" panose="02040503050406030204" pitchFamily="18" charset="0"/>
                                </a:rPr>
                                <m:t>−1</m:t>
                              </m:r>
                            </m:e>
                          </m:d>
                          <m:r>
                            <a:rPr lang="de-DE" i="1">
                              <a:solidFill>
                                <a:schemeClr val="tx1"/>
                              </a:solidFill>
                              <a:latin typeface="Cambria Math" panose="02040503050406030204" pitchFamily="18" charset="0"/>
                            </a:rPr>
                            <m:t> </m:t>
                          </m:r>
                          <m:r>
                            <a:rPr lang="de-DE" b="0" i="1" smtClean="0">
                              <a:solidFill>
                                <a:schemeClr val="tx1"/>
                              </a:solidFill>
                              <a:latin typeface="Cambria Math" panose="02040503050406030204" pitchFamily="18" charset="0"/>
                            </a:rPr>
                            <m:t>𝑥</m:t>
                          </m:r>
                        </m:e>
                      </m:d>
                      <m:r>
                        <a:rPr lang="de-DE" b="0" i="1" smtClean="0">
                          <a:solidFill>
                            <a:schemeClr val="tx1"/>
                          </a:solidFill>
                          <a:latin typeface="Cambria Math" panose="02040503050406030204" pitchFamily="18" charset="0"/>
                        </a:rPr>
                        <m:t>.</m:t>
                      </m:r>
                    </m:oMath>
                  </m:oMathPara>
                </a14:m>
                <a:endParaRPr lang="de-DE" dirty="0"/>
              </a:p>
              <a:p>
                <a:pPr marL="0" indent="0">
                  <a:buNone/>
                </a:pPr>
                <a:endParaRPr lang="de-DE" dirty="0"/>
              </a:p>
              <a:p>
                <a:pPr marL="0" indent="0">
                  <a:buNone/>
                </a:pPr>
                <a:r>
                  <a:rPr lang="de-DE" dirty="0"/>
                  <a:t>Alles, was man rechnen können muss, sind also die vier Grundrechenarten (es gibt ja nur ganzzahlige Exponenten). AHA!!!!!  Das können wir also auch mit komplexen Zahlen machen! Probieren Sie es mit einer dritten Wurzel aus 1 aus! Der Startwert soll -1+i sein!</a:t>
                </a:r>
              </a:p>
            </p:txBody>
          </p:sp>
        </mc:Choice>
        <mc:Fallback xmlns="">
          <p:sp>
            <p:nvSpPr>
              <p:cNvPr id="3" name="Inhaltsplatzhalter 2">
                <a:extLst>
                  <a:ext uri="{FF2B5EF4-FFF2-40B4-BE49-F238E27FC236}">
                    <a16:creationId xmlns:a16="http://schemas.microsoft.com/office/drawing/2014/main" id="{60D6F9FA-C90B-488D-B067-DDFAE257D561}"/>
                  </a:ext>
                </a:extLst>
              </p:cNvPr>
              <p:cNvSpPr>
                <a:spLocks noGrp="1" noRot="1" noChangeAspect="1" noMove="1" noResize="1" noEditPoints="1" noAdjustHandles="1" noChangeArrowheads="1" noChangeShapeType="1" noTextEdit="1"/>
              </p:cNvSpPr>
              <p:nvPr>
                <p:ph idx="1"/>
              </p:nvPr>
            </p:nvSpPr>
            <p:spPr>
              <a:xfrm>
                <a:off x="685800" y="1740024"/>
                <a:ext cx="10686495" cy="4478662"/>
              </a:xfrm>
              <a:blipFill>
                <a:blip r:embed="rId2"/>
                <a:stretch>
                  <a:fillRect l="-742" r="-1141"/>
                </a:stretch>
              </a:blipFill>
            </p:spPr>
            <p:txBody>
              <a:bodyPr/>
              <a:lstStyle/>
              <a:p>
                <a:r>
                  <a:rPr lang="de-DE">
                    <a:noFill/>
                  </a:rPr>
                  <a:t> </a:t>
                </a:r>
              </a:p>
            </p:txBody>
          </p:sp>
        </mc:Fallback>
      </mc:AlternateContent>
    </p:spTree>
    <p:extLst>
      <p:ext uri="{BB962C8B-B14F-4D97-AF65-F5344CB8AC3E}">
        <p14:creationId xmlns:p14="http://schemas.microsoft.com/office/powerpoint/2010/main" val="264473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FIXPUNKT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740024"/>
                <a:ext cx="10686495" cy="4478662"/>
              </a:xfrm>
            </p:spPr>
            <p:txBody>
              <a:bodyPr>
                <a:normAutofit fontScale="92500" lnSpcReduction="10000"/>
              </a:bodyPr>
              <a:lstStyle/>
              <a:p>
                <a:pPr marL="0" indent="0">
                  <a:buNone/>
                </a:pPr>
                <a:r>
                  <a:rPr lang="de-DE" dirty="0"/>
                  <a:t>Schauen Sie sich dazu den folgenden verlinkten Zettel an!</a:t>
                </a:r>
              </a:p>
              <a:p>
                <a:pPr marL="0" indent="0">
                  <a:buNone/>
                </a:pPr>
                <a:endParaRPr lang="de-DE" dirty="0"/>
              </a:p>
              <a:p>
                <a:pPr marL="0" indent="0">
                  <a:buNone/>
                </a:pPr>
                <a:r>
                  <a:rPr lang="de-DE" dirty="0">
                    <a:hlinkClick r:id="rId2"/>
                  </a:rPr>
                  <a:t>Zauberformel</a:t>
                </a:r>
                <a:endParaRPr lang="de-DE" dirty="0"/>
              </a:p>
              <a:p>
                <a:pPr marL="0" indent="0">
                  <a:buNone/>
                </a:pPr>
                <a:endParaRPr lang="de-DE" dirty="0"/>
              </a:p>
              <a:p>
                <a:pPr marL="0" indent="0">
                  <a:buNone/>
                </a:pPr>
                <a:r>
                  <a:rPr lang="de-DE" dirty="0"/>
                  <a:t>Auf diesem Zettel wird das Verfahren einmal für eine frei gewählte komplexe Zahl als Startwert durchgeführt. Und es wird gezeigt, dass für einen Fixpunkt x dieses Verfahrens tatsächlich –so wie gewünscht- gilt: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𝑘</m:t>
                        </m:r>
                      </m:sup>
                    </m:sSup>
                    <m:r>
                      <a:rPr lang="de-DE" b="0" i="1" smtClean="0">
                        <a:latin typeface="Cambria Math" panose="02040503050406030204" pitchFamily="18" charset="0"/>
                      </a:rPr>
                      <m:t>=</m:t>
                    </m:r>
                    <m:r>
                      <a:rPr lang="de-DE" b="0" i="1" smtClean="0">
                        <a:latin typeface="Cambria Math" panose="02040503050406030204" pitchFamily="18" charset="0"/>
                      </a:rPr>
                      <m:t>𝑧</m:t>
                    </m:r>
                  </m:oMath>
                </a14:m>
                <a:r>
                  <a:rPr lang="de-DE" dirty="0"/>
                  <a:t>. Die 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ist also so gebastelt, dass ein Fixpunkt dieser Funktion die gestellte Aufgabe löst. </a:t>
                </a:r>
              </a:p>
              <a:p>
                <a:pPr marL="0" indent="0">
                  <a:buNone/>
                </a:pPr>
                <a:endParaRPr lang="de-DE" dirty="0"/>
              </a:p>
              <a:p>
                <a:pPr marL="0" indent="0">
                  <a:buNone/>
                </a:pPr>
                <a:r>
                  <a:rPr lang="de-DE" dirty="0"/>
                  <a:t>Fixpunkt heißt: Setze ich x in die Formel ein, kommt x wieder raus.</a:t>
                </a:r>
              </a:p>
              <a:p>
                <a:pPr marL="0" indent="0">
                  <a:buNone/>
                </a:pPr>
                <a:endParaRPr lang="de-DE" dirty="0"/>
              </a:p>
              <a:p>
                <a:pPr marL="0" indent="0">
                  <a:buNone/>
                </a:pPr>
                <a:r>
                  <a:rPr lang="de-DE" dirty="0"/>
                  <a:t>Aber nähert sich dieses Verfahren IMMER einem Fixpunkt, oder war das nur Zufall in den gezeigten Beispielen?</a:t>
                </a:r>
              </a:p>
            </p:txBody>
          </p:sp>
        </mc:Choice>
        <mc:Fallback xmlns="">
          <p:sp>
            <p:nvSpPr>
              <p:cNvPr id="3" name="Inhaltsplatzhalter 2">
                <a:extLst>
                  <a:ext uri="{FF2B5EF4-FFF2-40B4-BE49-F238E27FC236}">
                    <a16:creationId xmlns:a16="http://schemas.microsoft.com/office/drawing/2014/main" id="{60D6F9FA-C90B-488D-B067-DDFAE257D561}"/>
                  </a:ext>
                </a:extLst>
              </p:cNvPr>
              <p:cNvSpPr>
                <a:spLocks noGrp="1" noRot="1" noChangeAspect="1" noMove="1" noResize="1" noEditPoints="1" noAdjustHandles="1" noChangeArrowheads="1" noChangeShapeType="1" noTextEdit="1"/>
              </p:cNvSpPr>
              <p:nvPr>
                <p:ph idx="1"/>
              </p:nvPr>
            </p:nvSpPr>
            <p:spPr>
              <a:xfrm>
                <a:off x="685800" y="1740024"/>
                <a:ext cx="10686495" cy="4478662"/>
              </a:xfrm>
              <a:blipFill>
                <a:blip r:embed="rId3"/>
                <a:stretch>
                  <a:fillRect l="-627" t="-2041"/>
                </a:stretch>
              </a:blipFill>
            </p:spPr>
            <p:txBody>
              <a:bodyPr/>
              <a:lstStyle/>
              <a:p>
                <a:r>
                  <a:rPr lang="de-DE">
                    <a:noFill/>
                  </a:rPr>
                  <a:t> </a:t>
                </a:r>
              </a:p>
            </p:txBody>
          </p:sp>
        </mc:Fallback>
      </mc:AlternateContent>
    </p:spTree>
    <p:extLst>
      <p:ext uri="{BB962C8B-B14F-4D97-AF65-F5344CB8AC3E}">
        <p14:creationId xmlns:p14="http://schemas.microsoft.com/office/powerpoint/2010/main" val="241030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FIXPUNKT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660124"/>
                <a:ext cx="10686495" cy="4882719"/>
              </a:xfrm>
            </p:spPr>
            <p:txBody>
              <a:bodyPr>
                <a:normAutofit fontScale="92500"/>
              </a:bodyPr>
              <a:lstStyle/>
              <a:p>
                <a:pPr marL="0" indent="0">
                  <a:buNone/>
                </a:pPr>
                <a:r>
                  <a:rPr lang="de-DE" dirty="0"/>
                  <a:t>Über die Iterationsvorschrift des Babylonischen Wurzelziehens wird eine Folge von Zahlen (geschrieben als </a:t>
                </a:r>
                <a14:m>
                  <m:oMath xmlns:m="http://schemas.openxmlformats.org/officeDocument/2006/math">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𝑛</m:t>
                        </m:r>
                      </m:sub>
                    </m:sSub>
                    <m:r>
                      <a:rPr lang="de-DE" i="1" dirty="0">
                        <a:latin typeface="Cambria Math" panose="02040503050406030204" pitchFamily="18" charset="0"/>
                      </a:rPr>
                      <m:t>)</m:t>
                    </m:r>
                  </m:oMath>
                </a14:m>
                <a:r>
                  <a:rPr lang="de-DE" dirty="0"/>
                  <a:t>) definiert</a:t>
                </a: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=2,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7</m:t>
                          </m:r>
                        </m:num>
                        <m:den>
                          <m:r>
                            <a:rPr lang="de-DE" b="0" i="1" smtClean="0">
                              <a:latin typeface="Cambria Math" panose="02040503050406030204" pitchFamily="18" charset="0"/>
                            </a:rPr>
                            <m:t>4</m:t>
                          </m:r>
                        </m:den>
                      </m:f>
                      <m:r>
                        <a:rPr lang="de-DE" b="0" i="0" smtClean="0">
                          <a:latin typeface="Cambria Math" panose="02040503050406030204" pitchFamily="18" charset="0"/>
                        </a:rPr>
                        <m:t>,</m:t>
                      </m:r>
                      <m:r>
                        <a:rPr lang="de-DE" b="0" i="1" smtClean="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r>
                        <a:rPr lang="de-DE" i="1">
                          <a:latin typeface="Cambria Math" panose="02040503050406030204" pitchFamily="18" charset="0"/>
                        </a:rPr>
                        <m:t>=</m:t>
                      </m:r>
                      <m:f>
                        <m:fPr>
                          <m:ctrlPr>
                            <a:rPr lang="de-DE" i="1">
                              <a:latin typeface="Cambria Math" panose="02040503050406030204" pitchFamily="18" charset="0"/>
                            </a:rPr>
                          </m:ctrlPr>
                        </m:fPr>
                        <m:num>
                          <m:r>
                            <a:rPr lang="de-DE" b="0" i="1" smtClean="0">
                              <a:latin typeface="Cambria Math" panose="02040503050406030204" pitchFamily="18" charset="0"/>
                            </a:rPr>
                            <m:t>97</m:t>
                          </m:r>
                        </m:num>
                        <m:den>
                          <m:r>
                            <a:rPr lang="de-DE" b="0" i="1" smtClean="0">
                              <a:latin typeface="Cambria Math" panose="02040503050406030204" pitchFamily="18" charset="0"/>
                            </a:rPr>
                            <m:t>56</m:t>
                          </m:r>
                        </m:den>
                      </m:f>
                      <m:r>
                        <a:rPr lang="de-DE" b="0" i="1" smtClean="0">
                          <a:latin typeface="Cambria Math" panose="02040503050406030204" pitchFamily="18" charset="0"/>
                        </a:rPr>
                        <m:t>, …  </m:t>
                      </m:r>
                    </m:oMath>
                  </m:oMathPara>
                </a14:m>
                <a:endParaRPr lang="de-DE" dirty="0"/>
              </a:p>
              <a:p>
                <a:pPr marL="0" indent="0">
                  <a:buNone/>
                </a:pPr>
                <a:endParaRPr lang="de-DE" dirty="0"/>
              </a:p>
              <a:p>
                <a:pPr marL="0" indent="0">
                  <a:buNone/>
                </a:pPr>
                <a:r>
                  <a:rPr lang="de-DE" dirty="0"/>
                  <a:t>Die Iterationsvorschrift („Zauberformel“) hat zwei verschiedene Fixpunkte, nämlich alle Wurzeln von 3 (also </a:t>
                </a:r>
                <a14:m>
                  <m:oMath xmlns:m="http://schemas.openxmlformats.org/officeDocument/2006/math">
                    <m:rad>
                      <m:radPr>
                        <m:degHide m:val="on"/>
                        <m:ctrlPr>
                          <a:rPr lang="de-DE" i="1" smtClean="0">
                            <a:latin typeface="Cambria Math" panose="02040503050406030204" pitchFamily="18" charset="0"/>
                          </a:rPr>
                        </m:ctrlPr>
                      </m:radPr>
                      <m:deg/>
                      <m:e>
                        <m:r>
                          <a:rPr lang="de-DE" b="0" i="1" smtClean="0">
                            <a:latin typeface="Cambria Math" panose="02040503050406030204" pitchFamily="18" charset="0"/>
                          </a:rPr>
                          <m:t>3</m:t>
                        </m:r>
                      </m:e>
                    </m:rad>
                  </m:oMath>
                </a14:m>
                <a:r>
                  <a:rPr lang="de-DE" dirty="0"/>
                  <a:t> und </a:t>
                </a:r>
                <a14:m>
                  <m:oMath xmlns:m="http://schemas.openxmlformats.org/officeDocument/2006/math">
                    <m:r>
                      <a:rPr lang="de-DE" b="0" i="1" smtClean="0">
                        <a:latin typeface="Cambria Math" panose="02040503050406030204" pitchFamily="18" charset="0"/>
                      </a:rPr>
                      <m:t>−</m:t>
                    </m:r>
                    <m:rad>
                      <m:radPr>
                        <m:degHide m:val="on"/>
                        <m:ctrlPr>
                          <a:rPr lang="de-DE" b="0" i="1" smtClean="0">
                            <a:latin typeface="Cambria Math" panose="02040503050406030204" pitchFamily="18" charset="0"/>
                          </a:rPr>
                        </m:ctrlPr>
                      </m:radPr>
                      <m:deg/>
                      <m:e>
                        <m:r>
                          <a:rPr lang="de-DE" b="0" i="1" smtClean="0">
                            <a:latin typeface="Cambria Math" panose="02040503050406030204" pitchFamily="18" charset="0"/>
                          </a:rPr>
                          <m:t>3</m:t>
                        </m:r>
                      </m:e>
                    </m:rad>
                  </m:oMath>
                </a14:m>
                <a:r>
                  <a:rPr lang="de-DE" dirty="0"/>
                  <a:t>). Setzen Sie mal diese beiden Zahlen in die Iterationsvorschrift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ein!  [So wie die entsprechende Iterationsvorschrift für die dritte Wurzel aus 1 drei verschiede Fixpunkte hat: </a:t>
                </a:r>
                <a14:m>
                  <m:oMath xmlns:m="http://schemas.openxmlformats.org/officeDocument/2006/math">
                    <m:r>
                      <a:rPr lang="de-DE" b="0" i="0" smtClean="0">
                        <a:latin typeface="Cambria Math" panose="02040503050406030204" pitchFamily="18" charset="0"/>
                      </a:rPr>
                      <m:t>{</m:t>
                    </m:r>
                    <m:r>
                      <a:rPr lang="de-DE" b="0" i="1" smtClean="0">
                        <a:latin typeface="Cambria Math" panose="02040503050406030204" pitchFamily="18" charset="0"/>
                      </a:rPr>
                      <m:t>1, </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𝑖</m:t>
                        </m:r>
                        <m:f>
                          <m:fPr>
                            <m:ctrlPr>
                              <a:rPr lang="de-DE" b="0" i="1" smtClean="0">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𝜋</m:t>
                            </m:r>
                          </m:num>
                          <m:den>
                            <m:r>
                              <a:rPr lang="de-DE" b="0" i="1" smtClean="0">
                                <a:latin typeface="Cambria Math" panose="02040503050406030204" pitchFamily="18" charset="0"/>
                              </a:rPr>
                              <m:t>3</m:t>
                            </m:r>
                          </m:den>
                        </m:f>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𝑖</m:t>
                        </m:r>
                        <m:f>
                          <m:fPr>
                            <m:ctrlPr>
                              <a:rPr lang="de-DE" b="0" i="1" smtClean="0">
                                <a:latin typeface="Cambria Math" panose="02040503050406030204" pitchFamily="18" charset="0"/>
                              </a:rPr>
                            </m:ctrlPr>
                          </m:fPr>
                          <m:num>
                            <m:r>
                              <a:rPr lang="de-DE" b="0" i="1" smtClean="0">
                                <a:latin typeface="Cambria Math" panose="02040503050406030204" pitchFamily="18" charset="0"/>
                              </a:rPr>
                              <m:t>4</m:t>
                            </m:r>
                            <m:r>
                              <a:rPr lang="de-DE" b="0" i="1" smtClean="0">
                                <a:latin typeface="Cambria Math" panose="02040503050406030204" pitchFamily="18" charset="0"/>
                                <a:ea typeface="Cambria Math" panose="02040503050406030204" pitchFamily="18" charset="0"/>
                              </a:rPr>
                              <m:t>𝜋</m:t>
                            </m:r>
                          </m:num>
                          <m:den>
                            <m:r>
                              <a:rPr lang="de-DE" b="0" i="1" smtClean="0">
                                <a:latin typeface="Cambria Math" panose="02040503050406030204" pitchFamily="18" charset="0"/>
                              </a:rPr>
                              <m:t>3</m:t>
                            </m:r>
                          </m:den>
                        </m:f>
                      </m:sup>
                    </m:sSup>
                    <m:r>
                      <a:rPr lang="de-DE" b="0" i="1" smtClean="0">
                        <a:latin typeface="Cambria Math" panose="02040503050406030204" pitchFamily="18" charset="0"/>
                      </a:rPr>
                      <m:t>}</m:t>
                    </m:r>
                    <m:r>
                      <a:rPr lang="de-DE" b="0" i="0" smtClean="0">
                        <a:latin typeface="Cambria Math" panose="02040503050406030204" pitchFamily="18" charset="0"/>
                      </a:rPr>
                      <m:t>, </m:t>
                    </m:r>
                  </m:oMath>
                </a14:m>
                <a:r>
                  <a:rPr lang="de-DE" dirty="0"/>
                  <a:t>wenn man auch komplexe Zahlen berücksichtigt]. Wichtig ist also die Frage, unter welchen Bedingungen an den Startwert und die Iterationsvorschrift, das Verfahren sich einem dieser Fixpunkte beliebig nah annähert. Denn durch das häufigere Anwenden der Iterationsformel, soll ja die Näherungslösung besser und besser und besser … werden. </a:t>
                </a:r>
              </a:p>
              <a:p>
                <a:pPr marL="0" indent="0">
                  <a:buNone/>
                </a:pPr>
                <a:r>
                  <a:rPr lang="de-DE" dirty="0"/>
                  <a:t>   </a:t>
                </a:r>
              </a:p>
            </p:txBody>
          </p:sp>
        </mc:Choice>
        <mc:Fallback xmlns="">
          <p:sp>
            <p:nvSpPr>
              <p:cNvPr id="3" name="Inhaltsplatzhalter 2">
                <a:extLst>
                  <a:ext uri="{FF2B5EF4-FFF2-40B4-BE49-F238E27FC236}">
                    <a16:creationId xmlns:a16="http://schemas.microsoft.com/office/drawing/2014/main" id="{60D6F9FA-C90B-488D-B067-DDFAE257D561}"/>
                  </a:ext>
                </a:extLst>
              </p:cNvPr>
              <p:cNvSpPr>
                <a:spLocks noGrp="1" noRot="1" noChangeAspect="1" noMove="1" noResize="1" noEditPoints="1" noAdjustHandles="1" noChangeArrowheads="1" noChangeShapeType="1" noTextEdit="1"/>
              </p:cNvSpPr>
              <p:nvPr>
                <p:ph idx="1"/>
              </p:nvPr>
            </p:nvSpPr>
            <p:spPr>
              <a:xfrm>
                <a:off x="685800" y="1660124"/>
                <a:ext cx="10686495" cy="4882719"/>
              </a:xfrm>
              <a:blipFill>
                <a:blip r:embed="rId2"/>
                <a:stretch>
                  <a:fillRect l="-627" t="-1248" r="-108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Rechteck 3">
                <a:extLst>
                  <a:ext uri="{FF2B5EF4-FFF2-40B4-BE49-F238E27FC236}">
                    <a16:creationId xmlns:a16="http://schemas.microsoft.com/office/drawing/2014/main" id="{C41A5343-9E41-408D-8DFB-54F31E52C70C}"/>
                  </a:ext>
                </a:extLst>
              </p:cNvPr>
              <p:cNvSpPr/>
              <p:nvPr/>
            </p:nvSpPr>
            <p:spPr>
              <a:xfrm>
                <a:off x="1206545" y="2595810"/>
                <a:ext cx="200227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e>
                      </m:d>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2</m:t>
                          </m:r>
                        </m:den>
                      </m:f>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𝑥</m:t>
                              </m:r>
                            </m:den>
                          </m:f>
                          <m:r>
                            <a:rPr lang="de-DE" i="1">
                              <a:latin typeface="Cambria Math" panose="02040503050406030204" pitchFamily="18" charset="0"/>
                            </a:rPr>
                            <m:t>+</m:t>
                          </m:r>
                          <m:r>
                            <a:rPr lang="de-DE" i="1">
                              <a:latin typeface="Cambria Math" panose="02040503050406030204" pitchFamily="18" charset="0"/>
                            </a:rPr>
                            <m:t>𝑥</m:t>
                          </m:r>
                        </m:e>
                      </m:d>
                    </m:oMath>
                  </m:oMathPara>
                </a14:m>
                <a:endParaRPr lang="de-DE" dirty="0"/>
              </a:p>
            </p:txBody>
          </p:sp>
        </mc:Choice>
        <mc:Fallback xmlns="">
          <p:sp>
            <p:nvSpPr>
              <p:cNvPr id="4" name="Rechteck 3">
                <a:extLst>
                  <a:ext uri="{FF2B5EF4-FFF2-40B4-BE49-F238E27FC236}">
                    <a16:creationId xmlns:a16="http://schemas.microsoft.com/office/drawing/2014/main" id="{C41A5343-9E41-408D-8DFB-54F31E52C70C}"/>
                  </a:ext>
                </a:extLst>
              </p:cNvPr>
              <p:cNvSpPr>
                <a:spLocks noRot="1" noChangeAspect="1" noMove="1" noResize="1" noEditPoints="1" noAdjustHandles="1" noChangeArrowheads="1" noChangeShapeType="1" noTextEdit="1"/>
              </p:cNvSpPr>
              <p:nvPr/>
            </p:nvSpPr>
            <p:spPr>
              <a:xfrm>
                <a:off x="1206545" y="2595810"/>
                <a:ext cx="2002278" cy="714683"/>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2017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err="1"/>
              <a:t>FIXPUNKTVerfahren</a:t>
            </a:r>
            <a:endParaRPr lang="de-DE" dirty="0"/>
          </a:p>
        </p:txBody>
      </p:sp>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970845"/>
            <a:ext cx="10686495" cy="4882719"/>
          </a:xfrm>
        </p:spPr>
        <p:txBody>
          <a:bodyPr>
            <a:normAutofit/>
          </a:bodyPr>
          <a:lstStyle/>
          <a:p>
            <a:pPr marL="0" indent="0">
              <a:buNone/>
            </a:pPr>
            <a:r>
              <a:rPr lang="de-DE" dirty="0"/>
              <a:t>Fixpunktverfahren sind in der modernen Mathematik DAS Verfahren der Wahl, um gegebene Aufgaben mit Hilfe des Rechners zu lösen. Heutzutage werden fast alle mathematischen Probleme mit Hilfe solcher Verfahren (numerisch) gelöst. Daher wollen wir hier die Theorie dieser Verfahren behandeln. </a:t>
            </a:r>
          </a:p>
          <a:p>
            <a:pPr marL="0" indent="0">
              <a:buNone/>
            </a:pPr>
            <a:endParaRPr lang="de-DE" dirty="0"/>
          </a:p>
          <a:p>
            <a:pPr marL="0" indent="0">
              <a:buNone/>
            </a:pPr>
            <a:r>
              <a:rPr lang="de-DE" dirty="0"/>
              <a:t>Wichtig ist also, ob eine so konstruierte Folge von Zahlen einen  „Grenzwert“ hat… </a:t>
            </a:r>
          </a:p>
        </p:txBody>
      </p:sp>
    </p:spTree>
    <p:extLst>
      <p:ext uri="{BB962C8B-B14F-4D97-AF65-F5344CB8AC3E}">
        <p14:creationId xmlns:p14="http://schemas.microsoft.com/office/powerpoint/2010/main" val="162735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415D2682-C418-48A1-ADBA-AD9D06EE27AF}"/>
              </a:ext>
            </a:extLst>
          </p:cNvPr>
          <p:cNvSpPr txBox="1"/>
          <p:nvPr/>
        </p:nvSpPr>
        <p:spPr>
          <a:xfrm>
            <a:off x="1648915" y="3171868"/>
            <a:ext cx="8616461" cy="1477328"/>
          </a:xfrm>
          <a:prstGeom prst="rect">
            <a:avLst/>
          </a:prstGeom>
          <a:noFill/>
        </p:spPr>
        <p:txBody>
          <a:bodyPr wrap="none" rtlCol="0">
            <a:spAutoFit/>
          </a:bodyPr>
          <a:lstStyle/>
          <a:p>
            <a:pPr algn="ctr"/>
            <a:r>
              <a:rPr lang="de-DE" dirty="0">
                <a:solidFill>
                  <a:schemeClr val="tx1">
                    <a:lumMod val="95000"/>
                  </a:schemeClr>
                </a:solidFill>
              </a:rPr>
              <a:t>Standard-Lehrinhalte, von denen ich hier abweichen möchte</a:t>
            </a:r>
          </a:p>
          <a:p>
            <a:pPr algn="ctr"/>
            <a:r>
              <a:rPr lang="de-DE" dirty="0">
                <a:solidFill>
                  <a:schemeClr val="tx1">
                    <a:lumMod val="95000"/>
                  </a:schemeClr>
                </a:solidFill>
              </a:rPr>
              <a:t>(kann ja nicht schaden, das auch zu kennen)</a:t>
            </a:r>
          </a:p>
          <a:p>
            <a:pPr algn="ctr"/>
            <a:endParaRPr lang="de-DE" dirty="0">
              <a:solidFill>
                <a:schemeClr val="tx1">
                  <a:lumMod val="95000"/>
                </a:schemeClr>
              </a:solidFill>
            </a:endParaRPr>
          </a:p>
          <a:p>
            <a:pPr algn="ctr"/>
            <a:r>
              <a:rPr lang="de-DE" dirty="0">
                <a:solidFill>
                  <a:schemeClr val="tx1">
                    <a:lumMod val="95000"/>
                  </a:schemeClr>
                </a:solidFill>
              </a:rPr>
              <a:t>Die Aufgaben 2 a)-c) auf dem Übungszettel beziehen sich auf diese Inhalte</a:t>
            </a:r>
          </a:p>
          <a:p>
            <a:pPr algn="ctr"/>
            <a:r>
              <a:rPr lang="de-DE" dirty="0">
                <a:solidFill>
                  <a:schemeClr val="tx1">
                    <a:lumMod val="95000"/>
                  </a:schemeClr>
                </a:solidFill>
              </a:rPr>
              <a:t>Sie können diese Folien auch erst einmal überspringen</a:t>
            </a:r>
          </a:p>
        </p:txBody>
      </p:sp>
    </p:spTree>
    <p:extLst>
      <p:ext uri="{BB962C8B-B14F-4D97-AF65-F5344CB8AC3E}">
        <p14:creationId xmlns:p14="http://schemas.microsoft.com/office/powerpoint/2010/main" val="342532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7ECC0BA-E4C7-4E56-9874-04AAFBE2685F}"/>
              </a:ext>
            </a:extLst>
          </p:cNvPr>
          <p:cNvSpPr/>
          <p:nvPr/>
        </p:nvSpPr>
        <p:spPr>
          <a:xfrm>
            <a:off x="0" y="0"/>
            <a:ext cx="12192000" cy="6858000"/>
          </a:xfrm>
          <a:prstGeom prst="rect">
            <a:avLst/>
          </a:prstGeom>
          <a:solidFill>
            <a:srgbClr val="DF2E28">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FORMALISMUS VON </a:t>
            </a:r>
            <a:r>
              <a:rPr lang="de-DE" dirty="0" err="1"/>
              <a:t>Bolzano</a:t>
            </a:r>
            <a:r>
              <a:rPr lang="de-DE" dirty="0"/>
              <a:t>,  </a:t>
            </a:r>
            <a:r>
              <a:rPr lang="de-DE" dirty="0">
                <a:hlinkClick r:id="rId16"/>
              </a:rPr>
              <a:t>CAUCHY</a:t>
            </a:r>
            <a:r>
              <a:rPr lang="de-DE" dirty="0"/>
              <a:t> und </a:t>
            </a:r>
            <a:r>
              <a:rPr lang="de-DE" dirty="0" err="1"/>
              <a:t>Weierstrass</a:t>
            </a:r>
            <a:r>
              <a:rPr lang="de-DE" dirty="0"/>
              <a:t> </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837680"/>
                <a:ext cx="10686495" cy="2432479"/>
              </a:xfrm>
            </p:spPr>
            <p:txBody>
              <a:bodyPr>
                <a:normAutofit lnSpcReduction="10000"/>
              </a:bodyPr>
              <a:lstStyle/>
              <a:p>
                <a:pPr marL="0" indent="0">
                  <a:buNone/>
                </a:pPr>
                <a:endParaRPr lang="de-DE" dirty="0"/>
              </a:p>
              <a:p>
                <a:pPr marL="0" indent="0">
                  <a:buNone/>
                </a:pPr>
                <a:endParaRPr lang="de-DE" dirty="0"/>
              </a:p>
              <a:p>
                <a:pPr marL="0" indent="0">
                  <a:buNone/>
                </a:pPr>
                <a:r>
                  <a:rPr lang="de-DE" dirty="0"/>
                  <a:t>Wie drückt die Mathematik den Satz „Die Folge kommt einem Wert beliebig nahe“ in Formelsprache aus? Wann hat eine Folge einen Grenzwert (</a:t>
                </a:r>
                <a:r>
                  <a:rPr lang="de-DE" dirty="0" err="1"/>
                  <a:t>limes</a:t>
                </a:r>
                <a:r>
                  <a:rPr lang="de-DE" dirty="0"/>
                  <a:t>)?</a:t>
                </a:r>
              </a:p>
              <a:p>
                <a:pPr marL="0" indent="0">
                  <a:buNone/>
                </a:pPr>
                <a:endParaRPr lang="de-DE" dirty="0"/>
              </a:p>
              <a:p>
                <a:pPr marL="0" indent="0" algn="ctr">
                  <a:buNone/>
                </a:pPr>
                <a14:m>
                  <m:oMath xmlns:m="http://schemas.openxmlformats.org/officeDocument/2006/math">
                    <m:func>
                      <m:funcPr>
                        <m:ctrlPr>
                          <a:rPr lang="de-DE" i="1" smtClean="0">
                            <a:latin typeface="Cambria Math" panose="02040503050406030204" pitchFamily="18" charset="0"/>
                          </a:rPr>
                        </m:ctrlPr>
                      </m:funcPr>
                      <m:fName>
                        <m:r>
                          <a:rPr lang="de-DE" b="0" i="1" smtClean="0">
                            <a:latin typeface="Cambria Math" panose="02040503050406030204" pitchFamily="18" charset="0"/>
                          </a:rPr>
                          <m:t>𝑥</m:t>
                        </m:r>
                        <m:r>
                          <a:rPr lang="de-DE" b="0" i="1" smtClean="0">
                            <a:latin typeface="Cambria Math" panose="02040503050406030204" pitchFamily="18" charset="0"/>
                          </a:rPr>
                          <m:t>=</m:t>
                        </m:r>
                        <m:limLow>
                          <m:limLowPr>
                            <m:ctrlPr>
                              <a:rPr lang="de-DE" i="1" smtClean="0">
                                <a:latin typeface="Cambria Math" panose="02040503050406030204" pitchFamily="18" charset="0"/>
                              </a:rPr>
                            </m:ctrlPr>
                          </m:limLowPr>
                          <m:e>
                            <m:r>
                              <m:rPr>
                                <m:sty m:val="p"/>
                              </m:rPr>
                              <a:rPr lang="de-DE" i="0" smtClean="0">
                                <a:latin typeface="Cambria Math" panose="02040503050406030204" pitchFamily="18" charset="0"/>
                              </a:rPr>
                              <m:t>lim</m:t>
                            </m:r>
                          </m:e>
                          <m:lim>
                            <m:r>
                              <a:rPr lang="de-DE" b="0" i="1" smtClean="0">
                                <a:latin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m:t>
                            </m:r>
                          </m:lim>
                        </m:limLow>
                      </m:fName>
                      <m:e>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sub>
                        </m:sSub>
                      </m:e>
                    </m:func>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m:t>
                        </m:r>
                      </m:e>
                      <m:sub>
                        <m:r>
                          <a:rPr lang="de-DE" b="0" i="1" smtClean="0">
                            <a:latin typeface="Cambria Math" panose="02040503050406030204" pitchFamily="18" charset="0"/>
                            <a:ea typeface="Cambria Math" panose="02040503050406030204" pitchFamily="18" charset="0"/>
                          </a:rPr>
                          <m:t>𝜀</m:t>
                        </m:r>
                        <m:r>
                          <a:rPr lang="de-DE" b="0" i="1" smtClean="0">
                            <a:latin typeface="Cambria Math" panose="02040503050406030204" pitchFamily="18" charset="0"/>
                            <a:ea typeface="Cambria Math" panose="02040503050406030204" pitchFamily="18" charset="0"/>
                          </a:rPr>
                          <m:t>&gt;0</m:t>
                        </m:r>
                      </m:sub>
                    </m:sSub>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m:t>
                        </m:r>
                      </m:e>
                      <m:sub>
                        <m:r>
                          <a:rPr lang="de-DE" b="0" i="1" smtClean="0">
                            <a:latin typeface="Cambria Math" panose="02040503050406030204" pitchFamily="18" charset="0"/>
                            <a:ea typeface="Cambria Math" panose="02040503050406030204" pitchFamily="18" charset="0"/>
                          </a:rPr>
                          <m:t>𝑁</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ℕ</m:t>
                        </m:r>
                      </m:sub>
                    </m:sSub>
                    <m:r>
                      <a:rPr lang="de-DE" b="0" i="1" smtClean="0">
                        <a:latin typeface="Cambria Math" panose="02040503050406030204" pitchFamily="18" charset="0"/>
                        <a:ea typeface="Cambria Math" panose="02040503050406030204" pitchFamily="18" charset="0"/>
                      </a:rPr>
                      <m:t>:  </m:t>
                    </m:r>
                    <m:d>
                      <m:dPr>
                        <m:begChr m:val="|"/>
                        <m:endChr m:val="|"/>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&lt;</m:t>
                    </m:r>
                    <m:r>
                      <a:rPr lang="de-DE" b="0" i="1" smtClean="0">
                        <a:latin typeface="Cambria Math" panose="02040503050406030204" pitchFamily="18" charset="0"/>
                        <a:ea typeface="Cambria Math" panose="02040503050406030204" pitchFamily="18" charset="0"/>
                      </a:rPr>
                      <m:t>𝜀</m:t>
                    </m:r>
                    <m:r>
                      <a:rPr lang="de-DE" b="0" i="1" smtClean="0">
                        <a:latin typeface="Cambria Math" panose="02040503050406030204" pitchFamily="18" charset="0"/>
                        <a:ea typeface="Cambria Math" panose="02040503050406030204" pitchFamily="18" charset="0"/>
                      </a:rPr>
                      <m:t>, </m:t>
                    </m:r>
                  </m:oMath>
                </a14:m>
                <a:r>
                  <a:rPr lang="de-DE" dirty="0"/>
                  <a:t>für alle </a:t>
                </a:r>
                <a14:m>
                  <m:oMath xmlns:m="http://schemas.openxmlformats.org/officeDocument/2006/math">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&gt;</m:t>
                    </m:r>
                    <m:r>
                      <a:rPr lang="de-DE" i="1">
                        <a:latin typeface="Cambria Math" panose="02040503050406030204" pitchFamily="18" charset="0"/>
                        <a:ea typeface="Cambria Math" panose="02040503050406030204" pitchFamily="18" charset="0"/>
                      </a:rPr>
                      <m:t>𝑁</m:t>
                    </m:r>
                  </m:oMath>
                </a14:m>
                <a:endParaRPr lang="de-DE" dirty="0"/>
              </a:p>
              <a:p>
                <a:pPr marL="0" indent="0">
                  <a:buNone/>
                </a:pPr>
                <a:endParaRPr lang="de-DE" dirty="0"/>
              </a:p>
              <a:p>
                <a:pPr marL="0" indent="0">
                  <a:buNone/>
                </a:pPr>
                <a:endParaRPr lang="de-DE" dirty="0"/>
              </a:p>
            </p:txBody>
          </p:sp>
        </mc:Choice>
        <mc:Fallback xmlns="">
          <p:sp>
            <p:nvSpPr>
              <p:cNvPr id="3" name="Inhaltsplatzhalter 2">
                <a:extLst>
                  <a:ext uri="{FF2B5EF4-FFF2-40B4-BE49-F238E27FC236}">
                    <a16:creationId xmlns:a16="http://schemas.microsoft.com/office/drawing/2014/main" id="{60D6F9FA-C90B-488D-B067-DDFAE257D561}"/>
                  </a:ext>
                </a:extLst>
              </p:cNvPr>
              <p:cNvSpPr>
                <a:spLocks noGrp="1" noRot="1" noChangeAspect="1" noMove="1" noResize="1" noEditPoints="1" noAdjustHandles="1" noChangeArrowheads="1" noChangeShapeType="1" noTextEdit="1"/>
              </p:cNvSpPr>
              <p:nvPr>
                <p:ph idx="1"/>
              </p:nvPr>
            </p:nvSpPr>
            <p:spPr>
              <a:xfrm>
                <a:off x="685800" y="1837680"/>
                <a:ext cx="10686495" cy="2432479"/>
              </a:xfrm>
              <a:blipFill>
                <a:blip r:embed="rId17"/>
                <a:stretch>
                  <a:fillRect l="-742"/>
                </a:stretch>
              </a:blipFill>
            </p:spPr>
            <p:txBody>
              <a:bodyPr/>
              <a:lstStyle/>
              <a:p>
                <a:r>
                  <a:rPr lang="de-DE">
                    <a:noFill/>
                  </a:rPr>
                  <a:t> </a:t>
                </a:r>
              </a:p>
            </p:txBody>
          </p:sp>
        </mc:Fallback>
      </mc:AlternateContent>
      <p:pic>
        <p:nvPicPr>
          <p:cNvPr id="4" name="Grenzwert Definition">
            <a:hlinkClick r:id="" action="ppaction://media"/>
            <a:extLst>
              <a:ext uri="{FF2B5EF4-FFF2-40B4-BE49-F238E27FC236}">
                <a16:creationId xmlns:a16="http://schemas.microsoft.com/office/drawing/2014/main" id="{CE4536A4-963B-4709-8D40-861E65F7F445}"/>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047880" y="3677457"/>
            <a:ext cx="487363" cy="487363"/>
          </a:xfrm>
          <a:prstGeom prst="rect">
            <a:avLst/>
          </a:prstGeom>
        </p:spPr>
      </p:pic>
      <p:pic>
        <p:nvPicPr>
          <p:cNvPr id="5" name="Limes">
            <a:hlinkClick r:id="" action="ppaction://media"/>
            <a:extLst>
              <a:ext uri="{FF2B5EF4-FFF2-40B4-BE49-F238E27FC236}">
                <a16:creationId xmlns:a16="http://schemas.microsoft.com/office/drawing/2014/main" id="{11395A97-0726-4A55-A550-AA9A1EC5E201}"/>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3037305" y="4729240"/>
            <a:ext cx="487363" cy="487363"/>
          </a:xfrm>
          <a:prstGeom prst="rect">
            <a:avLst/>
          </a:prstGeom>
        </p:spPr>
      </p:pic>
      <p:cxnSp>
        <p:nvCxnSpPr>
          <p:cNvPr id="7" name="Gerade Verbindung mit Pfeil 6">
            <a:extLst>
              <a:ext uri="{FF2B5EF4-FFF2-40B4-BE49-F238E27FC236}">
                <a16:creationId xmlns:a16="http://schemas.microsoft.com/office/drawing/2014/main" id="{C1D52595-C14C-4219-A3D4-7F15316E513A}"/>
              </a:ext>
            </a:extLst>
          </p:cNvPr>
          <p:cNvCxnSpPr/>
          <p:nvPr/>
        </p:nvCxnSpPr>
        <p:spPr>
          <a:xfrm flipV="1">
            <a:off x="3387515" y="4270159"/>
            <a:ext cx="163551" cy="284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epsilon grüßer Null">
            <a:hlinkClick r:id="" action="ppaction://media"/>
            <a:extLst>
              <a:ext uri="{FF2B5EF4-FFF2-40B4-BE49-F238E27FC236}">
                <a16:creationId xmlns:a16="http://schemas.microsoft.com/office/drawing/2014/main" id="{C7500019-B6B0-4BC7-B0D9-BA6D774B8B3C}"/>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4760680" y="4729239"/>
            <a:ext cx="487363" cy="487363"/>
          </a:xfrm>
          <a:prstGeom prst="rect">
            <a:avLst/>
          </a:prstGeom>
        </p:spPr>
      </p:pic>
      <p:cxnSp>
        <p:nvCxnSpPr>
          <p:cNvPr id="9" name="Gerade Verbindung mit Pfeil 8">
            <a:extLst>
              <a:ext uri="{FF2B5EF4-FFF2-40B4-BE49-F238E27FC236}">
                <a16:creationId xmlns:a16="http://schemas.microsoft.com/office/drawing/2014/main" id="{4A93B7FE-BB0C-4F5E-B51F-9D40E241DF59}"/>
              </a:ext>
            </a:extLst>
          </p:cNvPr>
          <p:cNvCxnSpPr>
            <a:cxnSpLocks/>
          </p:cNvCxnSpPr>
          <p:nvPr/>
        </p:nvCxnSpPr>
        <p:spPr>
          <a:xfrm flipV="1">
            <a:off x="4969224" y="4270159"/>
            <a:ext cx="0" cy="27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es gibt ein N">
            <a:hlinkClick r:id="" action="ppaction://media"/>
            <a:extLst>
              <a:ext uri="{FF2B5EF4-FFF2-40B4-BE49-F238E27FC236}">
                <a16:creationId xmlns:a16="http://schemas.microsoft.com/office/drawing/2014/main" id="{C5C02840-E90F-4BA2-8D0F-536663172DFD}"/>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5470804" y="4729238"/>
            <a:ext cx="487363" cy="487363"/>
          </a:xfrm>
          <a:prstGeom prst="rect">
            <a:avLst/>
          </a:prstGeom>
        </p:spPr>
      </p:pic>
      <p:cxnSp>
        <p:nvCxnSpPr>
          <p:cNvPr id="12" name="Gerade Verbindung mit Pfeil 11">
            <a:extLst>
              <a:ext uri="{FF2B5EF4-FFF2-40B4-BE49-F238E27FC236}">
                <a16:creationId xmlns:a16="http://schemas.microsoft.com/office/drawing/2014/main" id="{AC177FA7-F9FB-4790-896F-CB0746CA1135}"/>
              </a:ext>
            </a:extLst>
          </p:cNvPr>
          <p:cNvCxnSpPr>
            <a:cxnSpLocks/>
          </p:cNvCxnSpPr>
          <p:nvPr/>
        </p:nvCxnSpPr>
        <p:spPr>
          <a:xfrm flipV="1">
            <a:off x="5680914" y="4280513"/>
            <a:ext cx="0" cy="27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Abstand zu x">
            <a:hlinkClick r:id="" action="ppaction://media"/>
            <a:extLst>
              <a:ext uri="{FF2B5EF4-FFF2-40B4-BE49-F238E27FC236}">
                <a16:creationId xmlns:a16="http://schemas.microsoft.com/office/drawing/2014/main" id="{5B22A993-7D77-4796-BB6D-72CF099720E1}"/>
              </a:ext>
            </a:extLst>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6783676" y="4729237"/>
            <a:ext cx="487363" cy="487363"/>
          </a:xfrm>
          <a:prstGeom prst="rect">
            <a:avLst/>
          </a:prstGeom>
        </p:spPr>
      </p:pic>
      <p:cxnSp>
        <p:nvCxnSpPr>
          <p:cNvPr id="14" name="Gerade Verbindung mit Pfeil 13">
            <a:extLst>
              <a:ext uri="{FF2B5EF4-FFF2-40B4-BE49-F238E27FC236}">
                <a16:creationId xmlns:a16="http://schemas.microsoft.com/office/drawing/2014/main" id="{7033BECB-3942-48A4-9A68-1BF2E1F42AEE}"/>
              </a:ext>
            </a:extLst>
          </p:cNvPr>
          <p:cNvCxnSpPr>
            <a:cxnSpLocks/>
          </p:cNvCxnSpPr>
          <p:nvPr/>
        </p:nvCxnSpPr>
        <p:spPr>
          <a:xfrm flipV="1">
            <a:off x="7022922" y="4308624"/>
            <a:ext cx="0" cy="27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7A7FE2AD-E89C-4151-BBB2-8DEA691640B9}"/>
              </a:ext>
            </a:extLst>
          </p:cNvPr>
          <p:cNvCxnSpPr>
            <a:cxnSpLocks/>
          </p:cNvCxnSpPr>
          <p:nvPr/>
        </p:nvCxnSpPr>
        <p:spPr>
          <a:xfrm flipV="1">
            <a:off x="8950858" y="4310103"/>
            <a:ext cx="0" cy="27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ab n">
            <a:hlinkClick r:id="" action="ppaction://media"/>
            <a:extLst>
              <a:ext uri="{FF2B5EF4-FFF2-40B4-BE49-F238E27FC236}">
                <a16:creationId xmlns:a16="http://schemas.microsoft.com/office/drawing/2014/main" id="{29D205ED-7669-494B-9ED1-4E9A83DEB635}"/>
              </a:ext>
            </a:extLst>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8720605" y="4729237"/>
            <a:ext cx="487363" cy="487363"/>
          </a:xfrm>
          <a:prstGeom prst="rect">
            <a:avLst/>
          </a:prstGeom>
        </p:spPr>
      </p:pic>
      <p:pic>
        <p:nvPicPr>
          <p:cNvPr id="17" name="Resultat">
            <a:hlinkClick r:id="" action="ppaction://media"/>
            <a:extLst>
              <a:ext uri="{FF2B5EF4-FFF2-40B4-BE49-F238E27FC236}">
                <a16:creationId xmlns:a16="http://schemas.microsoft.com/office/drawing/2014/main" id="{DAAB093A-9404-41CC-B708-ED9C85563121}"/>
              </a:ext>
            </a:extLst>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10556691" y="3677458"/>
            <a:ext cx="487363" cy="487363"/>
          </a:xfrm>
          <a:prstGeom prst="rect">
            <a:avLst/>
          </a:prstGeom>
        </p:spPr>
      </p:pic>
      <p:sp>
        <p:nvSpPr>
          <p:cNvPr id="18" name="Textfeld 17">
            <a:extLst>
              <a:ext uri="{FF2B5EF4-FFF2-40B4-BE49-F238E27FC236}">
                <a16:creationId xmlns:a16="http://schemas.microsoft.com/office/drawing/2014/main" id="{5C1F1275-C2E5-43A9-A42D-F0E86EBEF0CA}"/>
              </a:ext>
            </a:extLst>
          </p:cNvPr>
          <p:cNvSpPr txBox="1"/>
          <p:nvPr/>
        </p:nvSpPr>
        <p:spPr>
          <a:xfrm>
            <a:off x="272876" y="251115"/>
            <a:ext cx="7053534" cy="369332"/>
          </a:xfrm>
          <a:prstGeom prst="rect">
            <a:avLst/>
          </a:prstGeom>
          <a:noFill/>
        </p:spPr>
        <p:txBody>
          <a:bodyPr wrap="none" rtlCol="0">
            <a:spAutoFit/>
          </a:bodyPr>
          <a:lstStyle/>
          <a:p>
            <a:r>
              <a:rPr lang="de-DE" dirty="0">
                <a:solidFill>
                  <a:schemeClr val="tx1">
                    <a:lumMod val="95000"/>
                  </a:schemeClr>
                </a:solidFill>
              </a:rPr>
              <a:t>Standard-Lehrinhalte, von denen ich hier abweichen möchte</a:t>
            </a:r>
          </a:p>
        </p:txBody>
      </p:sp>
    </p:spTree>
    <p:extLst>
      <p:ext uri="{BB962C8B-B14F-4D97-AF65-F5344CB8AC3E}">
        <p14:creationId xmlns:p14="http://schemas.microsoft.com/office/powerpoint/2010/main" val="20264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7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55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0435"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989" fill="hold"/>
                                        <p:tgtEl>
                                          <p:spTgt spid="1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9414" fill="hold"/>
                                        <p:tgtEl>
                                          <p:spTgt spid="1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7617" fill="hold"/>
                                        <p:tgtEl>
                                          <p:spTgt spid="16"/>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076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4"/>
                </p:tgtEl>
              </p:cMediaNode>
            </p:audio>
            <p:audio>
              <p:cMediaNode vol="80000">
                <p:cTn id="32" fill="hold" display="0">
                  <p:stCondLst>
                    <p:cond delay="indefinite"/>
                  </p:stCondLst>
                  <p:endCondLst>
                    <p:cond evt="onStopAudio" delay="0">
                      <p:tgtEl>
                        <p:sldTgt/>
                      </p:tgtEl>
                    </p:cond>
                  </p:endCondLst>
                </p:cTn>
                <p:tgtEl>
                  <p:spTgt spid="5"/>
                </p:tgtEl>
              </p:cMediaNode>
            </p:audio>
            <p:audio>
              <p:cMediaNode vol="80000">
                <p:cTn id="33" fill="hold" display="0">
                  <p:stCondLst>
                    <p:cond delay="indefinite"/>
                  </p:stCondLst>
                  <p:endCondLst>
                    <p:cond evt="onStopAudio" delay="0">
                      <p:tgtEl>
                        <p:sldTgt/>
                      </p:tgtEl>
                    </p:cond>
                  </p:endCondLst>
                </p:cTn>
                <p:tgtEl>
                  <p:spTgt spid="8"/>
                </p:tgtEl>
              </p:cMediaNode>
            </p:audio>
            <p:audio>
              <p:cMediaNode vol="80000">
                <p:cTn id="34" fill="hold" display="0">
                  <p:stCondLst>
                    <p:cond delay="indefinite"/>
                  </p:stCondLst>
                  <p:endCondLst>
                    <p:cond evt="onStopAudio" delay="0">
                      <p:tgtEl>
                        <p:sldTgt/>
                      </p:tgtEl>
                    </p:cond>
                  </p:endCondLst>
                </p:cTn>
                <p:tgtEl>
                  <p:spTgt spid="11"/>
                </p:tgtEl>
              </p:cMediaNode>
            </p:audio>
            <p:audio>
              <p:cMediaNode vol="80000">
                <p:cTn id="35" fill="hold" display="0">
                  <p:stCondLst>
                    <p:cond delay="indefinite"/>
                  </p:stCondLst>
                  <p:endCondLst>
                    <p:cond evt="onStopAudio" delay="0">
                      <p:tgtEl>
                        <p:sldTgt/>
                      </p:tgtEl>
                    </p:cond>
                  </p:endCondLst>
                </p:cTn>
                <p:tgtEl>
                  <p:spTgt spid="13"/>
                </p:tgtEl>
              </p:cMediaNode>
            </p:audio>
            <p:audio>
              <p:cMediaNode vol="80000">
                <p:cTn id="36" fill="hold" display="0">
                  <p:stCondLst>
                    <p:cond delay="indefinite"/>
                  </p:stCondLst>
                  <p:endCondLst>
                    <p:cond evt="onStopAudio" delay="0">
                      <p:tgtEl>
                        <p:sldTgt/>
                      </p:tgtEl>
                    </p:cond>
                  </p:endCondLst>
                </p:cTn>
                <p:tgtEl>
                  <p:spTgt spid="16"/>
                </p:tgtEl>
              </p:cMediaNode>
            </p:audio>
            <p:audio>
              <p:cMediaNode vol="80000">
                <p:cTn id="37" fill="hold" display="0">
                  <p:stCondLst>
                    <p:cond delay="indefinite"/>
                  </p:stCondLst>
                  <p:endCondLst>
                    <p:cond evt="onStopAudio" delay="0">
                      <p:tgtEl>
                        <p:sldTgt/>
                      </p:tgtEl>
                    </p:cond>
                  </p:endCondLst>
                </p:cTn>
                <p:tgtEl>
                  <p:spTgt spid="1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E83A9B4-E601-4B97-B1C5-77FC7D249AFA}"/>
              </a:ext>
            </a:extLst>
          </p:cNvPr>
          <p:cNvSpPr/>
          <p:nvPr/>
        </p:nvSpPr>
        <p:spPr>
          <a:xfrm>
            <a:off x="0" y="0"/>
            <a:ext cx="12192000" cy="6858000"/>
          </a:xfrm>
          <a:prstGeom prst="rect">
            <a:avLst/>
          </a:prstGeom>
          <a:solidFill>
            <a:srgbClr val="DF2E28">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FORMALISMUS VON </a:t>
            </a:r>
            <a:r>
              <a:rPr lang="de-DE" dirty="0" err="1"/>
              <a:t>Bolzano</a:t>
            </a:r>
            <a:r>
              <a:rPr lang="de-DE" dirty="0"/>
              <a:t>,  </a:t>
            </a:r>
            <a:r>
              <a:rPr lang="de-DE" dirty="0">
                <a:hlinkClick r:id="rId2"/>
              </a:rPr>
              <a:t>CAUCHY</a:t>
            </a:r>
            <a:r>
              <a:rPr lang="de-DE" dirty="0"/>
              <a:t> und </a:t>
            </a:r>
            <a:r>
              <a:rPr lang="de-DE" dirty="0" err="1"/>
              <a:t>Weierstrass</a:t>
            </a:r>
            <a:r>
              <a:rPr lang="de-DE" dirty="0"/>
              <a:t> </a:t>
            </a:r>
          </a:p>
        </p:txBody>
      </p:sp>
      <mc:AlternateContent xmlns:mc="http://schemas.openxmlformats.org/markup-compatibility/2006" xmlns:a14="http://schemas.microsoft.com/office/drawing/2010/main">
        <mc:Choice Requires="a14">
          <p:sp>
            <p:nvSpPr>
              <p:cNvPr id="10" name="Inhaltsplatzhalter 9">
                <a:extLst>
                  <a:ext uri="{FF2B5EF4-FFF2-40B4-BE49-F238E27FC236}">
                    <a16:creationId xmlns:a16="http://schemas.microsoft.com/office/drawing/2014/main" id="{E08EEC8A-EA07-46AA-BA0F-15429DB06184}"/>
                  </a:ext>
                </a:extLst>
              </p:cNvPr>
              <p:cNvSpPr>
                <a:spLocks noGrp="1"/>
              </p:cNvSpPr>
              <p:nvPr>
                <p:ph idx="1"/>
              </p:nvPr>
            </p:nvSpPr>
            <p:spPr/>
            <p:txBody>
              <a:bodyPr>
                <a:normAutofit fontScale="92500"/>
              </a:bodyPr>
              <a:lstStyle/>
              <a:p>
                <a:pPr marL="0" indent="0">
                  <a:buNone/>
                </a:pPr>
                <a:r>
                  <a:rPr lang="de-DE" dirty="0"/>
                  <a:t>Als einfaches Beispiel, wie diese Definition verwendet wird,  nehmen wir die Folge </a:t>
                </a:r>
                <a14:m>
                  <m:oMath xmlns:m="http://schemas.openxmlformats.org/officeDocument/2006/math">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𝑛</m:t>
                            </m:r>
                          </m:sub>
                        </m:sSub>
                      </m:e>
                    </m:d>
                    <m:r>
                      <a:rPr lang="de-DE" b="0" i="0" dirty="0" smtClean="0">
                        <a:latin typeface="Cambria Math" panose="02040503050406030204" pitchFamily="18" charset="0"/>
                      </a:rPr>
                      <m:t>,</m:t>
                    </m:r>
                  </m:oMath>
                </a14:m>
                <a:r>
                  <a:rPr lang="de-DE" dirty="0"/>
                  <a:t> bei der eine Vorschrift gegeben ist, wie die Folgenglieder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𝑛</m:t>
                        </m:r>
                      </m:sub>
                    </m:sSub>
                  </m:oMath>
                </a14:m>
                <a:r>
                  <a:rPr lang="de-DE" dirty="0"/>
                  <a:t> von dem Index n abhängen sollen, nämlich: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𝑛</m:t>
                        </m:r>
                      </m:sub>
                    </m:sSub>
                    <m:r>
                      <a:rPr lang="de-DE" b="0" i="1" dirty="0" smtClean="0">
                        <a:latin typeface="Cambria Math" panose="02040503050406030204" pitchFamily="18" charset="0"/>
                      </a:rPr>
                      <m:t>=</m:t>
                    </m:r>
                    <m:f>
                      <m:fPr>
                        <m:ctrlPr>
                          <a:rPr lang="de-DE" b="0" i="1" dirty="0" smtClean="0">
                            <a:latin typeface="Cambria Math" panose="02040503050406030204" pitchFamily="18" charset="0"/>
                          </a:rPr>
                        </m:ctrlPr>
                      </m:fPr>
                      <m:num>
                        <m:r>
                          <a:rPr lang="de-DE" b="0" i="1" dirty="0" smtClean="0">
                            <a:latin typeface="Cambria Math" panose="02040503050406030204" pitchFamily="18" charset="0"/>
                          </a:rPr>
                          <m:t>1</m:t>
                        </m:r>
                      </m:num>
                      <m:den>
                        <m:r>
                          <a:rPr lang="de-DE" b="0" i="1" dirty="0" smtClean="0">
                            <a:latin typeface="Cambria Math" panose="02040503050406030204" pitchFamily="18" charset="0"/>
                          </a:rPr>
                          <m:t>𝑛</m:t>
                        </m:r>
                      </m:den>
                    </m:f>
                  </m:oMath>
                </a14:m>
                <a:r>
                  <a:rPr lang="de-DE" dirty="0"/>
                  <a:t>. Die Folge startet bei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=1.</m:t>
                    </m:r>
                  </m:oMath>
                </a14:m>
                <a:r>
                  <a:rPr lang="de-DE" dirty="0"/>
                  <a:t> Dieses ist eine sogenannte „Nullfolge“. Je größer das n wird, desto näher kommt die Folge der Zahl x=0, sie konvergiert gegen Null (hat den Grenzwert Null). Wie sehen wir das?</a:t>
                </a:r>
              </a:p>
              <a:p>
                <a:pPr marL="0" indent="0">
                  <a:buNone/>
                </a:pPr>
                <a:endParaRPr lang="de-DE" dirty="0"/>
              </a:p>
              <a:p>
                <a:pPr marL="0" indent="0">
                  <a:buNone/>
                </a:pPr>
                <a:r>
                  <a:rPr lang="de-DE" dirty="0"/>
                  <a:t>Wir geben uns irgendeine Genauigkeit </a:t>
                </a:r>
                <a14:m>
                  <m:oMath xmlns:m="http://schemas.openxmlformats.org/officeDocument/2006/math">
                    <m:r>
                      <a:rPr lang="de-DE" i="1" smtClean="0">
                        <a:latin typeface="Cambria Math" panose="02040503050406030204" pitchFamily="18" charset="0"/>
                        <a:ea typeface="Cambria Math" panose="02040503050406030204" pitchFamily="18" charset="0"/>
                      </a:rPr>
                      <m:t>𝜀</m:t>
                    </m:r>
                    <m:r>
                      <a:rPr lang="de-DE" b="0" i="1" smtClean="0">
                        <a:latin typeface="Cambria Math" panose="02040503050406030204" pitchFamily="18" charset="0"/>
                        <a:ea typeface="Cambria Math" panose="02040503050406030204" pitchFamily="18" charset="0"/>
                      </a:rPr>
                      <m:t>&gt;0</m:t>
                    </m:r>
                  </m:oMath>
                </a14:m>
                <a:r>
                  <a:rPr lang="de-DE" dirty="0"/>
                  <a:t> vor. Ab welchem Index N ist dann der Abstand der Folgenglieder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𝑛</m:t>
                        </m:r>
                      </m:sub>
                    </m:sSub>
                  </m:oMath>
                </a14:m>
                <a:r>
                  <a:rPr lang="de-DE" dirty="0"/>
                  <a:t> zu x=0 kleiner als </a:t>
                </a:r>
                <a14:m>
                  <m:oMath xmlns:m="http://schemas.openxmlformats.org/officeDocument/2006/math">
                    <m:r>
                      <a:rPr lang="de-DE" i="1">
                        <a:latin typeface="Cambria Math" panose="02040503050406030204" pitchFamily="18" charset="0"/>
                        <a:ea typeface="Cambria Math" panose="02040503050406030204" pitchFamily="18" charset="0"/>
                      </a:rPr>
                      <m:t>𝜀</m:t>
                    </m:r>
                  </m:oMath>
                </a14:m>
                <a:r>
                  <a:rPr lang="de-DE" dirty="0"/>
                  <a:t>? Antwort: Wenn wir eine natürliche Zahl nehmen, die größer ist als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ea typeface="Cambria Math" panose="02040503050406030204" pitchFamily="18" charset="0"/>
                          </a:rPr>
                          <m:t>𝜀</m:t>
                        </m:r>
                      </m:den>
                    </m:f>
                    <m:r>
                      <a:rPr lang="de-DE" i="1">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m:t>
                    </m:r>
                  </m:oMath>
                </a14:m>
                <a:r>
                  <a:rPr lang="de-DE" dirty="0"/>
                  <a:t> dann ist die Folge ab diesem Index immer näher an x dran als unsere vorgegebene Genauigkeit </a:t>
                </a:r>
                <a14:m>
                  <m:oMath xmlns:m="http://schemas.openxmlformats.org/officeDocument/2006/math">
                    <m:r>
                      <a:rPr lang="de-DE" i="1" smtClean="0">
                        <a:latin typeface="Cambria Math" panose="02040503050406030204" pitchFamily="18" charset="0"/>
                        <a:ea typeface="Cambria Math" panose="02040503050406030204" pitchFamily="18" charset="0"/>
                      </a:rPr>
                      <m:t>𝜀</m:t>
                    </m:r>
                  </m:oMath>
                </a14:m>
                <a:r>
                  <a:rPr lang="de-DE" dirty="0"/>
                  <a:t> verlangt. So zeigen wir, dass die Folge den gegebenen Grenzwert hat… Für jede vorgegebene Genauigkeit finden wir einen Index N, ab dem der Fehler kleiner als diese Genauigkeit ist.</a:t>
                </a:r>
              </a:p>
            </p:txBody>
          </p:sp>
        </mc:Choice>
        <mc:Fallback xmlns="">
          <p:sp>
            <p:nvSpPr>
              <p:cNvPr id="10" name="Inhaltsplatzhalter 9">
                <a:extLst>
                  <a:ext uri="{FF2B5EF4-FFF2-40B4-BE49-F238E27FC236}">
                    <a16:creationId xmlns:a16="http://schemas.microsoft.com/office/drawing/2014/main" id="{E08EEC8A-EA07-46AA-BA0F-15429DB06184}"/>
                  </a:ext>
                </a:extLst>
              </p:cNvPr>
              <p:cNvSpPr>
                <a:spLocks noGrp="1" noRot="1" noChangeAspect="1" noMove="1" noResize="1" noEditPoints="1" noAdjustHandles="1" noChangeArrowheads="1" noChangeShapeType="1" noTextEdit="1"/>
              </p:cNvSpPr>
              <p:nvPr>
                <p:ph idx="1"/>
              </p:nvPr>
            </p:nvSpPr>
            <p:spPr>
              <a:blipFill>
                <a:blip r:embed="rId3"/>
                <a:stretch>
                  <a:fillRect l="-620" t="-1515" r="-1014"/>
                </a:stretch>
              </a:blipFill>
            </p:spPr>
            <p:txBody>
              <a:bodyPr/>
              <a:lstStyle/>
              <a:p>
                <a:r>
                  <a:rPr lang="de-DE">
                    <a:noFill/>
                  </a:rPr>
                  <a:t> </a:t>
                </a:r>
              </a:p>
            </p:txBody>
          </p:sp>
        </mc:Fallback>
      </mc:AlternateContent>
      <p:sp>
        <p:nvSpPr>
          <p:cNvPr id="18" name="Textfeld 17">
            <a:extLst>
              <a:ext uri="{FF2B5EF4-FFF2-40B4-BE49-F238E27FC236}">
                <a16:creationId xmlns:a16="http://schemas.microsoft.com/office/drawing/2014/main" id="{415D2682-C418-48A1-ADBA-AD9D06EE27AF}"/>
              </a:ext>
            </a:extLst>
          </p:cNvPr>
          <p:cNvSpPr txBox="1"/>
          <p:nvPr/>
        </p:nvSpPr>
        <p:spPr>
          <a:xfrm>
            <a:off x="272876" y="251115"/>
            <a:ext cx="7053534" cy="369332"/>
          </a:xfrm>
          <a:prstGeom prst="rect">
            <a:avLst/>
          </a:prstGeom>
          <a:noFill/>
        </p:spPr>
        <p:txBody>
          <a:bodyPr wrap="none" rtlCol="0">
            <a:spAutoFit/>
          </a:bodyPr>
          <a:lstStyle/>
          <a:p>
            <a:r>
              <a:rPr lang="de-DE" dirty="0">
                <a:solidFill>
                  <a:schemeClr val="tx1">
                    <a:lumMod val="95000"/>
                  </a:schemeClr>
                </a:solidFill>
              </a:rPr>
              <a:t>Standard-Lehrinhalte, von denen ich hier abweichen möchte</a:t>
            </a:r>
          </a:p>
        </p:txBody>
      </p:sp>
    </p:spTree>
    <p:extLst>
      <p:ext uri="{BB962C8B-B14F-4D97-AF65-F5344CB8AC3E}">
        <p14:creationId xmlns:p14="http://schemas.microsoft.com/office/powerpoint/2010/main" val="127317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585DD75-A9DE-4227-AA52-4A2CD7E016F3}"/>
              </a:ext>
            </a:extLst>
          </p:cNvPr>
          <p:cNvSpPr/>
          <p:nvPr/>
        </p:nvSpPr>
        <p:spPr>
          <a:xfrm>
            <a:off x="0" y="0"/>
            <a:ext cx="12192000" cy="6858000"/>
          </a:xfrm>
          <a:prstGeom prst="rect">
            <a:avLst/>
          </a:prstGeom>
          <a:solidFill>
            <a:srgbClr val="DF2E28">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Lehrbuch-thesen</a:t>
            </a:r>
          </a:p>
        </p:txBody>
      </p:sp>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660124"/>
            <a:ext cx="10686495" cy="4882719"/>
          </a:xfrm>
        </p:spPr>
        <p:txBody>
          <a:bodyPr>
            <a:normAutofit fontScale="92500" lnSpcReduction="10000"/>
          </a:bodyPr>
          <a:lstStyle/>
          <a:p>
            <a:pPr marL="0" indent="0">
              <a:buNone/>
            </a:pPr>
            <a:r>
              <a:rPr lang="de-DE" dirty="0"/>
              <a:t>Nicht jede Folge hat einen Grenzwert!! Manche Folgen „hauen ab ins Unendliche“ oder „gehen auf und ab, ohne gegen einen Wert zu streben“…</a:t>
            </a:r>
          </a:p>
          <a:p>
            <a:pPr marL="0" indent="0">
              <a:buNone/>
            </a:pPr>
            <a:endParaRPr lang="de-DE" dirty="0"/>
          </a:p>
          <a:p>
            <a:pPr marL="0" indent="0">
              <a:buNone/>
            </a:pPr>
            <a:r>
              <a:rPr lang="de-DE" dirty="0"/>
              <a:t>In </a:t>
            </a:r>
            <a:r>
              <a:rPr lang="de-DE" dirty="0">
                <a:hlinkClick r:id="rId2"/>
              </a:rPr>
              <a:t>diesem Dokument </a:t>
            </a:r>
            <a:r>
              <a:rPr lang="de-DE" dirty="0"/>
              <a:t>ist zusammengefasst, welche Zusammenhänge über Zahlenfolgen und die Existenz eines Grenzwertes in den meisten Lehrbüchern übereinstimmend gelehrt werden: </a:t>
            </a:r>
          </a:p>
          <a:p>
            <a:r>
              <a:rPr lang="de-DE" dirty="0"/>
              <a:t>Zunächst wird festgestellt, dass Folgen, die monoton sind (also mit jedem Schritt größer bzw. mit jedem Schritt kleiner werden), aber insgesamt nach oben und unten beschränkt sind, einen Grenzwert haben müssen. Die Pfeile im Dokument zeigen in welche Richtung man schlussfolgern kann.</a:t>
            </a:r>
          </a:p>
          <a:p>
            <a:r>
              <a:rPr lang="de-DE" dirty="0"/>
              <a:t>Hat eine Folge einen Grenzwert, dann hat auch jede Teilfolge (z.B. betrachtet man nur jedes k-</a:t>
            </a:r>
            <a:r>
              <a:rPr lang="de-DE" dirty="0" err="1"/>
              <a:t>te</a:t>
            </a:r>
            <a:r>
              <a:rPr lang="de-DE" dirty="0"/>
              <a:t> Glied der Folge, oder die Folge erst ab dem k-</a:t>
            </a:r>
            <a:r>
              <a:rPr lang="de-DE" dirty="0" err="1"/>
              <a:t>ten</a:t>
            </a:r>
            <a:r>
              <a:rPr lang="de-DE" dirty="0"/>
              <a:t> Index) diesen Grenzwert.</a:t>
            </a:r>
          </a:p>
          <a:p>
            <a:r>
              <a:rPr lang="de-DE" dirty="0"/>
              <a:t>Wenn eine konvergente Folge (konvergent = „hat einen Grenzwert“) von zwei anderen konvergenten Folgen eingeschlossen wird, dann wird auch deren Grenzwert durch die beiden andren Grenzwerte eingeschlossen. </a:t>
            </a:r>
          </a:p>
        </p:txBody>
      </p:sp>
      <p:sp>
        <p:nvSpPr>
          <p:cNvPr id="4" name="Textfeld 3">
            <a:extLst>
              <a:ext uri="{FF2B5EF4-FFF2-40B4-BE49-F238E27FC236}">
                <a16:creationId xmlns:a16="http://schemas.microsoft.com/office/drawing/2014/main" id="{62C6793E-5DD5-4469-8F47-D0F13976A3E8}"/>
              </a:ext>
            </a:extLst>
          </p:cNvPr>
          <p:cNvSpPr txBox="1"/>
          <p:nvPr/>
        </p:nvSpPr>
        <p:spPr>
          <a:xfrm>
            <a:off x="272876" y="251115"/>
            <a:ext cx="7053534" cy="369332"/>
          </a:xfrm>
          <a:prstGeom prst="rect">
            <a:avLst/>
          </a:prstGeom>
          <a:noFill/>
        </p:spPr>
        <p:txBody>
          <a:bodyPr wrap="none" rtlCol="0">
            <a:spAutoFit/>
          </a:bodyPr>
          <a:lstStyle/>
          <a:p>
            <a:r>
              <a:rPr lang="de-DE" dirty="0">
                <a:solidFill>
                  <a:schemeClr val="tx1">
                    <a:lumMod val="95000"/>
                  </a:schemeClr>
                </a:solidFill>
              </a:rPr>
              <a:t>Standard-Lehrinhalte, von denen ich hier abweichen möchte</a:t>
            </a:r>
          </a:p>
        </p:txBody>
      </p:sp>
    </p:spTree>
    <p:extLst>
      <p:ext uri="{BB962C8B-B14F-4D97-AF65-F5344CB8AC3E}">
        <p14:creationId xmlns:p14="http://schemas.microsoft.com/office/powerpoint/2010/main" val="2087682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7B8C7ED-550F-4AD4-9C9E-6FA7C3B3D452}"/>
              </a:ext>
            </a:extLst>
          </p:cNvPr>
          <p:cNvSpPr/>
          <p:nvPr/>
        </p:nvSpPr>
        <p:spPr>
          <a:xfrm>
            <a:off x="0" y="0"/>
            <a:ext cx="12192000" cy="6858000"/>
          </a:xfrm>
          <a:prstGeom prst="rect">
            <a:avLst/>
          </a:prstGeom>
          <a:solidFill>
            <a:srgbClr val="DF2E28">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Lehrbuch-thesen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85800" y="1660124"/>
                <a:ext cx="10686495" cy="4882719"/>
              </a:xfrm>
            </p:spPr>
            <p:txBody>
              <a:bodyPr>
                <a:normAutofit fontScale="92500" lnSpcReduction="20000"/>
              </a:bodyPr>
              <a:lstStyle/>
              <a:p>
                <a:pPr marL="0" indent="0">
                  <a:buNone/>
                </a:pPr>
                <a:r>
                  <a:rPr lang="de-DE" dirty="0"/>
                  <a:t>Diese Aussagen sind jedoch oft wenig hilfreich, da Relationen wie „größer als“, die man braucht, um zum Beispiel Monotonie zu charakterisieren, nicht für komplexe Zahlen angewendet werden können. Bei zwei ungleichen komplexen Zahlen kann man nicht sagen, welche Zahl größer und welche Zahl kleiner ist (für den Betrag von komplexen Zahlen kann man das natürlich sagen, aber nicht für die Zahlen selbst).</a:t>
                </a:r>
              </a:p>
              <a:p>
                <a:pPr marL="0" indent="0">
                  <a:buNone/>
                </a:pPr>
                <a:endParaRPr lang="de-DE" dirty="0"/>
              </a:p>
              <a:p>
                <a:pPr marL="0" indent="0">
                  <a:buNone/>
                </a:pPr>
                <a:r>
                  <a:rPr lang="de-DE" dirty="0"/>
                  <a:t>Eine weitere </a:t>
                </a:r>
                <a:r>
                  <a:rPr lang="de-DE" dirty="0">
                    <a:hlinkClick r:id="rId2"/>
                  </a:rPr>
                  <a:t>hilfreichere Theorie</a:t>
                </a:r>
                <a:r>
                  <a:rPr lang="de-DE" dirty="0"/>
                  <a:t> über Grenzwerte besagt, dass die Summe (Differenz, Produkt, Quotient) von zwei konvergenten(!) Folgen auch wieder eine konvergente Folge ergibt und, dass der Grenzwert dann einfach die Summe (Differenz, Produkt, Quotient) der Grenzwerte dieser Folgen ist.</a:t>
                </a:r>
              </a:p>
              <a:p>
                <a:pPr marL="0" indent="0">
                  <a:buNone/>
                </a:pPr>
                <a:endParaRPr lang="de-DE" dirty="0"/>
              </a:p>
              <a:p>
                <a:pPr marL="0" indent="0">
                  <a:buNone/>
                </a:pPr>
                <a:r>
                  <a:rPr lang="de-DE" dirty="0"/>
                  <a:t>In </a:t>
                </a:r>
                <a:r>
                  <a:rPr lang="de-DE" dirty="0">
                    <a:hlinkClick r:id="rId3"/>
                  </a:rPr>
                  <a:t>diesem Video</a:t>
                </a:r>
                <a:r>
                  <a:rPr lang="de-DE" dirty="0"/>
                  <a:t> wird gezeigt, wieso dieses hilfreich ist, und wie man Grenzwerte von Folgen ausrechnen kann, bei denen man weiß, wie die Werte der Folgenglieder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sub>
                    </m:sSub>
                    <m:r>
                      <a:rPr lang="de-DE" b="0" i="1" smtClean="0">
                        <a:latin typeface="Cambria Math" panose="02040503050406030204" pitchFamily="18" charset="0"/>
                      </a:rPr>
                      <m:t> </m:t>
                    </m:r>
                  </m:oMath>
                </a14:m>
                <a:r>
                  <a:rPr lang="de-DE" dirty="0"/>
                  <a:t>von dem Index n abhängen, was aber bei uns nicht direkt der Fall ist. Unsere Folgen sind rekursiv erklärt.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𝑛</m:t>
                        </m:r>
                      </m:sub>
                    </m:sSub>
                  </m:oMath>
                </a14:m>
                <a:r>
                  <a:rPr lang="de-DE" dirty="0"/>
                  <a:t> ist nicht in Abhängigkeit von n definiert, sondern ergibt sich aus dem vorangegangenen Folgeglied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𝑛</m:t>
                        </m:r>
                        <m:r>
                          <a:rPr lang="de-DE" b="0" i="1" smtClean="0">
                            <a:latin typeface="Cambria Math" panose="02040503050406030204" pitchFamily="18" charset="0"/>
                          </a:rPr>
                          <m:t>−1</m:t>
                        </m:r>
                      </m:sub>
                    </m:sSub>
                  </m:oMath>
                </a14:m>
                <a:r>
                  <a:rPr lang="de-DE" dirty="0"/>
                  <a:t>.</a:t>
                </a:r>
              </a:p>
              <a:p>
                <a:pPr marL="0" indent="0">
                  <a:buNone/>
                </a:pPr>
                <a:r>
                  <a:rPr lang="de-DE" dirty="0"/>
                  <a:t>Daher wird die hier behandelte Theorie über Folgen von den Lehrbuchinhalten abweichen.  </a:t>
                </a:r>
              </a:p>
            </p:txBody>
          </p:sp>
        </mc:Choice>
        <mc:Fallback xmlns="">
          <p:sp>
            <p:nvSpPr>
              <p:cNvPr id="3" name="Inhaltsplatzhalter 2">
                <a:extLst>
                  <a:ext uri="{FF2B5EF4-FFF2-40B4-BE49-F238E27FC236}">
                    <a16:creationId xmlns:a16="http://schemas.microsoft.com/office/drawing/2014/main" id="{60D6F9FA-C90B-488D-B067-DDFAE257D561}"/>
                  </a:ext>
                </a:extLst>
              </p:cNvPr>
              <p:cNvSpPr>
                <a:spLocks noGrp="1" noRot="1" noChangeAspect="1" noMove="1" noResize="1" noEditPoints="1" noAdjustHandles="1" noChangeArrowheads="1" noChangeShapeType="1" noTextEdit="1"/>
              </p:cNvSpPr>
              <p:nvPr>
                <p:ph idx="1"/>
              </p:nvPr>
            </p:nvSpPr>
            <p:spPr>
              <a:xfrm>
                <a:off x="685800" y="1660124"/>
                <a:ext cx="10686495" cy="4882719"/>
              </a:xfrm>
              <a:blipFill>
                <a:blip r:embed="rId4"/>
                <a:stretch>
                  <a:fillRect l="-627" t="-2497" r="-171"/>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27CA01B2-2918-49F8-B2C9-4D9881B6B199}"/>
              </a:ext>
            </a:extLst>
          </p:cNvPr>
          <p:cNvSpPr txBox="1"/>
          <p:nvPr/>
        </p:nvSpPr>
        <p:spPr>
          <a:xfrm>
            <a:off x="272876" y="251115"/>
            <a:ext cx="7053534" cy="369332"/>
          </a:xfrm>
          <a:prstGeom prst="rect">
            <a:avLst/>
          </a:prstGeom>
          <a:noFill/>
        </p:spPr>
        <p:txBody>
          <a:bodyPr wrap="none" rtlCol="0">
            <a:spAutoFit/>
          </a:bodyPr>
          <a:lstStyle/>
          <a:p>
            <a:r>
              <a:rPr lang="de-DE" dirty="0">
                <a:solidFill>
                  <a:schemeClr val="tx1">
                    <a:lumMod val="95000"/>
                  </a:schemeClr>
                </a:solidFill>
              </a:rPr>
              <a:t>Standard-Lehrinhalte, von denen ich hier abweichen möchte</a:t>
            </a:r>
          </a:p>
        </p:txBody>
      </p:sp>
    </p:spTree>
    <p:extLst>
      <p:ext uri="{BB962C8B-B14F-4D97-AF65-F5344CB8AC3E}">
        <p14:creationId xmlns:p14="http://schemas.microsoft.com/office/powerpoint/2010/main" val="242262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415D2682-C418-48A1-ADBA-AD9D06EE27AF}"/>
              </a:ext>
            </a:extLst>
          </p:cNvPr>
          <p:cNvSpPr txBox="1"/>
          <p:nvPr/>
        </p:nvSpPr>
        <p:spPr>
          <a:xfrm>
            <a:off x="3948232" y="3429000"/>
            <a:ext cx="5061001" cy="369332"/>
          </a:xfrm>
          <a:prstGeom prst="rect">
            <a:avLst/>
          </a:prstGeom>
          <a:noFill/>
        </p:spPr>
        <p:txBody>
          <a:bodyPr wrap="none" rtlCol="0">
            <a:spAutoFit/>
          </a:bodyPr>
          <a:lstStyle/>
          <a:p>
            <a:r>
              <a:rPr lang="de-DE" dirty="0">
                <a:solidFill>
                  <a:schemeClr val="tx1">
                    <a:lumMod val="95000"/>
                  </a:schemeClr>
                </a:solidFill>
              </a:rPr>
              <a:t>Das möchte ich eigentlich hier vermitteln… </a:t>
            </a:r>
          </a:p>
        </p:txBody>
      </p:sp>
    </p:spTree>
    <p:extLst>
      <p:ext uri="{BB962C8B-B14F-4D97-AF65-F5344CB8AC3E}">
        <p14:creationId xmlns:p14="http://schemas.microsoft.com/office/powerpoint/2010/main" val="179286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5A620-2A08-4209-8A54-72DE54DC1B00}"/>
              </a:ext>
            </a:extLst>
          </p:cNvPr>
          <p:cNvSpPr>
            <a:spLocks noGrp="1"/>
          </p:cNvSpPr>
          <p:nvPr>
            <p:ph type="title"/>
          </p:nvPr>
        </p:nvSpPr>
        <p:spPr/>
        <p:txBody>
          <a:bodyPr/>
          <a:lstStyle/>
          <a:p>
            <a:r>
              <a:rPr lang="de-DE" dirty="0"/>
              <a:t>Motivation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6B1115D-B629-4E3F-8D2F-3F36C4204CC5}"/>
                  </a:ext>
                </a:extLst>
              </p:cNvPr>
              <p:cNvSpPr>
                <a:spLocks noGrp="1"/>
              </p:cNvSpPr>
              <p:nvPr>
                <p:ph idx="1"/>
              </p:nvPr>
            </p:nvSpPr>
            <p:spPr/>
            <p:txBody>
              <a:bodyPr/>
              <a:lstStyle/>
              <a:p>
                <a:pPr marL="0" indent="0">
                  <a:buNone/>
                </a:pPr>
                <a:r>
                  <a:rPr lang="de-DE" dirty="0"/>
                  <a:t>Können Sie die Wurzel aus 3 berechnen (mit vier Nachkommastellen)?</a:t>
                </a:r>
              </a:p>
              <a:p>
                <a:pPr marL="0" indent="0">
                  <a:buNone/>
                </a:pPr>
                <a:endParaRPr lang="de-DE" dirty="0"/>
              </a:p>
              <a:p>
                <a:pPr marL="0" indent="0">
                  <a:buNone/>
                </a:pPr>
                <a14:m>
                  <m:oMathPara xmlns:m="http://schemas.openxmlformats.org/officeDocument/2006/math">
                    <m:oMathParaPr>
                      <m:jc m:val="centerGroup"/>
                    </m:oMathParaPr>
                    <m:oMath xmlns:m="http://schemas.openxmlformats.org/officeDocument/2006/math">
                      <m:rad>
                        <m:radPr>
                          <m:degHide m:val="on"/>
                          <m:ctrlPr>
                            <a:rPr lang="de-DE" i="1" smtClean="0">
                              <a:latin typeface="Cambria Math" panose="02040503050406030204" pitchFamily="18" charset="0"/>
                            </a:rPr>
                          </m:ctrlPr>
                        </m:radPr>
                        <m:deg/>
                        <m:e>
                          <m:r>
                            <a:rPr lang="de-DE" b="0" i="1" smtClean="0">
                              <a:latin typeface="Cambria Math" panose="02040503050406030204" pitchFamily="18" charset="0"/>
                            </a:rPr>
                            <m:t>3</m:t>
                          </m:r>
                        </m:e>
                      </m:rad>
                    </m:oMath>
                  </m:oMathPara>
                </a14:m>
                <a:endParaRPr lang="de-DE" dirty="0"/>
              </a:p>
              <a:p>
                <a:pPr marL="0" indent="0">
                  <a:buNone/>
                </a:pPr>
                <a:endParaRPr lang="de-DE" dirty="0"/>
              </a:p>
              <a:p>
                <a:pPr marL="0" indent="0">
                  <a:buNone/>
                </a:pPr>
                <a:r>
                  <a:rPr lang="de-DE" dirty="0"/>
                  <a:t>Brauchen Sie einen Taschenrechner hierfür?</a:t>
                </a:r>
              </a:p>
              <a:p>
                <a:pPr marL="0" indent="0">
                  <a:buNone/>
                </a:pPr>
                <a:endParaRPr lang="de-DE" dirty="0"/>
              </a:p>
            </p:txBody>
          </p:sp>
        </mc:Choice>
        <mc:Fallback xmlns="">
          <p:sp>
            <p:nvSpPr>
              <p:cNvPr id="3" name="Inhaltsplatzhalter 2">
                <a:extLst>
                  <a:ext uri="{FF2B5EF4-FFF2-40B4-BE49-F238E27FC236}">
                    <a16:creationId xmlns:a16="http://schemas.microsoft.com/office/drawing/2014/main" id="{96B1115D-B629-4E3F-8D2F-3F36C4204CC5}"/>
                  </a:ext>
                </a:extLst>
              </p:cNvPr>
              <p:cNvSpPr>
                <a:spLocks noGrp="1" noRot="1" noChangeAspect="1" noMove="1" noResize="1" noEditPoints="1" noAdjustHandles="1" noChangeArrowheads="1" noChangeShapeType="1" noTextEdit="1"/>
              </p:cNvSpPr>
              <p:nvPr>
                <p:ph idx="1"/>
              </p:nvPr>
            </p:nvSpPr>
            <p:spPr>
              <a:blipFill>
                <a:blip r:embed="rId2"/>
                <a:stretch>
                  <a:fillRect l="-732" t="-1970"/>
                </a:stretch>
              </a:blipFill>
            </p:spPr>
            <p:txBody>
              <a:bodyPr/>
              <a:lstStyle/>
              <a:p>
                <a:r>
                  <a:rPr lang="de-DE">
                    <a:noFill/>
                  </a:rPr>
                  <a:t> </a:t>
                </a:r>
              </a:p>
            </p:txBody>
          </p:sp>
        </mc:Fallback>
      </mc:AlternateContent>
    </p:spTree>
    <p:extLst>
      <p:ext uri="{BB962C8B-B14F-4D97-AF65-F5344CB8AC3E}">
        <p14:creationId xmlns:p14="http://schemas.microsoft.com/office/powerpoint/2010/main" val="337616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Theorie der Fixpunktiterationen</a:t>
            </a:r>
          </a:p>
        </p:txBody>
      </p:sp>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a:xfrm>
            <a:off x="641412" y="2867487"/>
            <a:ext cx="10686495" cy="4287915"/>
          </a:xfrm>
        </p:spPr>
        <p:txBody>
          <a:bodyPr>
            <a:normAutofit/>
          </a:bodyPr>
          <a:lstStyle/>
          <a:p>
            <a:pPr marL="0" indent="0">
              <a:buNone/>
            </a:pPr>
            <a:r>
              <a:rPr lang="de-DE" dirty="0"/>
              <a:t>Laden Sie sich den Inhalt des </a:t>
            </a:r>
            <a:r>
              <a:rPr lang="de-DE" dirty="0">
                <a:hlinkClick r:id="rId2"/>
              </a:rPr>
              <a:t>folgenden Dokuments </a:t>
            </a:r>
            <a:r>
              <a:rPr lang="de-DE" dirty="0"/>
              <a:t>herunter. In den folgenden Folien und Grafiken werde ich auf die einzelnen Fragen eingehen, die in diesem Dokument angesprochen werden.  Denken Sie dabei z.B. an die Berechnung der Wurzel aus 3 aus dem ersten Beispiel und an die verwendete Iterationsfunktion:   </a:t>
            </a:r>
          </a:p>
        </p:txBody>
      </p:sp>
      <mc:AlternateContent xmlns:mc="http://schemas.openxmlformats.org/markup-compatibility/2006" xmlns:a14="http://schemas.microsoft.com/office/drawing/2010/main">
        <mc:Choice Requires="a14">
          <p:sp>
            <p:nvSpPr>
              <p:cNvPr id="4" name="Rechteck 3">
                <a:extLst>
                  <a:ext uri="{FF2B5EF4-FFF2-40B4-BE49-F238E27FC236}">
                    <a16:creationId xmlns:a16="http://schemas.microsoft.com/office/drawing/2014/main" id="{331A6E8B-4A7C-463F-908A-70BE38AD7D20}"/>
                  </a:ext>
                </a:extLst>
              </p:cNvPr>
              <p:cNvSpPr/>
              <p:nvPr/>
            </p:nvSpPr>
            <p:spPr>
              <a:xfrm>
                <a:off x="4438017" y="4575623"/>
                <a:ext cx="200227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e>
                      </m:d>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2</m:t>
                          </m:r>
                        </m:den>
                      </m:f>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𝑥</m:t>
                              </m:r>
                            </m:den>
                          </m:f>
                          <m:r>
                            <a:rPr lang="de-DE" i="1">
                              <a:latin typeface="Cambria Math" panose="02040503050406030204" pitchFamily="18" charset="0"/>
                            </a:rPr>
                            <m:t>+</m:t>
                          </m:r>
                          <m:r>
                            <a:rPr lang="de-DE" i="1">
                              <a:latin typeface="Cambria Math" panose="02040503050406030204" pitchFamily="18" charset="0"/>
                            </a:rPr>
                            <m:t>𝑥</m:t>
                          </m:r>
                        </m:e>
                      </m:d>
                    </m:oMath>
                  </m:oMathPara>
                </a14:m>
                <a:endParaRPr lang="de-DE" dirty="0"/>
              </a:p>
            </p:txBody>
          </p:sp>
        </mc:Choice>
        <mc:Fallback xmlns="">
          <p:sp>
            <p:nvSpPr>
              <p:cNvPr id="4" name="Rechteck 3">
                <a:extLst>
                  <a:ext uri="{FF2B5EF4-FFF2-40B4-BE49-F238E27FC236}">
                    <a16:creationId xmlns:a16="http://schemas.microsoft.com/office/drawing/2014/main" id="{331A6E8B-4A7C-463F-908A-70BE38AD7D20}"/>
                  </a:ext>
                </a:extLst>
              </p:cNvPr>
              <p:cNvSpPr>
                <a:spLocks noRot="1" noChangeAspect="1" noMove="1" noResize="1" noEditPoints="1" noAdjustHandles="1" noChangeArrowheads="1" noChangeShapeType="1" noTextEdit="1"/>
              </p:cNvSpPr>
              <p:nvPr/>
            </p:nvSpPr>
            <p:spPr>
              <a:xfrm>
                <a:off x="4438017" y="4575623"/>
                <a:ext cx="2002278" cy="714683"/>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36736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7A09912A-3145-4940-92D3-616ECD647050}"/>
              </a:ext>
            </a:extLst>
          </p:cNvPr>
          <p:cNvCxnSpPr>
            <a:cxnSpLocks/>
          </p:cNvCxnSpPr>
          <p:nvPr/>
        </p:nvCxnSpPr>
        <p:spPr>
          <a:xfrm flipV="1">
            <a:off x="4421080" y="1908699"/>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7A6D7527-093D-43AC-A512-463A6EB30C9F}"/>
              </a:ext>
            </a:extLst>
          </p:cNvPr>
          <p:cNvCxnSpPr>
            <a:cxnSpLocks/>
          </p:cNvCxnSpPr>
          <p:nvPr/>
        </p:nvCxnSpPr>
        <p:spPr>
          <a:xfrm>
            <a:off x="4067453" y="4680010"/>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FE981E7A-D5FA-4F77-B9FB-440FDC74CCC0}"/>
                  </a:ext>
                </a:extLst>
              </p:cNvPr>
              <p:cNvSpPr/>
              <p:nvPr/>
            </p:nvSpPr>
            <p:spPr>
              <a:xfrm>
                <a:off x="7061372" y="406391"/>
                <a:ext cx="5018040" cy="646331"/>
              </a:xfrm>
              <a:prstGeom prst="rect">
                <a:avLst/>
              </a:prstGeom>
            </p:spPr>
            <p:txBody>
              <a:bodyPr wrap="none">
                <a:spAutoFit/>
              </a:bodyPr>
              <a:lstStyle/>
              <a:p>
                <a:r>
                  <a:rPr lang="de-DE" sz="3600" dirty="0"/>
                  <a:t>Hat </a:t>
                </a:r>
                <a14:m>
                  <m:oMath xmlns:m="http://schemas.openxmlformats.org/officeDocument/2006/math">
                    <m:r>
                      <a:rPr lang="de-DE" sz="3600" i="1" smtClean="0">
                        <a:latin typeface="Cambria Math" panose="02040503050406030204" pitchFamily="18" charset="0"/>
                        <a:ea typeface="Cambria Math" panose="02040503050406030204" pitchFamily="18" charset="0"/>
                      </a:rPr>
                      <m:t>𝜙</m:t>
                    </m:r>
                  </m:oMath>
                </a14:m>
                <a:r>
                  <a:rPr lang="de-DE" sz="3600" dirty="0"/>
                  <a:t> einen Fixpunkt?</a:t>
                </a:r>
              </a:p>
            </p:txBody>
          </p:sp>
        </mc:Choice>
        <mc:Fallback xmlns="">
          <p:sp>
            <p:nvSpPr>
              <p:cNvPr id="8" name="Rechteck 7">
                <a:extLst>
                  <a:ext uri="{FF2B5EF4-FFF2-40B4-BE49-F238E27FC236}">
                    <a16:creationId xmlns:a16="http://schemas.microsoft.com/office/drawing/2014/main" id="{FE981E7A-D5FA-4F77-B9FB-440FDC74CCC0}"/>
                  </a:ext>
                </a:extLst>
              </p:cNvPr>
              <p:cNvSpPr>
                <a:spLocks noRot="1" noChangeAspect="1" noMove="1" noResize="1" noEditPoints="1" noAdjustHandles="1" noChangeArrowheads="1" noChangeShapeType="1" noTextEdit="1"/>
              </p:cNvSpPr>
              <p:nvPr/>
            </p:nvSpPr>
            <p:spPr>
              <a:xfrm>
                <a:off x="7061372" y="406391"/>
                <a:ext cx="5018040" cy="646331"/>
              </a:xfrm>
              <a:prstGeom prst="rect">
                <a:avLst/>
              </a:prstGeom>
              <a:blipFill>
                <a:blip r:embed="rId2"/>
                <a:stretch>
                  <a:fillRect l="-3641" t="-15094" r="-2791" b="-3490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32992DC-3168-4E7B-BEDC-C93440560D57}"/>
                  </a:ext>
                </a:extLst>
              </p:cNvPr>
              <p:cNvSpPr txBox="1"/>
              <p:nvPr/>
            </p:nvSpPr>
            <p:spPr>
              <a:xfrm>
                <a:off x="5477522" y="2135792"/>
                <a:ext cx="4853893" cy="830997"/>
              </a:xfrm>
              <a:prstGeom prst="rect">
                <a:avLst/>
              </a:prstGeom>
              <a:noFill/>
            </p:spPr>
            <p:txBody>
              <a:bodyPr wrap="none" lIns="0" tIns="0" rIns="0" bIns="0" rtlCol="0">
                <a:spAutoFit/>
              </a:bodyPr>
              <a:lstStyle/>
              <a:p>
                <a:r>
                  <a:rPr lang="de-DE" dirty="0">
                    <a:ea typeface="Cambria Math" panose="02040503050406030204" pitchFamily="18" charset="0"/>
                  </a:rPr>
                  <a:t>Bleiben wir zunächst mal bei reellen Zahlen.</a:t>
                </a:r>
              </a:p>
              <a:p>
                <a14:m>
                  <m:oMath xmlns:m="http://schemas.openxmlformats.org/officeDocument/2006/math">
                    <m:r>
                      <a:rPr lang="de-DE" i="1" smtClean="0">
                        <a:solidFill>
                          <a:srgbClr val="0070C0"/>
                        </a:solidFill>
                        <a:latin typeface="Cambria Math" panose="02040503050406030204" pitchFamily="18" charset="0"/>
                        <a:ea typeface="Cambria Math" panose="02040503050406030204" pitchFamily="18" charset="0"/>
                      </a:rPr>
                      <m:t>𝜙</m:t>
                    </m:r>
                  </m:oMath>
                </a14:m>
                <a:r>
                  <a:rPr lang="de-DE" dirty="0"/>
                  <a:t> ist in diesem Fall eine reelle Funktion und </a:t>
                </a:r>
              </a:p>
              <a:p>
                <a:r>
                  <a:rPr lang="de-DE" dirty="0"/>
                  <a:t>lässt sich als Graph darstellen:</a:t>
                </a:r>
              </a:p>
            </p:txBody>
          </p:sp>
        </mc:Choice>
        <mc:Fallback xmlns="">
          <p:sp>
            <p:nvSpPr>
              <p:cNvPr id="2" name="Textfeld 1">
                <a:extLst>
                  <a:ext uri="{FF2B5EF4-FFF2-40B4-BE49-F238E27FC236}">
                    <a16:creationId xmlns:a16="http://schemas.microsoft.com/office/drawing/2014/main" id="{C32992DC-3168-4E7B-BEDC-C93440560D57}"/>
                  </a:ext>
                </a:extLst>
              </p:cNvPr>
              <p:cNvSpPr txBox="1">
                <a:spLocks noRot="1" noChangeAspect="1" noMove="1" noResize="1" noEditPoints="1" noAdjustHandles="1" noChangeArrowheads="1" noChangeShapeType="1" noTextEdit="1"/>
              </p:cNvSpPr>
              <p:nvPr/>
            </p:nvSpPr>
            <p:spPr>
              <a:xfrm>
                <a:off x="5477522" y="2135792"/>
                <a:ext cx="4853893" cy="830997"/>
              </a:xfrm>
              <a:prstGeom prst="rect">
                <a:avLst/>
              </a:prstGeom>
              <a:blipFill>
                <a:blip r:embed="rId3"/>
                <a:stretch>
                  <a:fillRect l="-3015" t="-9489" r="-2387" b="-1605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0DFC258-35A3-49A0-87F6-C34133C32F1C}"/>
                  </a:ext>
                </a:extLst>
              </p:cNvPr>
              <p:cNvSpPr txBox="1"/>
              <p:nvPr/>
            </p:nvSpPr>
            <p:spPr>
              <a:xfrm>
                <a:off x="7005712" y="4855929"/>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6" name="Textfeld 5">
                <a:extLst>
                  <a:ext uri="{FF2B5EF4-FFF2-40B4-BE49-F238E27FC236}">
                    <a16:creationId xmlns:a16="http://schemas.microsoft.com/office/drawing/2014/main" id="{E0DFC258-35A3-49A0-87F6-C34133C32F1C}"/>
                  </a:ext>
                </a:extLst>
              </p:cNvPr>
              <p:cNvSpPr txBox="1">
                <a:spLocks noRot="1" noChangeAspect="1" noMove="1" noResize="1" noEditPoints="1" noAdjustHandles="1" noChangeArrowheads="1" noChangeShapeType="1" noTextEdit="1"/>
              </p:cNvSpPr>
              <p:nvPr/>
            </p:nvSpPr>
            <p:spPr>
              <a:xfrm>
                <a:off x="7005712" y="4855929"/>
                <a:ext cx="765209" cy="276999"/>
              </a:xfrm>
              <a:prstGeom prst="rect">
                <a:avLst/>
              </a:prstGeom>
              <a:blipFill>
                <a:blip r:embed="rId4"/>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200283A-25C4-4A8D-8EC9-A33A13016941}"/>
                  </a:ext>
                </a:extLst>
              </p:cNvPr>
              <p:cNvSpPr txBox="1"/>
              <p:nvPr/>
            </p:nvSpPr>
            <p:spPr>
              <a:xfrm>
                <a:off x="2930864" y="2039490"/>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7" name="Textfeld 6">
                <a:extLst>
                  <a:ext uri="{FF2B5EF4-FFF2-40B4-BE49-F238E27FC236}">
                    <a16:creationId xmlns:a16="http://schemas.microsoft.com/office/drawing/2014/main" id="{4200283A-25C4-4A8D-8EC9-A33A13016941}"/>
                  </a:ext>
                </a:extLst>
              </p:cNvPr>
              <p:cNvSpPr txBox="1">
                <a:spLocks noRot="1" noChangeAspect="1" noMove="1" noResize="1" noEditPoints="1" noAdjustHandles="1" noChangeArrowheads="1" noChangeShapeType="1" noTextEdit="1"/>
              </p:cNvSpPr>
              <p:nvPr/>
            </p:nvSpPr>
            <p:spPr>
              <a:xfrm>
                <a:off x="2930864" y="2039490"/>
                <a:ext cx="1345625" cy="276999"/>
              </a:xfrm>
              <a:prstGeom prst="rect">
                <a:avLst/>
              </a:prstGeom>
              <a:blipFill>
                <a:blip r:embed="rId5"/>
                <a:stretch>
                  <a:fillRect l="-10860" t="-28889" r="-7240"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7AABEA2F-3303-4B6D-ADCB-6F1A1F4D9CE9}"/>
                  </a:ext>
                </a:extLst>
              </p:cNvPr>
              <p:cNvSpPr txBox="1"/>
              <p:nvPr/>
            </p:nvSpPr>
            <p:spPr>
              <a:xfrm>
                <a:off x="7723572" y="3172695"/>
                <a:ext cx="3693640" cy="1200329"/>
              </a:xfrm>
              <a:prstGeom prst="rect">
                <a:avLst/>
              </a:prstGeom>
              <a:noFill/>
            </p:spPr>
            <p:txBody>
              <a:bodyPr wrap="none" rtlCol="0">
                <a:spAutoFit/>
              </a:bodyPr>
              <a:lstStyle/>
              <a:p>
                <a:r>
                  <a:rPr lang="de-DE" dirty="0"/>
                  <a:t>Ein Fixpunkt von </a:t>
                </a:r>
                <a14:m>
                  <m:oMath xmlns:m="http://schemas.openxmlformats.org/officeDocument/2006/math">
                    <m:r>
                      <a:rPr lang="de-DE" i="1" smtClean="0">
                        <a:solidFill>
                          <a:schemeClr val="tx1"/>
                        </a:solidFill>
                        <a:latin typeface="Cambria Math" panose="02040503050406030204" pitchFamily="18" charset="0"/>
                        <a:ea typeface="Cambria Math" panose="02040503050406030204" pitchFamily="18" charset="0"/>
                      </a:rPr>
                      <m:t>𝜙</m:t>
                    </m:r>
                    <m:r>
                      <a:rPr lang="de-DE" i="1">
                        <a:solidFill>
                          <a:srgbClr val="0070C0"/>
                        </a:solidFill>
                        <a:latin typeface="Cambria Math" panose="02040503050406030204" pitchFamily="18" charset="0"/>
                        <a:ea typeface="Cambria Math" panose="02040503050406030204" pitchFamily="18" charset="0"/>
                      </a:rPr>
                      <m:t> </m:t>
                    </m:r>
                  </m:oMath>
                </a14:m>
                <a:r>
                  <a:rPr lang="de-DE" dirty="0"/>
                  <a:t> lässt </a:t>
                </a:r>
              </a:p>
              <a:p>
                <a:r>
                  <a:rPr lang="de-DE" dirty="0"/>
                  <a:t>sich als Schnittpunkt dieses</a:t>
                </a:r>
              </a:p>
              <a:p>
                <a:r>
                  <a:rPr lang="de-DE" dirty="0"/>
                  <a:t>Graphen und einer Geraden</a:t>
                </a:r>
              </a:p>
              <a:p>
                <a:r>
                  <a:rPr lang="de-DE" dirty="0"/>
                  <a:t>bestimmen. Welcher Geraden?</a:t>
                </a:r>
              </a:p>
            </p:txBody>
          </p:sp>
        </mc:Choice>
        <mc:Fallback xmlns="">
          <p:sp>
            <p:nvSpPr>
              <p:cNvPr id="9" name="Textfeld 8">
                <a:extLst>
                  <a:ext uri="{FF2B5EF4-FFF2-40B4-BE49-F238E27FC236}">
                    <a16:creationId xmlns:a16="http://schemas.microsoft.com/office/drawing/2014/main" id="{7AABEA2F-3303-4B6D-ADCB-6F1A1F4D9CE9}"/>
                  </a:ext>
                </a:extLst>
              </p:cNvPr>
              <p:cNvSpPr txBox="1">
                <a:spLocks noRot="1" noChangeAspect="1" noMove="1" noResize="1" noEditPoints="1" noAdjustHandles="1" noChangeArrowheads="1" noChangeShapeType="1" noTextEdit="1"/>
              </p:cNvSpPr>
              <p:nvPr/>
            </p:nvSpPr>
            <p:spPr>
              <a:xfrm>
                <a:off x="7723572" y="3172695"/>
                <a:ext cx="3693640" cy="1200329"/>
              </a:xfrm>
              <a:prstGeom prst="rect">
                <a:avLst/>
              </a:prstGeom>
              <a:blipFill>
                <a:blip r:embed="rId6"/>
                <a:stretch>
                  <a:fillRect l="-1485" t="-2538" r="-1320" b="-7107"/>
                </a:stretch>
              </a:blipFill>
            </p:spPr>
            <p:txBody>
              <a:bodyPr/>
              <a:lstStyle/>
              <a:p>
                <a:r>
                  <a:rPr lang="de-DE">
                    <a:noFill/>
                  </a:rPr>
                  <a:t> </a:t>
                </a:r>
              </a:p>
            </p:txBody>
          </p:sp>
        </mc:Fallback>
      </mc:AlternateContent>
      <p:sp>
        <p:nvSpPr>
          <p:cNvPr id="10" name="Freihandform: Form 9">
            <a:extLst>
              <a:ext uri="{FF2B5EF4-FFF2-40B4-BE49-F238E27FC236}">
                <a16:creationId xmlns:a16="http://schemas.microsoft.com/office/drawing/2014/main" id="{924D773A-21B2-4658-8924-9D0E45173C8B}"/>
              </a:ext>
            </a:extLst>
          </p:cNvPr>
          <p:cNvSpPr/>
          <p:nvPr/>
        </p:nvSpPr>
        <p:spPr>
          <a:xfrm>
            <a:off x="4492103" y="3053913"/>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00446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7A09912A-3145-4940-92D3-616ECD647050}"/>
              </a:ext>
            </a:extLst>
          </p:cNvPr>
          <p:cNvCxnSpPr>
            <a:cxnSpLocks/>
          </p:cNvCxnSpPr>
          <p:nvPr/>
        </p:nvCxnSpPr>
        <p:spPr>
          <a:xfrm flipV="1">
            <a:off x="4421080" y="1908699"/>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7A6D7527-093D-43AC-A512-463A6EB30C9F}"/>
              </a:ext>
            </a:extLst>
          </p:cNvPr>
          <p:cNvCxnSpPr>
            <a:cxnSpLocks/>
          </p:cNvCxnSpPr>
          <p:nvPr/>
        </p:nvCxnSpPr>
        <p:spPr>
          <a:xfrm>
            <a:off x="4067453" y="4680010"/>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FE981E7A-D5FA-4F77-B9FB-440FDC74CCC0}"/>
                  </a:ext>
                </a:extLst>
              </p:cNvPr>
              <p:cNvSpPr/>
              <p:nvPr/>
            </p:nvSpPr>
            <p:spPr>
              <a:xfrm>
                <a:off x="7061372" y="406391"/>
                <a:ext cx="5018040" cy="646331"/>
              </a:xfrm>
              <a:prstGeom prst="rect">
                <a:avLst/>
              </a:prstGeom>
            </p:spPr>
            <p:txBody>
              <a:bodyPr wrap="none">
                <a:spAutoFit/>
              </a:bodyPr>
              <a:lstStyle/>
              <a:p>
                <a:r>
                  <a:rPr lang="de-DE" sz="3600" dirty="0"/>
                  <a:t>Hat </a:t>
                </a:r>
                <a14:m>
                  <m:oMath xmlns:m="http://schemas.openxmlformats.org/officeDocument/2006/math">
                    <m:r>
                      <a:rPr lang="de-DE" sz="3600" i="1" smtClean="0">
                        <a:latin typeface="Cambria Math" panose="02040503050406030204" pitchFamily="18" charset="0"/>
                        <a:ea typeface="Cambria Math" panose="02040503050406030204" pitchFamily="18" charset="0"/>
                      </a:rPr>
                      <m:t>𝜙</m:t>
                    </m:r>
                  </m:oMath>
                </a14:m>
                <a:r>
                  <a:rPr lang="de-DE" sz="3600" dirty="0"/>
                  <a:t> einen Fixpunkt?</a:t>
                </a:r>
              </a:p>
            </p:txBody>
          </p:sp>
        </mc:Choice>
        <mc:Fallback xmlns="">
          <p:sp>
            <p:nvSpPr>
              <p:cNvPr id="8" name="Rechteck 7">
                <a:extLst>
                  <a:ext uri="{FF2B5EF4-FFF2-40B4-BE49-F238E27FC236}">
                    <a16:creationId xmlns:a16="http://schemas.microsoft.com/office/drawing/2014/main" id="{FE981E7A-D5FA-4F77-B9FB-440FDC74CCC0}"/>
                  </a:ext>
                </a:extLst>
              </p:cNvPr>
              <p:cNvSpPr>
                <a:spLocks noRot="1" noChangeAspect="1" noMove="1" noResize="1" noEditPoints="1" noAdjustHandles="1" noChangeArrowheads="1" noChangeShapeType="1" noTextEdit="1"/>
              </p:cNvSpPr>
              <p:nvPr/>
            </p:nvSpPr>
            <p:spPr>
              <a:xfrm>
                <a:off x="7061372" y="406391"/>
                <a:ext cx="5018040" cy="646331"/>
              </a:xfrm>
              <a:prstGeom prst="rect">
                <a:avLst/>
              </a:prstGeom>
              <a:blipFill>
                <a:blip r:embed="rId2"/>
                <a:stretch>
                  <a:fillRect l="-3641" t="-15094" r="-2791" b="-3490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0DFC258-35A3-49A0-87F6-C34133C32F1C}"/>
                  </a:ext>
                </a:extLst>
              </p:cNvPr>
              <p:cNvSpPr txBox="1"/>
              <p:nvPr/>
            </p:nvSpPr>
            <p:spPr>
              <a:xfrm>
                <a:off x="7005712" y="4855929"/>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6" name="Textfeld 5">
                <a:extLst>
                  <a:ext uri="{FF2B5EF4-FFF2-40B4-BE49-F238E27FC236}">
                    <a16:creationId xmlns:a16="http://schemas.microsoft.com/office/drawing/2014/main" id="{E0DFC258-35A3-49A0-87F6-C34133C32F1C}"/>
                  </a:ext>
                </a:extLst>
              </p:cNvPr>
              <p:cNvSpPr txBox="1">
                <a:spLocks noRot="1" noChangeAspect="1" noMove="1" noResize="1" noEditPoints="1" noAdjustHandles="1" noChangeArrowheads="1" noChangeShapeType="1" noTextEdit="1"/>
              </p:cNvSpPr>
              <p:nvPr/>
            </p:nvSpPr>
            <p:spPr>
              <a:xfrm>
                <a:off x="7005712" y="4855929"/>
                <a:ext cx="765209" cy="276999"/>
              </a:xfrm>
              <a:prstGeom prst="rect">
                <a:avLst/>
              </a:prstGeom>
              <a:blipFill>
                <a:blip r:embed="rId3"/>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200283A-25C4-4A8D-8EC9-A33A13016941}"/>
                  </a:ext>
                </a:extLst>
              </p:cNvPr>
              <p:cNvSpPr txBox="1"/>
              <p:nvPr/>
            </p:nvSpPr>
            <p:spPr>
              <a:xfrm>
                <a:off x="2930864" y="2039490"/>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7" name="Textfeld 6">
                <a:extLst>
                  <a:ext uri="{FF2B5EF4-FFF2-40B4-BE49-F238E27FC236}">
                    <a16:creationId xmlns:a16="http://schemas.microsoft.com/office/drawing/2014/main" id="{4200283A-25C4-4A8D-8EC9-A33A13016941}"/>
                  </a:ext>
                </a:extLst>
              </p:cNvPr>
              <p:cNvSpPr txBox="1">
                <a:spLocks noRot="1" noChangeAspect="1" noMove="1" noResize="1" noEditPoints="1" noAdjustHandles="1" noChangeArrowheads="1" noChangeShapeType="1" noTextEdit="1"/>
              </p:cNvSpPr>
              <p:nvPr/>
            </p:nvSpPr>
            <p:spPr>
              <a:xfrm>
                <a:off x="2930864" y="2039490"/>
                <a:ext cx="1345625" cy="276999"/>
              </a:xfrm>
              <a:prstGeom prst="rect">
                <a:avLst/>
              </a:prstGeom>
              <a:blipFill>
                <a:blip r:embed="rId4"/>
                <a:stretch>
                  <a:fillRect l="-10860" t="-28889" r="-7240" b="-51111"/>
                </a:stretch>
              </a:blipFill>
            </p:spPr>
            <p:txBody>
              <a:bodyPr/>
              <a:lstStyle/>
              <a:p>
                <a:r>
                  <a:rPr lang="de-DE">
                    <a:noFill/>
                  </a:rPr>
                  <a:t> </a:t>
                </a:r>
              </a:p>
            </p:txBody>
          </p:sp>
        </mc:Fallback>
      </mc:AlternateContent>
      <p:sp>
        <p:nvSpPr>
          <p:cNvPr id="4" name="Freihandform: Form 3">
            <a:extLst>
              <a:ext uri="{FF2B5EF4-FFF2-40B4-BE49-F238E27FC236}">
                <a16:creationId xmlns:a16="http://schemas.microsoft.com/office/drawing/2014/main" id="{9D9F7615-00CC-4955-A0ED-985248AA07E2}"/>
              </a:ext>
            </a:extLst>
          </p:cNvPr>
          <p:cNvSpPr/>
          <p:nvPr/>
        </p:nvSpPr>
        <p:spPr>
          <a:xfrm>
            <a:off x="4492103" y="3053913"/>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15506CA9-555C-4766-8A4D-33CAFA6F3090}"/>
              </a:ext>
            </a:extLst>
          </p:cNvPr>
          <p:cNvCxnSpPr/>
          <p:nvPr/>
        </p:nvCxnSpPr>
        <p:spPr>
          <a:xfrm flipV="1">
            <a:off x="3266982" y="2100290"/>
            <a:ext cx="3986073" cy="3627288"/>
          </a:xfrm>
          <a:prstGeom prst="line">
            <a:avLst/>
          </a:prstGeom>
        </p:spPr>
        <p:style>
          <a:lnRef idx="3">
            <a:schemeClr val="accent1"/>
          </a:lnRef>
          <a:fillRef idx="0">
            <a:schemeClr val="accent1"/>
          </a:fillRef>
          <a:effectRef idx="2">
            <a:schemeClr val="accent1"/>
          </a:effectRef>
          <a:fontRef idx="minor">
            <a:schemeClr val="tx1"/>
          </a:fontRef>
        </p:style>
      </p:cxnSp>
      <p:sp>
        <p:nvSpPr>
          <p:cNvPr id="12" name="Ellipse 11">
            <a:extLst>
              <a:ext uri="{FF2B5EF4-FFF2-40B4-BE49-F238E27FC236}">
                <a16:creationId xmlns:a16="http://schemas.microsoft.com/office/drawing/2014/main" id="{4C410A34-9BA2-4621-BEA5-B8DF306FC640}"/>
              </a:ext>
            </a:extLst>
          </p:cNvPr>
          <p:cNvSpPr/>
          <p:nvPr/>
        </p:nvSpPr>
        <p:spPr>
          <a:xfrm>
            <a:off x="5761608" y="3411244"/>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2843FF14-31F0-41A6-B0E9-1E1ACB67E7DD}"/>
                  </a:ext>
                </a:extLst>
              </p:cNvPr>
              <p:cNvSpPr txBox="1"/>
              <p:nvPr/>
            </p:nvSpPr>
            <p:spPr>
              <a:xfrm>
                <a:off x="7606682" y="1975467"/>
                <a:ext cx="4410182" cy="2308324"/>
              </a:xfrm>
              <a:prstGeom prst="rect">
                <a:avLst/>
              </a:prstGeom>
              <a:noFill/>
            </p:spPr>
            <p:txBody>
              <a:bodyPr wrap="none" rtlCol="0">
                <a:spAutoFit/>
              </a:bodyPr>
              <a:lstStyle/>
              <a:p>
                <a:r>
                  <a:rPr lang="de-DE" dirty="0"/>
                  <a:t>Ein Schnittpunkt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𝑥</m:t>
                            </m:r>
                          </m:e>
                        </m:acc>
                      </m:e>
                    </m:d>
                    <m:r>
                      <a:rPr lang="de-DE" b="0" i="1" smtClean="0">
                        <a:latin typeface="Cambria Math" panose="02040503050406030204" pitchFamily="18" charset="0"/>
                      </a:rPr>
                      <m:t>)</m:t>
                    </m:r>
                    <m:r>
                      <a:rPr lang="de-DE" i="1">
                        <a:latin typeface="Cambria Math" panose="02040503050406030204" pitchFamily="18" charset="0"/>
                      </a:rPr>
                      <m:t> </m:t>
                    </m:r>
                  </m:oMath>
                </a14:m>
                <a:r>
                  <a:rPr lang="de-DE" dirty="0"/>
                  <a:t> des </a:t>
                </a:r>
              </a:p>
              <a:p>
                <a:r>
                  <a:rPr lang="de-DE" dirty="0">
                    <a:solidFill>
                      <a:srgbClr val="0070C0"/>
                    </a:solidFill>
                  </a:rPr>
                  <a:t>Graphen</a:t>
                </a:r>
                <a:r>
                  <a:rPr lang="de-DE" dirty="0"/>
                  <a:t> mit der </a:t>
                </a:r>
                <a:r>
                  <a:rPr lang="de-DE" dirty="0">
                    <a:solidFill>
                      <a:schemeClr val="accent1">
                        <a:lumMod val="60000"/>
                        <a:lumOff val="40000"/>
                      </a:schemeClr>
                    </a:solidFill>
                  </a:rPr>
                  <a:t>Winkelhalbierenden </a:t>
                </a:r>
              </a:p>
              <a:p>
                <a:r>
                  <a:rPr lang="de-DE" dirty="0"/>
                  <a:t>der Achsen ist ein Fixpunkt von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t>.</a:t>
                </a:r>
              </a:p>
              <a:p>
                <a:endParaRPr lang="de-DE" dirty="0"/>
              </a:p>
              <a:p>
                <a:r>
                  <a:rPr lang="de-DE" dirty="0"/>
                  <a:t>Für diesen Punkt (wie für alle </a:t>
                </a:r>
              </a:p>
              <a:p>
                <a:r>
                  <a:rPr lang="de-DE" dirty="0"/>
                  <a:t>Punkte der Winkelhalbierenden)</a:t>
                </a:r>
              </a:p>
              <a:p>
                <a:r>
                  <a:rPr lang="de-DE" dirty="0"/>
                  <a:t>gilt nämlich:</a:t>
                </a:r>
              </a:p>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𝑥</m:t>
                              </m:r>
                            </m:e>
                          </m:acc>
                        </m:e>
                      </m:d>
                      <m:r>
                        <a:rPr lang="de-DE" b="0" i="1"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oMath>
                  </m:oMathPara>
                </a14:m>
                <a:endParaRPr lang="de-DE" dirty="0"/>
              </a:p>
            </p:txBody>
          </p:sp>
        </mc:Choice>
        <mc:Fallback xmlns="">
          <p:sp>
            <p:nvSpPr>
              <p:cNvPr id="13" name="Textfeld 12">
                <a:extLst>
                  <a:ext uri="{FF2B5EF4-FFF2-40B4-BE49-F238E27FC236}">
                    <a16:creationId xmlns:a16="http://schemas.microsoft.com/office/drawing/2014/main" id="{2843FF14-31F0-41A6-B0E9-1E1ACB67E7DD}"/>
                  </a:ext>
                </a:extLst>
              </p:cNvPr>
              <p:cNvSpPr txBox="1">
                <a:spLocks noRot="1" noChangeAspect="1" noMove="1" noResize="1" noEditPoints="1" noAdjustHandles="1" noChangeArrowheads="1" noChangeShapeType="1" noTextEdit="1"/>
              </p:cNvSpPr>
              <p:nvPr/>
            </p:nvSpPr>
            <p:spPr>
              <a:xfrm>
                <a:off x="7606682" y="1975467"/>
                <a:ext cx="4410182" cy="2308324"/>
              </a:xfrm>
              <a:prstGeom prst="rect">
                <a:avLst/>
              </a:prstGeom>
              <a:blipFill>
                <a:blip r:embed="rId5"/>
                <a:stretch>
                  <a:fillRect l="-1245" t="-1319" r="-138" b="-158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D696D53E-0363-4B76-BA05-F25F2306ED7D}"/>
                  </a:ext>
                </a:extLst>
              </p:cNvPr>
              <p:cNvSpPr/>
              <p:nvPr/>
            </p:nvSpPr>
            <p:spPr>
              <a:xfrm>
                <a:off x="5630327" y="4691418"/>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e>
                      </m:acc>
                    </m:oMath>
                  </m:oMathPara>
                </a14:m>
                <a:endParaRPr lang="de-DE" dirty="0"/>
              </a:p>
            </p:txBody>
          </p:sp>
        </mc:Choice>
        <mc:Fallback xmlns="">
          <p:sp>
            <p:nvSpPr>
              <p:cNvPr id="14" name="Rechteck 13">
                <a:extLst>
                  <a:ext uri="{FF2B5EF4-FFF2-40B4-BE49-F238E27FC236}">
                    <a16:creationId xmlns:a16="http://schemas.microsoft.com/office/drawing/2014/main" id="{D696D53E-0363-4B76-BA05-F25F2306ED7D}"/>
                  </a:ext>
                </a:extLst>
              </p:cNvPr>
              <p:cNvSpPr>
                <a:spLocks noRot="1" noChangeAspect="1" noMove="1" noResize="1" noEditPoints="1" noAdjustHandles="1" noChangeArrowheads="1" noChangeShapeType="1" noTextEdit="1"/>
              </p:cNvSpPr>
              <p:nvPr/>
            </p:nvSpPr>
            <p:spPr>
              <a:xfrm>
                <a:off x="5630327" y="4691418"/>
                <a:ext cx="379206" cy="369332"/>
              </a:xfrm>
              <a:prstGeom prst="rect">
                <a:avLst/>
              </a:prstGeom>
              <a:blipFill>
                <a:blip r:embed="rId6"/>
                <a:stretch>
                  <a:fillRect r="-8065"/>
                </a:stretch>
              </a:blipFill>
            </p:spPr>
            <p:txBody>
              <a:bodyPr/>
              <a:lstStyle/>
              <a:p>
                <a:r>
                  <a:rPr lang="de-DE">
                    <a:noFill/>
                  </a:rPr>
                  <a:t> </a:t>
                </a:r>
              </a:p>
            </p:txBody>
          </p:sp>
        </mc:Fallback>
      </mc:AlternateContent>
      <p:cxnSp>
        <p:nvCxnSpPr>
          <p:cNvPr id="16" name="Gerader Verbinder 15">
            <a:extLst>
              <a:ext uri="{FF2B5EF4-FFF2-40B4-BE49-F238E27FC236}">
                <a16:creationId xmlns:a16="http://schemas.microsoft.com/office/drawing/2014/main" id="{09013629-17AA-45CA-BB16-D6990A81E816}"/>
              </a:ext>
            </a:extLst>
          </p:cNvPr>
          <p:cNvCxnSpPr>
            <a:stCxn id="12" idx="4"/>
          </p:cNvCxnSpPr>
          <p:nvPr/>
        </p:nvCxnSpPr>
        <p:spPr>
          <a:xfrm>
            <a:off x="5792680" y="3456963"/>
            <a:ext cx="31072" cy="1223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877C3EAC-176D-402A-82A0-778949D45E68}"/>
              </a:ext>
            </a:extLst>
          </p:cNvPr>
          <p:cNvCxnSpPr>
            <a:cxnSpLocks/>
          </p:cNvCxnSpPr>
          <p:nvPr/>
        </p:nvCxnSpPr>
        <p:spPr>
          <a:xfrm flipH="1">
            <a:off x="4421080" y="3439207"/>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hteck 18">
                <a:extLst>
                  <a:ext uri="{FF2B5EF4-FFF2-40B4-BE49-F238E27FC236}">
                    <a16:creationId xmlns:a16="http://schemas.microsoft.com/office/drawing/2014/main" id="{B299A644-3F8F-4FC6-AA02-00849C25419D}"/>
                  </a:ext>
                </a:extLst>
              </p:cNvPr>
              <p:cNvSpPr/>
              <p:nvPr/>
            </p:nvSpPr>
            <p:spPr>
              <a:xfrm>
                <a:off x="3609208" y="3277975"/>
                <a:ext cx="7335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𝜙</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19" name="Rechteck 18">
                <a:extLst>
                  <a:ext uri="{FF2B5EF4-FFF2-40B4-BE49-F238E27FC236}">
                    <a16:creationId xmlns:a16="http://schemas.microsoft.com/office/drawing/2014/main" id="{B299A644-3F8F-4FC6-AA02-00849C25419D}"/>
                  </a:ext>
                </a:extLst>
              </p:cNvPr>
              <p:cNvSpPr>
                <a:spLocks noRot="1" noChangeAspect="1" noMove="1" noResize="1" noEditPoints="1" noAdjustHandles="1" noChangeArrowheads="1" noChangeShapeType="1" noTextEdit="1"/>
              </p:cNvSpPr>
              <p:nvPr/>
            </p:nvSpPr>
            <p:spPr>
              <a:xfrm>
                <a:off x="3609208" y="3277975"/>
                <a:ext cx="733599" cy="369332"/>
              </a:xfrm>
              <a:prstGeom prst="rect">
                <a:avLst/>
              </a:prstGeom>
              <a:blipFill>
                <a:blip r:embed="rId7"/>
                <a:stretch>
                  <a:fillRect r="-15833"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DAF07185-9AD3-44E7-BC94-284BAE6D8A94}"/>
                  </a:ext>
                </a:extLst>
              </p:cNvPr>
              <p:cNvSpPr txBox="1"/>
              <p:nvPr/>
            </p:nvSpPr>
            <p:spPr>
              <a:xfrm>
                <a:off x="2309427" y="5724214"/>
                <a:ext cx="8706230" cy="646331"/>
              </a:xfrm>
              <a:prstGeom prst="rect">
                <a:avLst/>
              </a:prstGeom>
              <a:noFill/>
            </p:spPr>
            <p:txBody>
              <a:bodyPr wrap="none" rtlCol="0">
                <a:spAutoFit/>
              </a:bodyPr>
              <a:lstStyle/>
              <a:p>
                <a:r>
                  <a:rPr lang="de-DE" dirty="0"/>
                  <a:t>Die Frage lautet also: Unter welchen Bedingungen schneidet der Graph von</a:t>
                </a:r>
              </a:p>
              <a:p>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t> die Winkelhalbierende?</a:t>
                </a:r>
              </a:p>
            </p:txBody>
          </p:sp>
        </mc:Choice>
        <mc:Fallback xmlns="">
          <p:sp>
            <p:nvSpPr>
              <p:cNvPr id="20" name="Textfeld 19">
                <a:extLst>
                  <a:ext uri="{FF2B5EF4-FFF2-40B4-BE49-F238E27FC236}">
                    <a16:creationId xmlns:a16="http://schemas.microsoft.com/office/drawing/2014/main" id="{DAF07185-9AD3-44E7-BC94-284BAE6D8A94}"/>
                  </a:ext>
                </a:extLst>
              </p:cNvPr>
              <p:cNvSpPr txBox="1">
                <a:spLocks noRot="1" noChangeAspect="1" noMove="1" noResize="1" noEditPoints="1" noAdjustHandles="1" noChangeArrowheads="1" noChangeShapeType="1" noTextEdit="1"/>
              </p:cNvSpPr>
              <p:nvPr/>
            </p:nvSpPr>
            <p:spPr>
              <a:xfrm>
                <a:off x="2309427" y="5724214"/>
                <a:ext cx="8706230" cy="646331"/>
              </a:xfrm>
              <a:prstGeom prst="rect">
                <a:avLst/>
              </a:prstGeom>
              <a:blipFill>
                <a:blip r:embed="rId8"/>
                <a:stretch>
                  <a:fillRect l="-630" t="-4717" b="-14151"/>
                </a:stretch>
              </a:blipFill>
            </p:spPr>
            <p:txBody>
              <a:bodyPr/>
              <a:lstStyle/>
              <a:p>
                <a:r>
                  <a:rPr lang="de-DE">
                    <a:noFill/>
                  </a:rPr>
                  <a:t> </a:t>
                </a:r>
              </a:p>
            </p:txBody>
          </p:sp>
        </mc:Fallback>
      </mc:AlternateContent>
    </p:spTree>
    <p:extLst>
      <p:ext uri="{BB962C8B-B14F-4D97-AF65-F5344CB8AC3E}">
        <p14:creationId xmlns:p14="http://schemas.microsoft.com/office/powerpoint/2010/main" val="414243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7A09912A-3145-4940-92D3-616ECD647050}"/>
              </a:ext>
            </a:extLst>
          </p:cNvPr>
          <p:cNvCxnSpPr>
            <a:cxnSpLocks/>
          </p:cNvCxnSpPr>
          <p:nvPr/>
        </p:nvCxnSpPr>
        <p:spPr>
          <a:xfrm flipV="1">
            <a:off x="4421080" y="1908699"/>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7A6D7527-093D-43AC-A512-463A6EB30C9F}"/>
              </a:ext>
            </a:extLst>
          </p:cNvPr>
          <p:cNvCxnSpPr>
            <a:cxnSpLocks/>
          </p:cNvCxnSpPr>
          <p:nvPr/>
        </p:nvCxnSpPr>
        <p:spPr>
          <a:xfrm>
            <a:off x="4067453" y="4680010"/>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FE981E7A-D5FA-4F77-B9FB-440FDC74CCC0}"/>
                  </a:ext>
                </a:extLst>
              </p:cNvPr>
              <p:cNvSpPr/>
              <p:nvPr/>
            </p:nvSpPr>
            <p:spPr>
              <a:xfrm>
                <a:off x="7061372" y="406391"/>
                <a:ext cx="5018040" cy="646331"/>
              </a:xfrm>
              <a:prstGeom prst="rect">
                <a:avLst/>
              </a:prstGeom>
            </p:spPr>
            <p:txBody>
              <a:bodyPr wrap="none">
                <a:spAutoFit/>
              </a:bodyPr>
              <a:lstStyle/>
              <a:p>
                <a:r>
                  <a:rPr lang="de-DE" sz="3600" dirty="0"/>
                  <a:t>Hat </a:t>
                </a:r>
                <a14:m>
                  <m:oMath xmlns:m="http://schemas.openxmlformats.org/officeDocument/2006/math">
                    <m:r>
                      <a:rPr lang="de-DE" sz="3600" i="1" smtClean="0">
                        <a:latin typeface="Cambria Math" panose="02040503050406030204" pitchFamily="18" charset="0"/>
                        <a:ea typeface="Cambria Math" panose="02040503050406030204" pitchFamily="18" charset="0"/>
                      </a:rPr>
                      <m:t>𝜙</m:t>
                    </m:r>
                  </m:oMath>
                </a14:m>
                <a:r>
                  <a:rPr lang="de-DE" sz="3600" dirty="0"/>
                  <a:t> einen Fixpunkt?</a:t>
                </a:r>
              </a:p>
            </p:txBody>
          </p:sp>
        </mc:Choice>
        <mc:Fallback xmlns="">
          <p:sp>
            <p:nvSpPr>
              <p:cNvPr id="8" name="Rechteck 7">
                <a:extLst>
                  <a:ext uri="{FF2B5EF4-FFF2-40B4-BE49-F238E27FC236}">
                    <a16:creationId xmlns:a16="http://schemas.microsoft.com/office/drawing/2014/main" id="{FE981E7A-D5FA-4F77-B9FB-440FDC74CCC0}"/>
                  </a:ext>
                </a:extLst>
              </p:cNvPr>
              <p:cNvSpPr>
                <a:spLocks noRot="1" noChangeAspect="1" noMove="1" noResize="1" noEditPoints="1" noAdjustHandles="1" noChangeArrowheads="1" noChangeShapeType="1" noTextEdit="1"/>
              </p:cNvSpPr>
              <p:nvPr/>
            </p:nvSpPr>
            <p:spPr>
              <a:xfrm>
                <a:off x="7061372" y="406391"/>
                <a:ext cx="5018040" cy="646331"/>
              </a:xfrm>
              <a:prstGeom prst="rect">
                <a:avLst/>
              </a:prstGeom>
              <a:blipFill>
                <a:blip r:embed="rId2"/>
                <a:stretch>
                  <a:fillRect l="-3641" t="-15094" r="-2791" b="-3490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0DFC258-35A3-49A0-87F6-C34133C32F1C}"/>
                  </a:ext>
                </a:extLst>
              </p:cNvPr>
              <p:cNvSpPr txBox="1"/>
              <p:nvPr/>
            </p:nvSpPr>
            <p:spPr>
              <a:xfrm>
                <a:off x="7005712" y="4855929"/>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6" name="Textfeld 5">
                <a:extLst>
                  <a:ext uri="{FF2B5EF4-FFF2-40B4-BE49-F238E27FC236}">
                    <a16:creationId xmlns:a16="http://schemas.microsoft.com/office/drawing/2014/main" id="{E0DFC258-35A3-49A0-87F6-C34133C32F1C}"/>
                  </a:ext>
                </a:extLst>
              </p:cNvPr>
              <p:cNvSpPr txBox="1">
                <a:spLocks noRot="1" noChangeAspect="1" noMove="1" noResize="1" noEditPoints="1" noAdjustHandles="1" noChangeArrowheads="1" noChangeShapeType="1" noTextEdit="1"/>
              </p:cNvSpPr>
              <p:nvPr/>
            </p:nvSpPr>
            <p:spPr>
              <a:xfrm>
                <a:off x="7005712" y="4855929"/>
                <a:ext cx="765209" cy="276999"/>
              </a:xfrm>
              <a:prstGeom prst="rect">
                <a:avLst/>
              </a:prstGeom>
              <a:blipFill>
                <a:blip r:embed="rId3"/>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200283A-25C4-4A8D-8EC9-A33A13016941}"/>
                  </a:ext>
                </a:extLst>
              </p:cNvPr>
              <p:cNvSpPr txBox="1"/>
              <p:nvPr/>
            </p:nvSpPr>
            <p:spPr>
              <a:xfrm>
                <a:off x="2930864" y="2039490"/>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7" name="Textfeld 6">
                <a:extLst>
                  <a:ext uri="{FF2B5EF4-FFF2-40B4-BE49-F238E27FC236}">
                    <a16:creationId xmlns:a16="http://schemas.microsoft.com/office/drawing/2014/main" id="{4200283A-25C4-4A8D-8EC9-A33A13016941}"/>
                  </a:ext>
                </a:extLst>
              </p:cNvPr>
              <p:cNvSpPr txBox="1">
                <a:spLocks noRot="1" noChangeAspect="1" noMove="1" noResize="1" noEditPoints="1" noAdjustHandles="1" noChangeArrowheads="1" noChangeShapeType="1" noTextEdit="1"/>
              </p:cNvSpPr>
              <p:nvPr/>
            </p:nvSpPr>
            <p:spPr>
              <a:xfrm>
                <a:off x="2930864" y="2039490"/>
                <a:ext cx="1345625" cy="276999"/>
              </a:xfrm>
              <a:prstGeom prst="rect">
                <a:avLst/>
              </a:prstGeom>
              <a:blipFill>
                <a:blip r:embed="rId4"/>
                <a:stretch>
                  <a:fillRect l="-10860" t="-28889" r="-7240" b="-51111"/>
                </a:stretch>
              </a:blipFill>
            </p:spPr>
            <p:txBody>
              <a:bodyPr/>
              <a:lstStyle/>
              <a:p>
                <a:r>
                  <a:rPr lang="de-DE">
                    <a:noFill/>
                  </a:rPr>
                  <a:t> </a:t>
                </a:r>
              </a:p>
            </p:txBody>
          </p:sp>
        </mc:Fallback>
      </mc:AlternateContent>
      <p:sp>
        <p:nvSpPr>
          <p:cNvPr id="4" name="Freihandform: Form 3">
            <a:extLst>
              <a:ext uri="{FF2B5EF4-FFF2-40B4-BE49-F238E27FC236}">
                <a16:creationId xmlns:a16="http://schemas.microsoft.com/office/drawing/2014/main" id="{9D9F7615-00CC-4955-A0ED-985248AA07E2}"/>
              </a:ext>
            </a:extLst>
          </p:cNvPr>
          <p:cNvSpPr/>
          <p:nvPr/>
        </p:nvSpPr>
        <p:spPr>
          <a:xfrm>
            <a:off x="4492103" y="3053913"/>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15506CA9-555C-4766-8A4D-33CAFA6F3090}"/>
              </a:ext>
            </a:extLst>
          </p:cNvPr>
          <p:cNvCxnSpPr>
            <a:cxnSpLocks/>
          </p:cNvCxnSpPr>
          <p:nvPr/>
        </p:nvCxnSpPr>
        <p:spPr>
          <a:xfrm flipV="1">
            <a:off x="3338004" y="1977344"/>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2" name="Ellipse 11">
            <a:extLst>
              <a:ext uri="{FF2B5EF4-FFF2-40B4-BE49-F238E27FC236}">
                <a16:creationId xmlns:a16="http://schemas.microsoft.com/office/drawing/2014/main" id="{4C410A34-9BA2-4621-BEA5-B8DF306FC640}"/>
              </a:ext>
            </a:extLst>
          </p:cNvPr>
          <p:cNvSpPr/>
          <p:nvPr/>
        </p:nvSpPr>
        <p:spPr>
          <a:xfrm>
            <a:off x="5717218" y="3384610"/>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2876C5FB-9BF3-4A42-9873-441D5E576B37}"/>
              </a:ext>
            </a:extLst>
          </p:cNvPr>
          <p:cNvSpPr/>
          <p:nvPr/>
        </p:nvSpPr>
        <p:spPr>
          <a:xfrm>
            <a:off x="5304408" y="2909654"/>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71C06DC2-68FB-461F-9B4A-18220F8509FF}"/>
              </a:ext>
            </a:extLst>
          </p:cNvPr>
          <p:cNvSpPr txBox="1"/>
          <p:nvPr/>
        </p:nvSpPr>
        <p:spPr>
          <a:xfrm>
            <a:off x="7793779" y="1977344"/>
            <a:ext cx="4389343" cy="3970318"/>
          </a:xfrm>
          <a:prstGeom prst="rect">
            <a:avLst/>
          </a:prstGeom>
          <a:noFill/>
        </p:spPr>
        <p:txBody>
          <a:bodyPr wrap="none" rtlCol="0">
            <a:spAutoFit/>
          </a:bodyPr>
          <a:lstStyle/>
          <a:p>
            <a:r>
              <a:rPr lang="de-DE" dirty="0"/>
              <a:t>Wenn man passend an die </a:t>
            </a:r>
          </a:p>
          <a:p>
            <a:r>
              <a:rPr lang="de-DE" dirty="0"/>
              <a:t>Winkelhalbierende ein Quadrat </a:t>
            </a:r>
          </a:p>
          <a:p>
            <a:r>
              <a:rPr lang="de-DE" dirty="0"/>
              <a:t>zeichnen kann, so dass der</a:t>
            </a:r>
          </a:p>
          <a:p>
            <a:r>
              <a:rPr lang="de-DE" dirty="0"/>
              <a:t>Funktionsgraph nicht über dessen </a:t>
            </a:r>
          </a:p>
          <a:p>
            <a:r>
              <a:rPr lang="de-DE" dirty="0"/>
              <a:t>obere oder untere Kante hinausführt, </a:t>
            </a:r>
          </a:p>
          <a:p>
            <a:r>
              <a:rPr lang="de-DE" dirty="0"/>
              <a:t>also ganz innerhalb des Quadrates </a:t>
            </a:r>
          </a:p>
          <a:p>
            <a:r>
              <a:rPr lang="de-DE" dirty="0"/>
              <a:t>verläuft, dann muss der Graph </a:t>
            </a:r>
          </a:p>
          <a:p>
            <a:r>
              <a:rPr lang="de-DE" dirty="0"/>
              <a:t>innerhalb des Quadrates die </a:t>
            </a:r>
          </a:p>
          <a:p>
            <a:r>
              <a:rPr lang="de-DE" dirty="0"/>
              <a:t>Winkelhalbierende schneiden. </a:t>
            </a:r>
          </a:p>
          <a:p>
            <a:endParaRPr lang="de-DE" dirty="0"/>
          </a:p>
          <a:p>
            <a:r>
              <a:rPr lang="de-DE" dirty="0"/>
              <a:t>Weitere Voraussetzung: Die Funktion </a:t>
            </a:r>
          </a:p>
          <a:p>
            <a:r>
              <a:rPr lang="de-DE" dirty="0"/>
              <a:t>muss sich als durchgehender </a:t>
            </a:r>
          </a:p>
          <a:p>
            <a:r>
              <a:rPr lang="de-DE" dirty="0"/>
              <a:t>Strich zeichnen lassen. Sie muss </a:t>
            </a:r>
            <a:r>
              <a:rPr lang="de-DE" i="1" dirty="0"/>
              <a:t>stetig</a:t>
            </a:r>
            <a:r>
              <a:rPr lang="de-DE" dirty="0"/>
              <a:t> </a:t>
            </a:r>
          </a:p>
          <a:p>
            <a:r>
              <a:rPr lang="de-DE" dirty="0"/>
              <a:t>sein.</a:t>
            </a:r>
          </a:p>
        </p:txBody>
      </p:sp>
      <p:sp>
        <p:nvSpPr>
          <p:cNvPr id="17" name="Rechteck 16">
            <a:extLst>
              <a:ext uri="{FF2B5EF4-FFF2-40B4-BE49-F238E27FC236}">
                <a16:creationId xmlns:a16="http://schemas.microsoft.com/office/drawing/2014/main" id="{51A5A43F-C104-492E-9EF1-4452913815EA}"/>
              </a:ext>
            </a:extLst>
          </p:cNvPr>
          <p:cNvSpPr/>
          <p:nvPr/>
        </p:nvSpPr>
        <p:spPr>
          <a:xfrm>
            <a:off x="4852722" y="1866366"/>
            <a:ext cx="6096000" cy="900246"/>
          </a:xfrm>
          <a:prstGeom prst="rect">
            <a:avLst/>
          </a:prstGeom>
        </p:spPr>
        <p:txBody>
          <a:bodyPr>
            <a:spAutoFit/>
          </a:bodyPr>
          <a:lstStyle/>
          <a:p>
            <a:r>
              <a:rPr lang="de-DE" sz="1050" dirty="0"/>
              <a:t>Funktionsgraph geht aus</a:t>
            </a:r>
          </a:p>
          <a:p>
            <a:r>
              <a:rPr lang="de-DE" sz="1050" dirty="0"/>
              <a:t>linker, oberer Hälfte zur</a:t>
            </a:r>
          </a:p>
          <a:p>
            <a:r>
              <a:rPr lang="de-DE" sz="1050" dirty="0"/>
              <a:t>rechten, unteren Hälfte </a:t>
            </a:r>
          </a:p>
          <a:p>
            <a:r>
              <a:rPr lang="de-DE" sz="1050" dirty="0"/>
              <a:t>des Quadrats und schneidet </a:t>
            </a:r>
          </a:p>
          <a:p>
            <a:r>
              <a:rPr lang="de-DE" sz="1050" dirty="0"/>
              <a:t>dabei die Winkelhalbierende.</a:t>
            </a:r>
          </a:p>
        </p:txBody>
      </p:sp>
    </p:spTree>
    <p:extLst>
      <p:ext uri="{BB962C8B-B14F-4D97-AF65-F5344CB8AC3E}">
        <p14:creationId xmlns:p14="http://schemas.microsoft.com/office/powerpoint/2010/main" val="2743642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7A09912A-3145-4940-92D3-616ECD647050}"/>
              </a:ext>
            </a:extLst>
          </p:cNvPr>
          <p:cNvCxnSpPr>
            <a:cxnSpLocks/>
          </p:cNvCxnSpPr>
          <p:nvPr/>
        </p:nvCxnSpPr>
        <p:spPr>
          <a:xfrm flipV="1">
            <a:off x="4421080" y="1908699"/>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7A6D7527-093D-43AC-A512-463A6EB30C9F}"/>
              </a:ext>
            </a:extLst>
          </p:cNvPr>
          <p:cNvCxnSpPr>
            <a:cxnSpLocks/>
          </p:cNvCxnSpPr>
          <p:nvPr/>
        </p:nvCxnSpPr>
        <p:spPr>
          <a:xfrm>
            <a:off x="4067453" y="4680010"/>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FE981E7A-D5FA-4F77-B9FB-440FDC74CCC0}"/>
                  </a:ext>
                </a:extLst>
              </p:cNvPr>
              <p:cNvSpPr/>
              <p:nvPr/>
            </p:nvSpPr>
            <p:spPr>
              <a:xfrm>
                <a:off x="7061372" y="406391"/>
                <a:ext cx="5018040" cy="646331"/>
              </a:xfrm>
              <a:prstGeom prst="rect">
                <a:avLst/>
              </a:prstGeom>
            </p:spPr>
            <p:txBody>
              <a:bodyPr wrap="none">
                <a:spAutoFit/>
              </a:bodyPr>
              <a:lstStyle/>
              <a:p>
                <a:r>
                  <a:rPr lang="de-DE" sz="3600" dirty="0"/>
                  <a:t>Hat </a:t>
                </a:r>
                <a14:m>
                  <m:oMath xmlns:m="http://schemas.openxmlformats.org/officeDocument/2006/math">
                    <m:r>
                      <a:rPr lang="de-DE" sz="3600" i="1" smtClean="0">
                        <a:latin typeface="Cambria Math" panose="02040503050406030204" pitchFamily="18" charset="0"/>
                        <a:ea typeface="Cambria Math" panose="02040503050406030204" pitchFamily="18" charset="0"/>
                      </a:rPr>
                      <m:t>𝜙</m:t>
                    </m:r>
                  </m:oMath>
                </a14:m>
                <a:r>
                  <a:rPr lang="de-DE" sz="3600" dirty="0"/>
                  <a:t> einen Fixpunkt?</a:t>
                </a:r>
              </a:p>
            </p:txBody>
          </p:sp>
        </mc:Choice>
        <mc:Fallback xmlns="">
          <p:sp>
            <p:nvSpPr>
              <p:cNvPr id="8" name="Rechteck 7">
                <a:extLst>
                  <a:ext uri="{FF2B5EF4-FFF2-40B4-BE49-F238E27FC236}">
                    <a16:creationId xmlns:a16="http://schemas.microsoft.com/office/drawing/2014/main" id="{FE981E7A-D5FA-4F77-B9FB-440FDC74CCC0}"/>
                  </a:ext>
                </a:extLst>
              </p:cNvPr>
              <p:cNvSpPr>
                <a:spLocks noRot="1" noChangeAspect="1" noMove="1" noResize="1" noEditPoints="1" noAdjustHandles="1" noChangeArrowheads="1" noChangeShapeType="1" noTextEdit="1"/>
              </p:cNvSpPr>
              <p:nvPr/>
            </p:nvSpPr>
            <p:spPr>
              <a:xfrm>
                <a:off x="7061372" y="406391"/>
                <a:ext cx="5018040" cy="646331"/>
              </a:xfrm>
              <a:prstGeom prst="rect">
                <a:avLst/>
              </a:prstGeom>
              <a:blipFill>
                <a:blip r:embed="rId2"/>
                <a:stretch>
                  <a:fillRect l="-3641" t="-15094" r="-2791" b="-3490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0DFC258-35A3-49A0-87F6-C34133C32F1C}"/>
                  </a:ext>
                </a:extLst>
              </p:cNvPr>
              <p:cNvSpPr txBox="1"/>
              <p:nvPr/>
            </p:nvSpPr>
            <p:spPr>
              <a:xfrm>
                <a:off x="7005712" y="4855929"/>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6" name="Textfeld 5">
                <a:extLst>
                  <a:ext uri="{FF2B5EF4-FFF2-40B4-BE49-F238E27FC236}">
                    <a16:creationId xmlns:a16="http://schemas.microsoft.com/office/drawing/2014/main" id="{E0DFC258-35A3-49A0-87F6-C34133C32F1C}"/>
                  </a:ext>
                </a:extLst>
              </p:cNvPr>
              <p:cNvSpPr txBox="1">
                <a:spLocks noRot="1" noChangeAspect="1" noMove="1" noResize="1" noEditPoints="1" noAdjustHandles="1" noChangeArrowheads="1" noChangeShapeType="1" noTextEdit="1"/>
              </p:cNvSpPr>
              <p:nvPr/>
            </p:nvSpPr>
            <p:spPr>
              <a:xfrm>
                <a:off x="7005712" y="4855929"/>
                <a:ext cx="765209" cy="276999"/>
              </a:xfrm>
              <a:prstGeom prst="rect">
                <a:avLst/>
              </a:prstGeom>
              <a:blipFill>
                <a:blip r:embed="rId3"/>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4200283A-25C4-4A8D-8EC9-A33A13016941}"/>
                  </a:ext>
                </a:extLst>
              </p:cNvPr>
              <p:cNvSpPr txBox="1"/>
              <p:nvPr/>
            </p:nvSpPr>
            <p:spPr>
              <a:xfrm>
                <a:off x="2930864" y="2039490"/>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7" name="Textfeld 6">
                <a:extLst>
                  <a:ext uri="{FF2B5EF4-FFF2-40B4-BE49-F238E27FC236}">
                    <a16:creationId xmlns:a16="http://schemas.microsoft.com/office/drawing/2014/main" id="{4200283A-25C4-4A8D-8EC9-A33A13016941}"/>
                  </a:ext>
                </a:extLst>
              </p:cNvPr>
              <p:cNvSpPr txBox="1">
                <a:spLocks noRot="1" noChangeAspect="1" noMove="1" noResize="1" noEditPoints="1" noAdjustHandles="1" noChangeArrowheads="1" noChangeShapeType="1" noTextEdit="1"/>
              </p:cNvSpPr>
              <p:nvPr/>
            </p:nvSpPr>
            <p:spPr>
              <a:xfrm>
                <a:off x="2930864" y="2039490"/>
                <a:ext cx="1345625" cy="276999"/>
              </a:xfrm>
              <a:prstGeom prst="rect">
                <a:avLst/>
              </a:prstGeom>
              <a:blipFill>
                <a:blip r:embed="rId4"/>
                <a:stretch>
                  <a:fillRect l="-10860" t="-28889" r="-7240" b="-51111"/>
                </a:stretch>
              </a:blipFill>
            </p:spPr>
            <p:txBody>
              <a:bodyPr/>
              <a:lstStyle/>
              <a:p>
                <a:r>
                  <a:rPr lang="de-DE">
                    <a:noFill/>
                  </a:rPr>
                  <a:t> </a:t>
                </a:r>
              </a:p>
            </p:txBody>
          </p:sp>
        </mc:Fallback>
      </mc:AlternateContent>
      <p:sp>
        <p:nvSpPr>
          <p:cNvPr id="4" name="Freihandform: Form 3">
            <a:extLst>
              <a:ext uri="{FF2B5EF4-FFF2-40B4-BE49-F238E27FC236}">
                <a16:creationId xmlns:a16="http://schemas.microsoft.com/office/drawing/2014/main" id="{9D9F7615-00CC-4955-A0ED-985248AA07E2}"/>
              </a:ext>
            </a:extLst>
          </p:cNvPr>
          <p:cNvSpPr/>
          <p:nvPr/>
        </p:nvSpPr>
        <p:spPr>
          <a:xfrm>
            <a:off x="4492103" y="3053913"/>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15506CA9-555C-4766-8A4D-33CAFA6F3090}"/>
              </a:ext>
            </a:extLst>
          </p:cNvPr>
          <p:cNvCxnSpPr>
            <a:cxnSpLocks/>
          </p:cNvCxnSpPr>
          <p:nvPr/>
        </p:nvCxnSpPr>
        <p:spPr>
          <a:xfrm flipV="1">
            <a:off x="3338004" y="1977344"/>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2" name="Ellipse 11">
            <a:extLst>
              <a:ext uri="{FF2B5EF4-FFF2-40B4-BE49-F238E27FC236}">
                <a16:creationId xmlns:a16="http://schemas.microsoft.com/office/drawing/2014/main" id="{4C410A34-9BA2-4621-BEA5-B8DF306FC640}"/>
              </a:ext>
            </a:extLst>
          </p:cNvPr>
          <p:cNvSpPr/>
          <p:nvPr/>
        </p:nvSpPr>
        <p:spPr>
          <a:xfrm>
            <a:off x="5717218" y="3384610"/>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2876C5FB-9BF3-4A42-9873-441D5E576B37}"/>
              </a:ext>
            </a:extLst>
          </p:cNvPr>
          <p:cNvSpPr/>
          <p:nvPr/>
        </p:nvSpPr>
        <p:spPr>
          <a:xfrm>
            <a:off x="5304408" y="2909654"/>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1" name="Rechteck 20">
                <a:extLst>
                  <a:ext uri="{FF2B5EF4-FFF2-40B4-BE49-F238E27FC236}">
                    <a16:creationId xmlns:a16="http://schemas.microsoft.com/office/drawing/2014/main" id="{09673C2C-90FB-479D-9302-E5C3E51B352F}"/>
                  </a:ext>
                </a:extLst>
              </p:cNvPr>
              <p:cNvSpPr/>
              <p:nvPr/>
            </p:nvSpPr>
            <p:spPr>
              <a:xfrm>
                <a:off x="7967710" y="2310635"/>
                <a:ext cx="6096000" cy="1754326"/>
              </a:xfrm>
              <a:prstGeom prst="rect">
                <a:avLst/>
              </a:prstGeom>
            </p:spPr>
            <p:txBody>
              <a:bodyPr>
                <a:spAutoFit/>
              </a:bodyPr>
              <a:lstStyle/>
              <a:p>
                <a:r>
                  <a:rPr lang="de-DE" dirty="0">
                    <a:latin typeface="Arial" panose="020B0604020202020204" pitchFamily="34" charset="0"/>
                  </a:rPr>
                  <a:t>Mathematisch gesprochen:</a:t>
                </a:r>
              </a:p>
              <a:p>
                <a:endParaRPr lang="de-DE" dirty="0">
                  <a:latin typeface="Arial" panose="020B0604020202020204" pitchFamily="34" charset="0"/>
                </a:endParaRPr>
              </a:p>
              <a:p>
                <a:r>
                  <a:rPr lang="de-DE" dirty="0">
                    <a:latin typeface="Arial" panose="020B0604020202020204" pitchFamily="34" charset="0"/>
                  </a:rPr>
                  <a:t>Ist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eine stetige reelle Funktion, die </a:t>
                </a:r>
              </a:p>
              <a:p>
                <a:r>
                  <a:rPr lang="de-DE" dirty="0">
                    <a:latin typeface="Arial" panose="020B0604020202020204" pitchFamily="34" charset="0"/>
                  </a:rPr>
                  <a:t>alle Punkte aus dem Intervall [a; b] </a:t>
                </a:r>
              </a:p>
              <a:p>
                <a:r>
                  <a:rPr lang="de-DE" dirty="0">
                    <a:latin typeface="Arial" panose="020B0604020202020204" pitchFamily="34" charset="0"/>
                  </a:rPr>
                  <a:t>wieder auf das Intervall [a; b] abbildet, </a:t>
                </a:r>
              </a:p>
              <a:p>
                <a:r>
                  <a:rPr lang="de-DE" dirty="0">
                    <a:latin typeface="Arial" panose="020B0604020202020204" pitchFamily="34" charset="0"/>
                  </a:rPr>
                  <a:t>dann besitzt sie einen Fixpunkt.</a:t>
                </a:r>
                <a:endParaRPr lang="de-DE" dirty="0"/>
              </a:p>
            </p:txBody>
          </p:sp>
        </mc:Choice>
        <mc:Fallback xmlns="">
          <p:sp>
            <p:nvSpPr>
              <p:cNvPr id="21" name="Rechteck 20">
                <a:extLst>
                  <a:ext uri="{FF2B5EF4-FFF2-40B4-BE49-F238E27FC236}">
                    <a16:creationId xmlns:a16="http://schemas.microsoft.com/office/drawing/2014/main" id="{09673C2C-90FB-479D-9302-E5C3E51B352F}"/>
                  </a:ext>
                </a:extLst>
              </p:cNvPr>
              <p:cNvSpPr>
                <a:spLocks noRot="1" noChangeAspect="1" noMove="1" noResize="1" noEditPoints="1" noAdjustHandles="1" noChangeArrowheads="1" noChangeShapeType="1" noTextEdit="1"/>
              </p:cNvSpPr>
              <p:nvPr/>
            </p:nvSpPr>
            <p:spPr>
              <a:xfrm>
                <a:off x="7967710" y="2310635"/>
                <a:ext cx="6096000" cy="1754326"/>
              </a:xfrm>
              <a:prstGeom prst="rect">
                <a:avLst/>
              </a:prstGeom>
              <a:blipFill>
                <a:blip r:embed="rId5"/>
                <a:stretch>
                  <a:fillRect l="-800" t="-1736" b="-4861"/>
                </a:stretch>
              </a:blipFill>
            </p:spPr>
            <p:txBody>
              <a:bodyPr/>
              <a:lstStyle/>
              <a:p>
                <a:r>
                  <a:rPr lang="de-DE">
                    <a:noFill/>
                  </a:rPr>
                  <a:t> </a:t>
                </a:r>
              </a:p>
            </p:txBody>
          </p:sp>
        </mc:Fallback>
      </mc:AlternateContent>
      <p:cxnSp>
        <p:nvCxnSpPr>
          <p:cNvPr id="10" name="Gerader Verbinder 9">
            <a:extLst>
              <a:ext uri="{FF2B5EF4-FFF2-40B4-BE49-F238E27FC236}">
                <a16:creationId xmlns:a16="http://schemas.microsoft.com/office/drawing/2014/main" id="{9E27546A-A677-4C32-8A8E-2E51665860BA}"/>
              </a:ext>
            </a:extLst>
          </p:cNvPr>
          <p:cNvCxnSpPr/>
          <p:nvPr/>
        </p:nvCxnSpPr>
        <p:spPr>
          <a:xfrm>
            <a:off x="5304408" y="3824054"/>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9D154A4-840E-425C-B082-A69B5A03FDCE}"/>
              </a:ext>
            </a:extLst>
          </p:cNvPr>
          <p:cNvCxnSpPr/>
          <p:nvPr/>
        </p:nvCxnSpPr>
        <p:spPr>
          <a:xfrm>
            <a:off x="6220289" y="3834410"/>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2EC903B-A146-4701-87F1-7E28491DE559}"/>
              </a:ext>
            </a:extLst>
          </p:cNvPr>
          <p:cNvCxnSpPr/>
          <p:nvPr/>
        </p:nvCxnSpPr>
        <p:spPr>
          <a:xfrm flipH="1">
            <a:off x="4438836" y="2909654"/>
            <a:ext cx="85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F97EF1C-6D74-4F25-B57F-A8B018DB65FD}"/>
              </a:ext>
            </a:extLst>
          </p:cNvPr>
          <p:cNvCxnSpPr/>
          <p:nvPr/>
        </p:nvCxnSpPr>
        <p:spPr>
          <a:xfrm flipH="1">
            <a:off x="4431432" y="3825540"/>
            <a:ext cx="85669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1CBA54E4-0D76-4036-B106-B16D1F5F6A58}"/>
              </a:ext>
            </a:extLst>
          </p:cNvPr>
          <p:cNvSpPr txBox="1"/>
          <p:nvPr/>
        </p:nvSpPr>
        <p:spPr>
          <a:xfrm>
            <a:off x="5157926" y="4696286"/>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2" name="Textfeld 21">
            <a:extLst>
              <a:ext uri="{FF2B5EF4-FFF2-40B4-BE49-F238E27FC236}">
                <a16:creationId xmlns:a16="http://schemas.microsoft.com/office/drawing/2014/main" id="{F41067F3-B73C-494D-861E-F6A3FBE55FFD}"/>
              </a:ext>
            </a:extLst>
          </p:cNvPr>
          <p:cNvSpPr txBox="1"/>
          <p:nvPr/>
        </p:nvSpPr>
        <p:spPr>
          <a:xfrm>
            <a:off x="6082682" y="4706642"/>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23" name="Textfeld 22">
            <a:extLst>
              <a:ext uri="{FF2B5EF4-FFF2-40B4-BE49-F238E27FC236}">
                <a16:creationId xmlns:a16="http://schemas.microsoft.com/office/drawing/2014/main" id="{29349F38-F4B1-4429-90A1-04E72BCA4C36}"/>
              </a:ext>
            </a:extLst>
          </p:cNvPr>
          <p:cNvSpPr txBox="1"/>
          <p:nvPr/>
        </p:nvSpPr>
        <p:spPr>
          <a:xfrm rot="16200000">
            <a:off x="4067453" y="3637763"/>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4" name="Textfeld 23">
            <a:extLst>
              <a:ext uri="{FF2B5EF4-FFF2-40B4-BE49-F238E27FC236}">
                <a16:creationId xmlns:a16="http://schemas.microsoft.com/office/drawing/2014/main" id="{CDA1C2CB-C776-4FDF-8E19-D82A6DD3A638}"/>
              </a:ext>
            </a:extLst>
          </p:cNvPr>
          <p:cNvSpPr txBox="1"/>
          <p:nvPr/>
        </p:nvSpPr>
        <p:spPr>
          <a:xfrm rot="16200000">
            <a:off x="4077805" y="2742598"/>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13" name="Rechteck 12">
            <a:extLst>
              <a:ext uri="{FF2B5EF4-FFF2-40B4-BE49-F238E27FC236}">
                <a16:creationId xmlns:a16="http://schemas.microsoft.com/office/drawing/2014/main" id="{A60E49D0-9BE0-4C56-BE7A-CC11BA17547F}"/>
              </a:ext>
            </a:extLst>
          </p:cNvPr>
          <p:cNvSpPr/>
          <p:nvPr/>
        </p:nvSpPr>
        <p:spPr>
          <a:xfrm>
            <a:off x="5129145" y="2229133"/>
            <a:ext cx="6096000" cy="577081"/>
          </a:xfrm>
          <a:prstGeom prst="rect">
            <a:avLst/>
          </a:prstGeom>
        </p:spPr>
        <p:txBody>
          <a:bodyPr>
            <a:spAutoFit/>
          </a:bodyPr>
          <a:lstStyle/>
          <a:p>
            <a:pPr lvl="0"/>
            <a:r>
              <a:rPr lang="de-DE" sz="1050" dirty="0">
                <a:solidFill>
                  <a:prstClr val="white"/>
                </a:solidFill>
              </a:rPr>
              <a:t>Durch die Lage des Quadrats</a:t>
            </a:r>
          </a:p>
          <a:p>
            <a:pPr lvl="0"/>
            <a:r>
              <a:rPr lang="de-DE" sz="1050" dirty="0">
                <a:solidFill>
                  <a:prstClr val="white"/>
                </a:solidFill>
              </a:rPr>
              <a:t>ist das Inputintervall [</a:t>
            </a:r>
            <a:r>
              <a:rPr lang="de-DE" sz="1050" dirty="0" err="1">
                <a:solidFill>
                  <a:prstClr val="white"/>
                </a:solidFill>
              </a:rPr>
              <a:t>a;b</a:t>
            </a:r>
            <a:r>
              <a:rPr lang="de-DE" sz="1050" dirty="0">
                <a:solidFill>
                  <a:prstClr val="white"/>
                </a:solidFill>
              </a:rPr>
              <a:t>] auch</a:t>
            </a:r>
          </a:p>
          <a:p>
            <a:pPr lvl="0"/>
            <a:r>
              <a:rPr lang="de-DE" sz="1050" dirty="0">
                <a:solidFill>
                  <a:prstClr val="white"/>
                </a:solidFill>
              </a:rPr>
              <a:t>das „</a:t>
            </a:r>
            <a:r>
              <a:rPr lang="de-DE" sz="1050" dirty="0" err="1">
                <a:solidFill>
                  <a:prstClr val="white"/>
                </a:solidFill>
              </a:rPr>
              <a:t>Outputintervall</a:t>
            </a:r>
            <a:r>
              <a:rPr lang="de-DE" sz="1050" dirty="0">
                <a:solidFill>
                  <a:prstClr val="white"/>
                </a:solidFill>
              </a:rPr>
              <a:t>“</a:t>
            </a:r>
          </a:p>
        </p:txBody>
      </p:sp>
    </p:spTree>
    <p:extLst>
      <p:ext uri="{BB962C8B-B14F-4D97-AF65-F5344CB8AC3E}">
        <p14:creationId xmlns:p14="http://schemas.microsoft.com/office/powerpoint/2010/main" val="30598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E981E7A-D5FA-4F77-B9FB-440FDC74CCC0}"/>
              </a:ext>
            </a:extLst>
          </p:cNvPr>
          <p:cNvSpPr/>
          <p:nvPr/>
        </p:nvSpPr>
        <p:spPr>
          <a:xfrm>
            <a:off x="5996051" y="406391"/>
            <a:ext cx="5974713" cy="646331"/>
          </a:xfrm>
          <a:prstGeom prst="rect">
            <a:avLst/>
          </a:prstGeom>
        </p:spPr>
        <p:txBody>
          <a:bodyPr wrap="none">
            <a:spAutoFit/>
          </a:bodyPr>
          <a:lstStyle/>
          <a:p>
            <a:r>
              <a:rPr lang="de-DE" sz="3600" dirty="0"/>
              <a:t>Ist der Fixpunkt eindeutig?</a:t>
            </a:r>
          </a:p>
        </p:txBody>
      </p:sp>
      <p:cxnSp>
        <p:nvCxnSpPr>
          <p:cNvPr id="11" name="Gerader Verbinder 10">
            <a:extLst>
              <a:ext uri="{FF2B5EF4-FFF2-40B4-BE49-F238E27FC236}">
                <a16:creationId xmlns:a16="http://schemas.microsoft.com/office/drawing/2014/main" id="{15506CA9-555C-4766-8A4D-33CAFA6F3090}"/>
              </a:ext>
            </a:extLst>
          </p:cNvPr>
          <p:cNvCxnSpPr>
            <a:cxnSpLocks/>
          </p:cNvCxnSpPr>
          <p:nvPr/>
        </p:nvCxnSpPr>
        <p:spPr>
          <a:xfrm flipV="1">
            <a:off x="3338004" y="1977344"/>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9" name="Freihandform: Form 8">
            <a:extLst>
              <a:ext uri="{FF2B5EF4-FFF2-40B4-BE49-F238E27FC236}">
                <a16:creationId xmlns:a16="http://schemas.microsoft.com/office/drawing/2014/main" id="{E717F20D-A895-4923-A98F-022D9484CB23}"/>
              </a:ext>
            </a:extLst>
          </p:cNvPr>
          <p:cNvSpPr/>
          <p:nvPr/>
        </p:nvSpPr>
        <p:spPr>
          <a:xfrm>
            <a:off x="3169328" y="1500327"/>
            <a:ext cx="4012707" cy="3067888"/>
          </a:xfrm>
          <a:custGeom>
            <a:avLst/>
            <a:gdLst>
              <a:gd name="connsiteX0" fmla="*/ 0 w 4012707"/>
              <a:gd name="connsiteY0" fmla="*/ 2574524 h 3067888"/>
              <a:gd name="connsiteX1" fmla="*/ 710214 w 4012707"/>
              <a:gd name="connsiteY1" fmla="*/ 2796466 h 3067888"/>
              <a:gd name="connsiteX2" fmla="*/ 1624614 w 4012707"/>
              <a:gd name="connsiteY2" fmla="*/ 3053919 h 3067888"/>
              <a:gd name="connsiteX3" fmla="*/ 2476870 w 4012707"/>
              <a:gd name="connsiteY3" fmla="*/ 2974020 h 3067888"/>
              <a:gd name="connsiteX4" fmla="*/ 3036163 w 4012707"/>
              <a:gd name="connsiteY4" fmla="*/ 2476870 h 3067888"/>
              <a:gd name="connsiteX5" fmla="*/ 3453414 w 4012707"/>
              <a:gd name="connsiteY5" fmla="*/ 1775534 h 3067888"/>
              <a:gd name="connsiteX6" fmla="*/ 3693111 w 4012707"/>
              <a:gd name="connsiteY6" fmla="*/ 1162975 h 3067888"/>
              <a:gd name="connsiteX7" fmla="*/ 4012707 w 4012707"/>
              <a:gd name="connsiteY7" fmla="*/ 0 h 30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707" h="3067888">
                <a:moveTo>
                  <a:pt x="0" y="2574524"/>
                </a:moveTo>
                <a:cubicBezTo>
                  <a:pt x="219722" y="2645545"/>
                  <a:pt x="439445" y="2716567"/>
                  <a:pt x="710214" y="2796466"/>
                </a:cubicBezTo>
                <a:cubicBezTo>
                  <a:pt x="980983" y="2876365"/>
                  <a:pt x="1330171" y="3024327"/>
                  <a:pt x="1624614" y="3053919"/>
                </a:cubicBezTo>
                <a:cubicBezTo>
                  <a:pt x="1919057" y="3083511"/>
                  <a:pt x="2241612" y="3070195"/>
                  <a:pt x="2476870" y="2974020"/>
                </a:cubicBezTo>
                <a:cubicBezTo>
                  <a:pt x="2712128" y="2877845"/>
                  <a:pt x="2873406" y="2676618"/>
                  <a:pt x="3036163" y="2476870"/>
                </a:cubicBezTo>
                <a:cubicBezTo>
                  <a:pt x="3198920" y="2277122"/>
                  <a:pt x="3343923" y="1994516"/>
                  <a:pt x="3453414" y="1775534"/>
                </a:cubicBezTo>
                <a:cubicBezTo>
                  <a:pt x="3562905" y="1556552"/>
                  <a:pt x="3599895" y="1458897"/>
                  <a:pt x="3693111" y="1162975"/>
                </a:cubicBezTo>
                <a:cubicBezTo>
                  <a:pt x="3786327" y="867053"/>
                  <a:pt x="3899517" y="433526"/>
                  <a:pt x="4012707" y="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495B293B-F3A4-4F29-8139-856E3D7F76E7}"/>
              </a:ext>
            </a:extLst>
          </p:cNvPr>
          <p:cNvSpPr txBox="1"/>
          <p:nvPr/>
        </p:nvSpPr>
        <p:spPr>
          <a:xfrm>
            <a:off x="914400" y="2095130"/>
            <a:ext cx="3632726" cy="1754326"/>
          </a:xfrm>
          <a:prstGeom prst="rect">
            <a:avLst/>
          </a:prstGeom>
          <a:noFill/>
        </p:spPr>
        <p:txBody>
          <a:bodyPr wrap="none" rtlCol="0">
            <a:spAutoFit/>
          </a:bodyPr>
          <a:lstStyle/>
          <a:p>
            <a:r>
              <a:rPr lang="de-DE" dirty="0"/>
              <a:t>Ist der Fixpunkt nicht eindeutig,</a:t>
            </a:r>
          </a:p>
          <a:p>
            <a:r>
              <a:rPr lang="de-DE" dirty="0"/>
              <a:t>dann entfernt sich der Graph </a:t>
            </a:r>
          </a:p>
          <a:p>
            <a:r>
              <a:rPr lang="de-DE" dirty="0"/>
              <a:t>nach dem „ersten“ Fixpunkt </a:t>
            </a:r>
          </a:p>
          <a:p>
            <a:r>
              <a:rPr lang="de-DE" dirty="0"/>
              <a:t>von der Winkelhalbierenden, </a:t>
            </a:r>
          </a:p>
          <a:p>
            <a:r>
              <a:rPr lang="de-DE" dirty="0"/>
              <a:t>kehrt aber wieder zu ihr zurück.</a:t>
            </a:r>
          </a:p>
          <a:p>
            <a:endParaRPr lang="de-DE" dirty="0"/>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54696774-0C29-4110-ABF4-907E83A65501}"/>
                  </a:ext>
                </a:extLst>
              </p:cNvPr>
              <p:cNvSpPr txBox="1"/>
              <p:nvPr/>
            </p:nvSpPr>
            <p:spPr>
              <a:xfrm>
                <a:off x="7113776" y="4168069"/>
                <a:ext cx="4633513" cy="1477328"/>
              </a:xfrm>
              <a:prstGeom prst="rect">
                <a:avLst/>
              </a:prstGeom>
              <a:noFill/>
            </p:spPr>
            <p:txBody>
              <a:bodyPr wrap="none" rtlCol="0">
                <a:spAutoFit/>
              </a:bodyPr>
              <a:lstStyle/>
              <a:p>
                <a:r>
                  <a:rPr lang="de-DE" dirty="0"/>
                  <a:t>Irgendwo dazwischen ist der Graph</a:t>
                </a:r>
              </a:p>
              <a:p>
                <a:r>
                  <a:rPr lang="de-DE" dirty="0"/>
                  <a:t>maximal von der Winkelhalbierenden </a:t>
                </a:r>
              </a:p>
              <a:p>
                <a:r>
                  <a:rPr lang="de-DE" dirty="0"/>
                  <a:t>entfernt. Die 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oMath>
                </a14:m>
                <a:r>
                  <a:rPr lang="de-DE" dirty="0"/>
                  <a:t> besitzt an</a:t>
                </a:r>
              </a:p>
              <a:p>
                <a:r>
                  <a:rPr lang="de-DE" dirty="0"/>
                  <a:t>dieser Stelle ein Extremum.</a:t>
                </a:r>
              </a:p>
              <a:p>
                <a:endParaRPr lang="de-DE" dirty="0"/>
              </a:p>
            </p:txBody>
          </p:sp>
        </mc:Choice>
        <mc:Fallback xmlns="">
          <p:sp>
            <p:nvSpPr>
              <p:cNvPr id="21" name="Textfeld 20">
                <a:extLst>
                  <a:ext uri="{FF2B5EF4-FFF2-40B4-BE49-F238E27FC236}">
                    <a16:creationId xmlns:a16="http://schemas.microsoft.com/office/drawing/2014/main" id="{54696774-0C29-4110-ABF4-907E83A65501}"/>
                  </a:ext>
                </a:extLst>
              </p:cNvPr>
              <p:cNvSpPr txBox="1">
                <a:spLocks noRot="1" noChangeAspect="1" noMove="1" noResize="1" noEditPoints="1" noAdjustHandles="1" noChangeArrowheads="1" noChangeShapeType="1" noTextEdit="1"/>
              </p:cNvSpPr>
              <p:nvPr/>
            </p:nvSpPr>
            <p:spPr>
              <a:xfrm>
                <a:off x="7113776" y="4168069"/>
                <a:ext cx="4633513" cy="1477328"/>
              </a:xfrm>
              <a:prstGeom prst="rect">
                <a:avLst/>
              </a:prstGeom>
              <a:blipFill>
                <a:blip r:embed="rId2"/>
                <a:stretch>
                  <a:fillRect l="-1184" t="-2479" r="-263"/>
                </a:stretch>
              </a:blipFill>
            </p:spPr>
            <p:txBody>
              <a:bodyPr/>
              <a:lstStyle/>
              <a:p>
                <a:r>
                  <a:rPr lang="de-DE">
                    <a:noFill/>
                  </a:rPr>
                  <a:t> </a:t>
                </a:r>
              </a:p>
            </p:txBody>
          </p:sp>
        </mc:Fallback>
      </mc:AlternateContent>
      <p:cxnSp>
        <p:nvCxnSpPr>
          <p:cNvPr id="17" name="Gerader Verbinder 16">
            <a:extLst>
              <a:ext uri="{FF2B5EF4-FFF2-40B4-BE49-F238E27FC236}">
                <a16:creationId xmlns:a16="http://schemas.microsoft.com/office/drawing/2014/main" id="{2055C38D-CB1E-4898-8A4E-8419EDA5061F}"/>
              </a:ext>
            </a:extLst>
          </p:cNvPr>
          <p:cNvCxnSpPr>
            <a:cxnSpLocks/>
          </p:cNvCxnSpPr>
          <p:nvPr/>
        </p:nvCxnSpPr>
        <p:spPr>
          <a:xfrm>
            <a:off x="5362115" y="3740746"/>
            <a:ext cx="577049" cy="54716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Gerader Verbinder 24">
            <a:extLst>
              <a:ext uri="{FF2B5EF4-FFF2-40B4-BE49-F238E27FC236}">
                <a16:creationId xmlns:a16="http://schemas.microsoft.com/office/drawing/2014/main" id="{51FAEF41-CEB6-4643-8733-4E6188FD4A06}"/>
              </a:ext>
            </a:extLst>
          </p:cNvPr>
          <p:cNvCxnSpPr>
            <a:cxnSpLocks/>
          </p:cNvCxnSpPr>
          <p:nvPr/>
        </p:nvCxnSpPr>
        <p:spPr>
          <a:xfrm flipV="1">
            <a:off x="4262761" y="2156378"/>
            <a:ext cx="3879542" cy="375762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Ellipse 26">
            <a:extLst>
              <a:ext uri="{FF2B5EF4-FFF2-40B4-BE49-F238E27FC236}">
                <a16:creationId xmlns:a16="http://schemas.microsoft.com/office/drawing/2014/main" id="{27B806CD-303F-4E5B-A3EB-1C9DEC2DDC1A}"/>
              </a:ext>
            </a:extLst>
          </p:cNvPr>
          <p:cNvSpPr/>
          <p:nvPr/>
        </p:nvSpPr>
        <p:spPr>
          <a:xfrm>
            <a:off x="5893445" y="4252400"/>
            <a:ext cx="45719" cy="61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8D30271B-D0A7-4F14-932A-C0BF15362A0A}"/>
              </a:ext>
            </a:extLst>
          </p:cNvPr>
          <p:cNvCxnSpPr>
            <a:cxnSpLocks/>
          </p:cNvCxnSpPr>
          <p:nvPr/>
        </p:nvCxnSpPr>
        <p:spPr>
          <a:xfrm>
            <a:off x="5920079" y="3240350"/>
            <a:ext cx="0" cy="104267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Gerader Verbinder 32">
            <a:extLst>
              <a:ext uri="{FF2B5EF4-FFF2-40B4-BE49-F238E27FC236}">
                <a16:creationId xmlns:a16="http://schemas.microsoft.com/office/drawing/2014/main" id="{7748D46F-72E5-45E8-B0E7-0FD167C4DAAD}"/>
              </a:ext>
            </a:extLst>
          </p:cNvPr>
          <p:cNvCxnSpPr>
            <a:cxnSpLocks/>
          </p:cNvCxnSpPr>
          <p:nvPr/>
        </p:nvCxnSpPr>
        <p:spPr>
          <a:xfrm>
            <a:off x="4900474" y="4284502"/>
            <a:ext cx="102108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7" name="Rechteck 36">
                <a:extLst>
                  <a:ext uri="{FF2B5EF4-FFF2-40B4-BE49-F238E27FC236}">
                    <a16:creationId xmlns:a16="http://schemas.microsoft.com/office/drawing/2014/main" id="{D78F1B01-F1C9-4606-B0BE-6E18F8DD6611}"/>
                  </a:ext>
                </a:extLst>
              </p:cNvPr>
              <p:cNvSpPr/>
              <p:nvPr/>
            </p:nvSpPr>
            <p:spPr>
              <a:xfrm rot="5400000">
                <a:off x="5677437" y="3492914"/>
                <a:ext cx="792846" cy="369332"/>
              </a:xfrm>
              <a:prstGeom prst="rect">
                <a:avLst/>
              </a:prstGeom>
            </p:spPr>
            <p:txBody>
              <a:bodyPr wrap="none">
                <a:spAutoFit/>
              </a:bodyPr>
              <a:lstStyle/>
              <a:p>
                <a14:m>
                  <m:oMath xmlns:m="http://schemas.openxmlformats.org/officeDocument/2006/math">
                    <m:r>
                      <a:rPr lang="de-DE" sz="1050" i="1" smtClean="0">
                        <a:solidFill>
                          <a:schemeClr val="accent4">
                            <a:lumMod val="75000"/>
                          </a:schemeClr>
                        </a:solidFill>
                        <a:latin typeface="Cambria Math" panose="02040503050406030204" pitchFamily="18" charset="0"/>
                        <a:ea typeface="Cambria Math" panose="02040503050406030204" pitchFamily="18" charset="0"/>
                      </a:rPr>
                      <m:t>𝜙</m:t>
                    </m:r>
                    <m:d>
                      <m:dPr>
                        <m:ctrlPr>
                          <a:rPr lang="de-DE" sz="1050" i="1">
                            <a:solidFill>
                              <a:schemeClr val="accent4">
                                <a:lumMod val="75000"/>
                              </a:schemeClr>
                            </a:solidFill>
                            <a:latin typeface="Cambria Math" panose="02040503050406030204" pitchFamily="18" charset="0"/>
                            <a:ea typeface="Cambria Math" panose="02040503050406030204" pitchFamily="18" charset="0"/>
                          </a:rPr>
                        </m:ctrlPr>
                      </m:dPr>
                      <m:e>
                        <m:r>
                          <a:rPr lang="de-DE" sz="1050" i="1">
                            <a:solidFill>
                              <a:schemeClr val="accent4">
                                <a:lumMod val="75000"/>
                              </a:schemeClr>
                            </a:solidFill>
                            <a:latin typeface="Cambria Math" panose="02040503050406030204" pitchFamily="18" charset="0"/>
                            <a:ea typeface="Cambria Math" panose="02040503050406030204" pitchFamily="18" charset="0"/>
                          </a:rPr>
                          <m:t>𝑥</m:t>
                        </m:r>
                      </m:e>
                    </m:d>
                    <m:r>
                      <a:rPr lang="de-DE" sz="1050" i="1">
                        <a:solidFill>
                          <a:schemeClr val="accent4">
                            <a:lumMod val="75000"/>
                          </a:schemeClr>
                        </a:solidFill>
                        <a:latin typeface="Cambria Math" panose="02040503050406030204" pitchFamily="18" charset="0"/>
                        <a:ea typeface="Cambria Math" panose="02040503050406030204" pitchFamily="18" charset="0"/>
                      </a:rPr>
                      <m:t>−</m:t>
                    </m:r>
                    <m:r>
                      <a:rPr lang="de-DE" sz="1050" i="1">
                        <a:solidFill>
                          <a:schemeClr val="accent4">
                            <a:lumMod val="75000"/>
                          </a:schemeClr>
                        </a:solidFill>
                        <a:latin typeface="Cambria Math" panose="02040503050406030204" pitchFamily="18" charset="0"/>
                        <a:ea typeface="Cambria Math" panose="02040503050406030204" pitchFamily="18" charset="0"/>
                      </a:rPr>
                      <m:t>𝑥</m:t>
                    </m:r>
                  </m:oMath>
                </a14:m>
                <a:r>
                  <a:rPr lang="de-DE" dirty="0">
                    <a:solidFill>
                      <a:schemeClr val="accent4">
                        <a:lumMod val="75000"/>
                      </a:schemeClr>
                    </a:solidFill>
                  </a:rPr>
                  <a:t> </a:t>
                </a:r>
              </a:p>
            </p:txBody>
          </p:sp>
        </mc:Choice>
        <mc:Fallback xmlns="">
          <p:sp>
            <p:nvSpPr>
              <p:cNvPr id="37" name="Rechteck 36">
                <a:extLst>
                  <a:ext uri="{FF2B5EF4-FFF2-40B4-BE49-F238E27FC236}">
                    <a16:creationId xmlns:a16="http://schemas.microsoft.com/office/drawing/2014/main" id="{D78F1B01-F1C9-4606-B0BE-6E18F8DD6611}"/>
                  </a:ext>
                </a:extLst>
              </p:cNvPr>
              <p:cNvSpPr>
                <a:spLocks noRot="1" noChangeAspect="1" noMove="1" noResize="1" noEditPoints="1" noAdjustHandles="1" noChangeArrowheads="1" noChangeShapeType="1" noTextEdit="1"/>
              </p:cNvSpPr>
              <p:nvPr/>
            </p:nvSpPr>
            <p:spPr>
              <a:xfrm rot="5400000">
                <a:off x="5677437" y="3492914"/>
                <a:ext cx="792846"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Rechteck 37">
                <a:extLst>
                  <a:ext uri="{FF2B5EF4-FFF2-40B4-BE49-F238E27FC236}">
                    <a16:creationId xmlns:a16="http://schemas.microsoft.com/office/drawing/2014/main" id="{E91D7E70-55FA-4203-BC3B-AD65DC85AFB4}"/>
                  </a:ext>
                </a:extLst>
              </p:cNvPr>
              <p:cNvSpPr/>
              <p:nvPr/>
            </p:nvSpPr>
            <p:spPr>
              <a:xfrm>
                <a:off x="5004213" y="3964904"/>
                <a:ext cx="792846" cy="369332"/>
              </a:xfrm>
              <a:prstGeom prst="rect">
                <a:avLst/>
              </a:prstGeom>
            </p:spPr>
            <p:txBody>
              <a:bodyPr wrap="none">
                <a:spAutoFit/>
              </a:bodyPr>
              <a:lstStyle/>
              <a:p>
                <a14:m>
                  <m:oMath xmlns:m="http://schemas.openxmlformats.org/officeDocument/2006/math">
                    <m:r>
                      <a:rPr lang="de-DE" sz="1050" i="1" smtClean="0">
                        <a:solidFill>
                          <a:schemeClr val="accent4">
                            <a:lumMod val="75000"/>
                          </a:schemeClr>
                        </a:solidFill>
                        <a:latin typeface="Cambria Math" panose="02040503050406030204" pitchFamily="18" charset="0"/>
                        <a:ea typeface="Cambria Math" panose="02040503050406030204" pitchFamily="18" charset="0"/>
                      </a:rPr>
                      <m:t>𝜙</m:t>
                    </m:r>
                    <m:d>
                      <m:dPr>
                        <m:ctrlPr>
                          <a:rPr lang="de-DE" sz="1050" i="1">
                            <a:solidFill>
                              <a:schemeClr val="accent4">
                                <a:lumMod val="75000"/>
                              </a:schemeClr>
                            </a:solidFill>
                            <a:latin typeface="Cambria Math" panose="02040503050406030204" pitchFamily="18" charset="0"/>
                            <a:ea typeface="Cambria Math" panose="02040503050406030204" pitchFamily="18" charset="0"/>
                          </a:rPr>
                        </m:ctrlPr>
                      </m:dPr>
                      <m:e>
                        <m:r>
                          <a:rPr lang="de-DE" sz="1050" i="1">
                            <a:solidFill>
                              <a:schemeClr val="accent4">
                                <a:lumMod val="75000"/>
                              </a:schemeClr>
                            </a:solidFill>
                            <a:latin typeface="Cambria Math" panose="02040503050406030204" pitchFamily="18" charset="0"/>
                            <a:ea typeface="Cambria Math" panose="02040503050406030204" pitchFamily="18" charset="0"/>
                          </a:rPr>
                          <m:t>𝑥</m:t>
                        </m:r>
                      </m:e>
                    </m:d>
                    <m:r>
                      <a:rPr lang="de-DE" sz="1050" i="1">
                        <a:solidFill>
                          <a:schemeClr val="accent4">
                            <a:lumMod val="75000"/>
                          </a:schemeClr>
                        </a:solidFill>
                        <a:latin typeface="Cambria Math" panose="02040503050406030204" pitchFamily="18" charset="0"/>
                        <a:ea typeface="Cambria Math" panose="02040503050406030204" pitchFamily="18" charset="0"/>
                      </a:rPr>
                      <m:t>−</m:t>
                    </m:r>
                    <m:r>
                      <a:rPr lang="de-DE" sz="1050" i="1">
                        <a:solidFill>
                          <a:schemeClr val="accent4">
                            <a:lumMod val="75000"/>
                          </a:schemeClr>
                        </a:solidFill>
                        <a:latin typeface="Cambria Math" panose="02040503050406030204" pitchFamily="18" charset="0"/>
                        <a:ea typeface="Cambria Math" panose="02040503050406030204" pitchFamily="18" charset="0"/>
                      </a:rPr>
                      <m:t>𝑥</m:t>
                    </m:r>
                  </m:oMath>
                </a14:m>
                <a:r>
                  <a:rPr lang="de-DE" dirty="0">
                    <a:solidFill>
                      <a:schemeClr val="accent4">
                        <a:lumMod val="75000"/>
                      </a:schemeClr>
                    </a:solidFill>
                  </a:rPr>
                  <a:t> </a:t>
                </a:r>
              </a:p>
            </p:txBody>
          </p:sp>
        </mc:Choice>
        <mc:Fallback xmlns="">
          <p:sp>
            <p:nvSpPr>
              <p:cNvPr id="38" name="Rechteck 37">
                <a:extLst>
                  <a:ext uri="{FF2B5EF4-FFF2-40B4-BE49-F238E27FC236}">
                    <a16:creationId xmlns:a16="http://schemas.microsoft.com/office/drawing/2014/main" id="{E91D7E70-55FA-4203-BC3B-AD65DC85AFB4}"/>
                  </a:ext>
                </a:extLst>
              </p:cNvPr>
              <p:cNvSpPr>
                <a:spLocks noRot="1" noChangeAspect="1" noMove="1" noResize="1" noEditPoints="1" noAdjustHandles="1" noChangeArrowheads="1" noChangeShapeType="1" noTextEdit="1"/>
              </p:cNvSpPr>
              <p:nvPr/>
            </p:nvSpPr>
            <p:spPr>
              <a:xfrm>
                <a:off x="5004213" y="3964904"/>
                <a:ext cx="792846" cy="369332"/>
              </a:xfrm>
              <a:prstGeom prst="rect">
                <a:avLst/>
              </a:prstGeom>
              <a:blipFill>
                <a:blip r:embed="rId4"/>
                <a:stretch>
                  <a:fillRect/>
                </a:stretch>
              </a:blipFill>
            </p:spPr>
            <p:txBody>
              <a:bodyPr/>
              <a:lstStyle/>
              <a:p>
                <a:r>
                  <a:rPr lang="de-DE">
                    <a:noFill/>
                  </a:rPr>
                  <a:t> </a:t>
                </a:r>
              </a:p>
            </p:txBody>
          </p:sp>
        </mc:Fallback>
      </mc:AlternateContent>
      <p:cxnSp>
        <p:nvCxnSpPr>
          <p:cNvPr id="40" name="Gerade Verbindung mit Pfeil 39">
            <a:extLst>
              <a:ext uri="{FF2B5EF4-FFF2-40B4-BE49-F238E27FC236}">
                <a16:creationId xmlns:a16="http://schemas.microsoft.com/office/drawing/2014/main" id="{7CB67A99-13E7-4681-9371-588D32F5EC6E}"/>
              </a:ext>
            </a:extLst>
          </p:cNvPr>
          <p:cNvCxnSpPr/>
          <p:nvPr/>
        </p:nvCxnSpPr>
        <p:spPr>
          <a:xfrm>
            <a:off x="3045041" y="2894120"/>
            <a:ext cx="1502085" cy="151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144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E981E7A-D5FA-4F77-B9FB-440FDC74CCC0}"/>
              </a:ext>
            </a:extLst>
          </p:cNvPr>
          <p:cNvSpPr/>
          <p:nvPr/>
        </p:nvSpPr>
        <p:spPr>
          <a:xfrm>
            <a:off x="5996051" y="406391"/>
            <a:ext cx="5974713" cy="646331"/>
          </a:xfrm>
          <a:prstGeom prst="rect">
            <a:avLst/>
          </a:prstGeom>
        </p:spPr>
        <p:txBody>
          <a:bodyPr wrap="none">
            <a:spAutoFit/>
          </a:bodyPr>
          <a:lstStyle/>
          <a:p>
            <a:r>
              <a:rPr lang="de-DE" sz="3600" dirty="0"/>
              <a:t>Ist der Fixpunkt eindeutig?</a:t>
            </a:r>
          </a:p>
        </p:txBody>
      </p:sp>
      <p:cxnSp>
        <p:nvCxnSpPr>
          <p:cNvPr id="11" name="Gerader Verbinder 10">
            <a:extLst>
              <a:ext uri="{FF2B5EF4-FFF2-40B4-BE49-F238E27FC236}">
                <a16:creationId xmlns:a16="http://schemas.microsoft.com/office/drawing/2014/main" id="{15506CA9-555C-4766-8A4D-33CAFA6F3090}"/>
              </a:ext>
            </a:extLst>
          </p:cNvPr>
          <p:cNvCxnSpPr>
            <a:cxnSpLocks/>
          </p:cNvCxnSpPr>
          <p:nvPr/>
        </p:nvCxnSpPr>
        <p:spPr>
          <a:xfrm flipV="1">
            <a:off x="3338004" y="1977344"/>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9" name="Freihandform: Form 8">
            <a:extLst>
              <a:ext uri="{FF2B5EF4-FFF2-40B4-BE49-F238E27FC236}">
                <a16:creationId xmlns:a16="http://schemas.microsoft.com/office/drawing/2014/main" id="{E717F20D-A895-4923-A98F-022D9484CB23}"/>
              </a:ext>
            </a:extLst>
          </p:cNvPr>
          <p:cNvSpPr/>
          <p:nvPr/>
        </p:nvSpPr>
        <p:spPr>
          <a:xfrm>
            <a:off x="3169328" y="1500327"/>
            <a:ext cx="4012707" cy="3067888"/>
          </a:xfrm>
          <a:custGeom>
            <a:avLst/>
            <a:gdLst>
              <a:gd name="connsiteX0" fmla="*/ 0 w 4012707"/>
              <a:gd name="connsiteY0" fmla="*/ 2574524 h 3067888"/>
              <a:gd name="connsiteX1" fmla="*/ 710214 w 4012707"/>
              <a:gd name="connsiteY1" fmla="*/ 2796466 h 3067888"/>
              <a:gd name="connsiteX2" fmla="*/ 1624614 w 4012707"/>
              <a:gd name="connsiteY2" fmla="*/ 3053919 h 3067888"/>
              <a:gd name="connsiteX3" fmla="*/ 2476870 w 4012707"/>
              <a:gd name="connsiteY3" fmla="*/ 2974020 h 3067888"/>
              <a:gd name="connsiteX4" fmla="*/ 3036163 w 4012707"/>
              <a:gd name="connsiteY4" fmla="*/ 2476870 h 3067888"/>
              <a:gd name="connsiteX5" fmla="*/ 3453414 w 4012707"/>
              <a:gd name="connsiteY5" fmla="*/ 1775534 h 3067888"/>
              <a:gd name="connsiteX6" fmla="*/ 3693111 w 4012707"/>
              <a:gd name="connsiteY6" fmla="*/ 1162975 h 3067888"/>
              <a:gd name="connsiteX7" fmla="*/ 4012707 w 4012707"/>
              <a:gd name="connsiteY7" fmla="*/ 0 h 30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707" h="3067888">
                <a:moveTo>
                  <a:pt x="0" y="2574524"/>
                </a:moveTo>
                <a:cubicBezTo>
                  <a:pt x="219722" y="2645545"/>
                  <a:pt x="439445" y="2716567"/>
                  <a:pt x="710214" y="2796466"/>
                </a:cubicBezTo>
                <a:cubicBezTo>
                  <a:pt x="980983" y="2876365"/>
                  <a:pt x="1330171" y="3024327"/>
                  <a:pt x="1624614" y="3053919"/>
                </a:cubicBezTo>
                <a:cubicBezTo>
                  <a:pt x="1919057" y="3083511"/>
                  <a:pt x="2241612" y="3070195"/>
                  <a:pt x="2476870" y="2974020"/>
                </a:cubicBezTo>
                <a:cubicBezTo>
                  <a:pt x="2712128" y="2877845"/>
                  <a:pt x="2873406" y="2676618"/>
                  <a:pt x="3036163" y="2476870"/>
                </a:cubicBezTo>
                <a:cubicBezTo>
                  <a:pt x="3198920" y="2277122"/>
                  <a:pt x="3343923" y="1994516"/>
                  <a:pt x="3453414" y="1775534"/>
                </a:cubicBezTo>
                <a:cubicBezTo>
                  <a:pt x="3562905" y="1556552"/>
                  <a:pt x="3599895" y="1458897"/>
                  <a:pt x="3693111" y="1162975"/>
                </a:cubicBezTo>
                <a:cubicBezTo>
                  <a:pt x="3786327" y="867053"/>
                  <a:pt x="3899517" y="433526"/>
                  <a:pt x="4012707" y="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495B293B-F3A4-4F29-8139-856E3D7F76E7}"/>
                  </a:ext>
                </a:extLst>
              </p:cNvPr>
              <p:cNvSpPr txBox="1"/>
              <p:nvPr/>
            </p:nvSpPr>
            <p:spPr>
              <a:xfrm>
                <a:off x="1101969" y="1923254"/>
                <a:ext cx="5675464" cy="1200329"/>
              </a:xfrm>
              <a:prstGeom prst="rect">
                <a:avLst/>
              </a:prstGeom>
              <a:noFill/>
            </p:spPr>
            <p:txBody>
              <a:bodyPr wrap="none" rtlCol="0">
                <a:spAutoFit/>
              </a:bodyPr>
              <a:lstStyle/>
              <a:p>
                <a:r>
                  <a:rPr lang="de-DE" dirty="0"/>
                  <a:t>Greifen wir der nächsten Vorlesung vor:</a:t>
                </a:r>
              </a:p>
              <a:p>
                <a:r>
                  <a:rPr lang="de-DE" dirty="0"/>
                  <a:t>Die </a:t>
                </a:r>
                <a:r>
                  <a:rPr lang="de-DE" dirty="0">
                    <a:solidFill>
                      <a:schemeClr val="accent4">
                        <a:lumMod val="75000"/>
                      </a:schemeClr>
                    </a:solidFill>
                  </a:rPr>
                  <a:t>Ableitung</a:t>
                </a:r>
                <a:r>
                  <a:rPr lang="de-DE" dirty="0"/>
                  <a:t> von </a:t>
                </a:r>
                <a14:m>
                  <m:oMath xmlns:m="http://schemas.openxmlformats.org/officeDocument/2006/math">
                    <m:r>
                      <a:rPr lang="de-DE" i="1">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𝑥</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𝑥</m:t>
                    </m:r>
                  </m:oMath>
                </a14:m>
                <a:r>
                  <a:rPr lang="de-DE" dirty="0"/>
                  <a:t> an dieser Extremstelle </a:t>
                </a:r>
              </a:p>
              <a:p>
                <a:r>
                  <a:rPr lang="de-DE" dirty="0"/>
                  <a:t>ist null. Also </a:t>
                </a:r>
                <a14:m>
                  <m:oMath xmlns:m="http://schemas.openxmlformats.org/officeDocument/2006/math">
                    <m:sSup>
                      <m:sSupPr>
                        <m:ctrlPr>
                          <a:rPr lang="de-DE" b="0" i="1" smtClean="0">
                            <a:solidFill>
                              <a:schemeClr val="accent4">
                                <a:lumMod val="75000"/>
                              </a:schemeClr>
                            </a:solidFill>
                            <a:latin typeface="Cambria Math" panose="02040503050406030204" pitchFamily="18" charset="0"/>
                            <a:ea typeface="Cambria Math" panose="02040503050406030204" pitchFamily="18" charset="0"/>
                          </a:rPr>
                        </m:ctrlPr>
                      </m:sSupPr>
                      <m:e>
                        <m:r>
                          <a:rPr lang="de-DE" i="1">
                            <a:solidFill>
                              <a:schemeClr val="accent4">
                                <a:lumMod val="75000"/>
                              </a:schemeClr>
                            </a:solidFill>
                            <a:latin typeface="Cambria Math" panose="02040503050406030204" pitchFamily="18" charset="0"/>
                            <a:ea typeface="Cambria Math" panose="02040503050406030204" pitchFamily="18" charset="0"/>
                          </a:rPr>
                          <m:t>𝜙</m:t>
                        </m:r>
                      </m:e>
                      <m:sup>
                        <m:r>
                          <a:rPr lang="de-DE" b="0" i="1" smtClean="0">
                            <a:solidFill>
                              <a:schemeClr val="accent4">
                                <a:lumMod val="75000"/>
                              </a:schemeClr>
                            </a:solidFill>
                            <a:latin typeface="Cambria Math" panose="02040503050406030204" pitchFamily="18" charset="0"/>
                            <a:ea typeface="Cambria Math" panose="02040503050406030204" pitchFamily="18" charset="0"/>
                          </a:rPr>
                          <m:t>′</m:t>
                        </m:r>
                      </m:sup>
                    </m:sSup>
                    <m:d>
                      <m:dPr>
                        <m:ctrlPr>
                          <a:rPr lang="de-DE" b="0" i="1" smtClean="0">
                            <a:solidFill>
                              <a:schemeClr val="accent4">
                                <a:lumMod val="75000"/>
                              </a:schemeClr>
                            </a:solidFill>
                            <a:latin typeface="Cambria Math" panose="02040503050406030204" pitchFamily="18" charset="0"/>
                            <a:ea typeface="Cambria Math" panose="02040503050406030204" pitchFamily="18" charset="0"/>
                          </a:rPr>
                        </m:ctrlPr>
                      </m:dPr>
                      <m:e>
                        <m:acc>
                          <m:accPr>
                            <m:chr m:val="̂"/>
                            <m:ctrlPr>
                              <a:rPr lang="de-DE" b="0" i="1" smtClean="0">
                                <a:solidFill>
                                  <a:schemeClr val="accent4">
                                    <a:lumMod val="75000"/>
                                  </a:schemeClr>
                                </a:solidFill>
                                <a:latin typeface="Cambria Math" panose="02040503050406030204" pitchFamily="18" charset="0"/>
                                <a:ea typeface="Cambria Math" panose="02040503050406030204" pitchFamily="18" charset="0"/>
                              </a:rPr>
                            </m:ctrlPr>
                          </m:accPr>
                          <m:e>
                            <m:r>
                              <a:rPr lang="de-DE" b="0" i="1" smtClean="0">
                                <a:solidFill>
                                  <a:schemeClr val="accent4">
                                    <a:lumMod val="75000"/>
                                  </a:schemeClr>
                                </a:solidFill>
                                <a:latin typeface="Cambria Math" panose="02040503050406030204" pitchFamily="18" charset="0"/>
                                <a:ea typeface="Cambria Math" panose="02040503050406030204" pitchFamily="18" charset="0"/>
                              </a:rPr>
                              <m:t>𝑥</m:t>
                            </m:r>
                          </m:e>
                        </m:acc>
                      </m:e>
                    </m:d>
                    <m:r>
                      <a:rPr lang="de-DE" i="1">
                        <a:solidFill>
                          <a:schemeClr val="accent4">
                            <a:lumMod val="75000"/>
                          </a:schemeClr>
                        </a:solidFill>
                        <a:latin typeface="Cambria Math" panose="02040503050406030204" pitchFamily="18" charset="0"/>
                        <a:ea typeface="Cambria Math" panose="02040503050406030204" pitchFamily="18" charset="0"/>
                      </a:rPr>
                      <m:t>−</m:t>
                    </m:r>
                    <m:r>
                      <a:rPr lang="de-DE" b="0" i="1" smtClean="0">
                        <a:solidFill>
                          <a:schemeClr val="accent4">
                            <a:lumMod val="75000"/>
                          </a:schemeClr>
                        </a:solidFill>
                        <a:latin typeface="Cambria Math" panose="02040503050406030204" pitchFamily="18" charset="0"/>
                        <a:ea typeface="Cambria Math" panose="02040503050406030204" pitchFamily="18" charset="0"/>
                      </a:rPr>
                      <m:t>1</m:t>
                    </m:r>
                    <m:r>
                      <a:rPr lang="de-DE" b="0" i="0" smtClean="0">
                        <a:latin typeface="Cambria Math" panose="02040503050406030204" pitchFamily="18" charset="0"/>
                        <a:ea typeface="Cambria Math" panose="02040503050406030204" pitchFamily="18" charset="0"/>
                      </a:rPr>
                      <m:t>=0 </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𝜙</m:t>
                        </m:r>
                      </m:e>
                      <m:sup>
                        <m:r>
                          <a:rPr lang="de-DE" b="0" i="1" smtClean="0">
                            <a:latin typeface="Cambria Math" panose="02040503050406030204" pitchFamily="18" charset="0"/>
                            <a:ea typeface="Cambria Math" panose="02040503050406030204" pitchFamily="18" charset="0"/>
                          </a:rPr>
                          <m:t>′</m:t>
                        </m:r>
                      </m:sup>
                    </m:sSup>
                    <m:d>
                      <m:dPr>
                        <m:ctrlPr>
                          <a:rPr lang="de-DE" b="0" i="1" smtClean="0">
                            <a:latin typeface="Cambria Math" panose="02040503050406030204" pitchFamily="18" charset="0"/>
                            <a:ea typeface="Cambria Math" panose="02040503050406030204" pitchFamily="18" charset="0"/>
                          </a:rPr>
                        </m:ctrlPr>
                      </m:d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𝑥</m:t>
                            </m:r>
                          </m:e>
                        </m:acc>
                      </m:e>
                    </m:d>
                    <m:r>
                      <a:rPr lang="de-DE" b="0" i="1" smtClean="0">
                        <a:latin typeface="Cambria Math" panose="02040503050406030204" pitchFamily="18" charset="0"/>
                        <a:ea typeface="Cambria Math" panose="02040503050406030204" pitchFamily="18" charset="0"/>
                      </a:rPr>
                      <m:t>=1</m:t>
                    </m:r>
                    <m:r>
                      <a:rPr lang="de-DE" b="0" i="0" smtClean="0">
                        <a:latin typeface="Cambria Math" panose="02040503050406030204" pitchFamily="18" charset="0"/>
                        <a:ea typeface="Cambria Math" panose="02040503050406030204" pitchFamily="18" charset="0"/>
                      </a:rPr>
                      <m:t>. </m:t>
                    </m:r>
                  </m:oMath>
                </a14:m>
                <a:endParaRPr lang="de-DE" dirty="0"/>
              </a:p>
              <a:p>
                <a:endParaRPr lang="de-DE" dirty="0"/>
              </a:p>
            </p:txBody>
          </p:sp>
        </mc:Choice>
        <mc:Fallback xmlns="">
          <p:sp>
            <p:nvSpPr>
              <p:cNvPr id="13" name="Textfeld 12">
                <a:extLst>
                  <a:ext uri="{FF2B5EF4-FFF2-40B4-BE49-F238E27FC236}">
                    <a16:creationId xmlns:a16="http://schemas.microsoft.com/office/drawing/2014/main" id="{495B293B-F3A4-4F29-8139-856E3D7F76E7}"/>
                  </a:ext>
                </a:extLst>
              </p:cNvPr>
              <p:cNvSpPr txBox="1">
                <a:spLocks noRot="1" noChangeAspect="1" noMove="1" noResize="1" noEditPoints="1" noAdjustHandles="1" noChangeArrowheads="1" noChangeShapeType="1" noTextEdit="1"/>
              </p:cNvSpPr>
              <p:nvPr/>
            </p:nvSpPr>
            <p:spPr>
              <a:xfrm>
                <a:off x="1101969" y="1923254"/>
                <a:ext cx="5675464" cy="1200329"/>
              </a:xfrm>
              <a:prstGeom prst="rect">
                <a:avLst/>
              </a:prstGeom>
              <a:blipFill>
                <a:blip r:embed="rId2"/>
                <a:stretch>
                  <a:fillRect l="-967" t="-253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54696774-0C29-4110-ABF4-907E83A65501}"/>
                  </a:ext>
                </a:extLst>
              </p:cNvPr>
              <p:cNvSpPr txBox="1"/>
              <p:nvPr/>
            </p:nvSpPr>
            <p:spPr>
              <a:xfrm>
                <a:off x="7113776" y="4168069"/>
                <a:ext cx="4451988" cy="1477328"/>
              </a:xfrm>
              <a:prstGeom prst="rect">
                <a:avLst/>
              </a:prstGeom>
              <a:noFill/>
            </p:spPr>
            <p:txBody>
              <a:bodyPr wrap="none" rtlCol="0">
                <a:spAutoFit/>
              </a:bodyPr>
              <a:lstStyle/>
              <a:p>
                <a:r>
                  <a:rPr lang="de-DE" dirty="0"/>
                  <a:t>Wenn es also so eine Stelle nicht gibt, </a:t>
                </a:r>
              </a:p>
              <a:p>
                <a:r>
                  <a:rPr lang="de-DE" dirty="0"/>
                  <a:t>also an keiner Stelle die Funktion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t> die</a:t>
                </a:r>
              </a:p>
              <a:p>
                <a:r>
                  <a:rPr lang="de-DE" dirty="0"/>
                  <a:t>Steigung 1 hat, dann kann es keinen </a:t>
                </a:r>
              </a:p>
              <a:p>
                <a:r>
                  <a:rPr lang="de-DE" dirty="0"/>
                  <a:t>zweiten Fixpunkt geben.</a:t>
                </a:r>
              </a:p>
              <a:p>
                <a:endParaRPr lang="de-DE" dirty="0"/>
              </a:p>
            </p:txBody>
          </p:sp>
        </mc:Choice>
        <mc:Fallback xmlns="">
          <p:sp>
            <p:nvSpPr>
              <p:cNvPr id="21" name="Textfeld 20">
                <a:extLst>
                  <a:ext uri="{FF2B5EF4-FFF2-40B4-BE49-F238E27FC236}">
                    <a16:creationId xmlns:a16="http://schemas.microsoft.com/office/drawing/2014/main" id="{54696774-0C29-4110-ABF4-907E83A65501}"/>
                  </a:ext>
                </a:extLst>
              </p:cNvPr>
              <p:cNvSpPr txBox="1">
                <a:spLocks noRot="1" noChangeAspect="1" noMove="1" noResize="1" noEditPoints="1" noAdjustHandles="1" noChangeArrowheads="1" noChangeShapeType="1" noTextEdit="1"/>
              </p:cNvSpPr>
              <p:nvPr/>
            </p:nvSpPr>
            <p:spPr>
              <a:xfrm>
                <a:off x="7113776" y="4168069"/>
                <a:ext cx="4451988" cy="1477328"/>
              </a:xfrm>
              <a:prstGeom prst="rect">
                <a:avLst/>
              </a:prstGeom>
              <a:blipFill>
                <a:blip r:embed="rId3"/>
                <a:stretch>
                  <a:fillRect l="-1233" t="-2479" r="-137"/>
                </a:stretch>
              </a:blipFill>
            </p:spPr>
            <p:txBody>
              <a:bodyPr/>
              <a:lstStyle/>
              <a:p>
                <a:r>
                  <a:rPr lang="de-DE">
                    <a:noFill/>
                  </a:rPr>
                  <a:t> </a:t>
                </a:r>
              </a:p>
            </p:txBody>
          </p:sp>
        </mc:Fallback>
      </mc:AlternateContent>
      <p:cxnSp>
        <p:nvCxnSpPr>
          <p:cNvPr id="17" name="Gerader Verbinder 16">
            <a:extLst>
              <a:ext uri="{FF2B5EF4-FFF2-40B4-BE49-F238E27FC236}">
                <a16:creationId xmlns:a16="http://schemas.microsoft.com/office/drawing/2014/main" id="{2055C38D-CB1E-4898-8A4E-8419EDA5061F}"/>
              </a:ext>
            </a:extLst>
          </p:cNvPr>
          <p:cNvCxnSpPr>
            <a:cxnSpLocks/>
          </p:cNvCxnSpPr>
          <p:nvPr/>
        </p:nvCxnSpPr>
        <p:spPr>
          <a:xfrm>
            <a:off x="5362115" y="3740746"/>
            <a:ext cx="577049" cy="54716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Gerader Verbinder 24">
            <a:extLst>
              <a:ext uri="{FF2B5EF4-FFF2-40B4-BE49-F238E27FC236}">
                <a16:creationId xmlns:a16="http://schemas.microsoft.com/office/drawing/2014/main" id="{51FAEF41-CEB6-4643-8733-4E6188FD4A06}"/>
              </a:ext>
            </a:extLst>
          </p:cNvPr>
          <p:cNvCxnSpPr>
            <a:cxnSpLocks/>
          </p:cNvCxnSpPr>
          <p:nvPr/>
        </p:nvCxnSpPr>
        <p:spPr>
          <a:xfrm flipV="1">
            <a:off x="4262761" y="2156378"/>
            <a:ext cx="3879542" cy="375762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Ellipse 26">
            <a:extLst>
              <a:ext uri="{FF2B5EF4-FFF2-40B4-BE49-F238E27FC236}">
                <a16:creationId xmlns:a16="http://schemas.microsoft.com/office/drawing/2014/main" id="{27B806CD-303F-4E5B-A3EB-1C9DEC2DDC1A}"/>
              </a:ext>
            </a:extLst>
          </p:cNvPr>
          <p:cNvSpPr/>
          <p:nvPr/>
        </p:nvSpPr>
        <p:spPr>
          <a:xfrm>
            <a:off x="5893445" y="4252400"/>
            <a:ext cx="45719" cy="61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8D30271B-D0A7-4F14-932A-C0BF15362A0A}"/>
              </a:ext>
            </a:extLst>
          </p:cNvPr>
          <p:cNvCxnSpPr>
            <a:cxnSpLocks/>
          </p:cNvCxnSpPr>
          <p:nvPr/>
        </p:nvCxnSpPr>
        <p:spPr>
          <a:xfrm>
            <a:off x="5920079" y="3240350"/>
            <a:ext cx="0" cy="104267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Gerader Verbinder 32">
            <a:extLst>
              <a:ext uri="{FF2B5EF4-FFF2-40B4-BE49-F238E27FC236}">
                <a16:creationId xmlns:a16="http://schemas.microsoft.com/office/drawing/2014/main" id="{7748D46F-72E5-45E8-B0E7-0FD167C4DAAD}"/>
              </a:ext>
            </a:extLst>
          </p:cNvPr>
          <p:cNvCxnSpPr>
            <a:cxnSpLocks/>
          </p:cNvCxnSpPr>
          <p:nvPr/>
        </p:nvCxnSpPr>
        <p:spPr>
          <a:xfrm>
            <a:off x="4900474" y="4284502"/>
            <a:ext cx="102108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7" name="Rechteck 36">
                <a:extLst>
                  <a:ext uri="{FF2B5EF4-FFF2-40B4-BE49-F238E27FC236}">
                    <a16:creationId xmlns:a16="http://schemas.microsoft.com/office/drawing/2014/main" id="{D78F1B01-F1C9-4606-B0BE-6E18F8DD6611}"/>
                  </a:ext>
                </a:extLst>
              </p:cNvPr>
              <p:cNvSpPr/>
              <p:nvPr/>
            </p:nvSpPr>
            <p:spPr>
              <a:xfrm rot="5400000">
                <a:off x="5677437" y="3492914"/>
                <a:ext cx="792846" cy="369332"/>
              </a:xfrm>
              <a:prstGeom prst="rect">
                <a:avLst/>
              </a:prstGeom>
            </p:spPr>
            <p:txBody>
              <a:bodyPr wrap="none">
                <a:spAutoFit/>
              </a:bodyPr>
              <a:lstStyle/>
              <a:p>
                <a14:m>
                  <m:oMath xmlns:m="http://schemas.openxmlformats.org/officeDocument/2006/math">
                    <m:r>
                      <a:rPr lang="de-DE" sz="1050" i="1" smtClean="0">
                        <a:solidFill>
                          <a:schemeClr val="accent4">
                            <a:lumMod val="75000"/>
                          </a:schemeClr>
                        </a:solidFill>
                        <a:latin typeface="Cambria Math" panose="02040503050406030204" pitchFamily="18" charset="0"/>
                        <a:ea typeface="Cambria Math" panose="02040503050406030204" pitchFamily="18" charset="0"/>
                      </a:rPr>
                      <m:t>𝜙</m:t>
                    </m:r>
                    <m:d>
                      <m:dPr>
                        <m:ctrlPr>
                          <a:rPr lang="de-DE" sz="1050" i="1">
                            <a:solidFill>
                              <a:schemeClr val="accent4">
                                <a:lumMod val="75000"/>
                              </a:schemeClr>
                            </a:solidFill>
                            <a:latin typeface="Cambria Math" panose="02040503050406030204" pitchFamily="18" charset="0"/>
                            <a:ea typeface="Cambria Math" panose="02040503050406030204" pitchFamily="18" charset="0"/>
                          </a:rPr>
                        </m:ctrlPr>
                      </m:dPr>
                      <m:e>
                        <m:r>
                          <a:rPr lang="de-DE" sz="1050" i="1">
                            <a:solidFill>
                              <a:schemeClr val="accent4">
                                <a:lumMod val="75000"/>
                              </a:schemeClr>
                            </a:solidFill>
                            <a:latin typeface="Cambria Math" panose="02040503050406030204" pitchFamily="18" charset="0"/>
                            <a:ea typeface="Cambria Math" panose="02040503050406030204" pitchFamily="18" charset="0"/>
                          </a:rPr>
                          <m:t>𝑥</m:t>
                        </m:r>
                      </m:e>
                    </m:d>
                    <m:r>
                      <a:rPr lang="de-DE" sz="1050" i="1">
                        <a:solidFill>
                          <a:schemeClr val="accent4">
                            <a:lumMod val="75000"/>
                          </a:schemeClr>
                        </a:solidFill>
                        <a:latin typeface="Cambria Math" panose="02040503050406030204" pitchFamily="18" charset="0"/>
                        <a:ea typeface="Cambria Math" panose="02040503050406030204" pitchFamily="18" charset="0"/>
                      </a:rPr>
                      <m:t>−</m:t>
                    </m:r>
                    <m:r>
                      <a:rPr lang="de-DE" sz="1050" i="1">
                        <a:solidFill>
                          <a:schemeClr val="accent4">
                            <a:lumMod val="75000"/>
                          </a:schemeClr>
                        </a:solidFill>
                        <a:latin typeface="Cambria Math" panose="02040503050406030204" pitchFamily="18" charset="0"/>
                        <a:ea typeface="Cambria Math" panose="02040503050406030204" pitchFamily="18" charset="0"/>
                      </a:rPr>
                      <m:t>𝑥</m:t>
                    </m:r>
                  </m:oMath>
                </a14:m>
                <a:r>
                  <a:rPr lang="de-DE" dirty="0">
                    <a:solidFill>
                      <a:schemeClr val="accent4">
                        <a:lumMod val="75000"/>
                      </a:schemeClr>
                    </a:solidFill>
                  </a:rPr>
                  <a:t> </a:t>
                </a:r>
              </a:p>
            </p:txBody>
          </p:sp>
        </mc:Choice>
        <mc:Fallback xmlns="">
          <p:sp>
            <p:nvSpPr>
              <p:cNvPr id="37" name="Rechteck 36">
                <a:extLst>
                  <a:ext uri="{FF2B5EF4-FFF2-40B4-BE49-F238E27FC236}">
                    <a16:creationId xmlns:a16="http://schemas.microsoft.com/office/drawing/2014/main" id="{D78F1B01-F1C9-4606-B0BE-6E18F8DD6611}"/>
                  </a:ext>
                </a:extLst>
              </p:cNvPr>
              <p:cNvSpPr>
                <a:spLocks noRot="1" noChangeAspect="1" noMove="1" noResize="1" noEditPoints="1" noAdjustHandles="1" noChangeArrowheads="1" noChangeShapeType="1" noTextEdit="1"/>
              </p:cNvSpPr>
              <p:nvPr/>
            </p:nvSpPr>
            <p:spPr>
              <a:xfrm rot="5400000">
                <a:off x="5677437" y="3492914"/>
                <a:ext cx="792846"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Rechteck 37">
                <a:extLst>
                  <a:ext uri="{FF2B5EF4-FFF2-40B4-BE49-F238E27FC236}">
                    <a16:creationId xmlns:a16="http://schemas.microsoft.com/office/drawing/2014/main" id="{E91D7E70-55FA-4203-BC3B-AD65DC85AFB4}"/>
                  </a:ext>
                </a:extLst>
              </p:cNvPr>
              <p:cNvSpPr/>
              <p:nvPr/>
            </p:nvSpPr>
            <p:spPr>
              <a:xfrm>
                <a:off x="5004213" y="3964904"/>
                <a:ext cx="792846" cy="369332"/>
              </a:xfrm>
              <a:prstGeom prst="rect">
                <a:avLst/>
              </a:prstGeom>
            </p:spPr>
            <p:txBody>
              <a:bodyPr wrap="none">
                <a:spAutoFit/>
              </a:bodyPr>
              <a:lstStyle/>
              <a:p>
                <a14:m>
                  <m:oMath xmlns:m="http://schemas.openxmlformats.org/officeDocument/2006/math">
                    <m:r>
                      <a:rPr lang="de-DE" sz="1050" i="1" smtClean="0">
                        <a:solidFill>
                          <a:schemeClr val="accent4">
                            <a:lumMod val="75000"/>
                          </a:schemeClr>
                        </a:solidFill>
                        <a:latin typeface="Cambria Math" panose="02040503050406030204" pitchFamily="18" charset="0"/>
                        <a:ea typeface="Cambria Math" panose="02040503050406030204" pitchFamily="18" charset="0"/>
                      </a:rPr>
                      <m:t>𝜙</m:t>
                    </m:r>
                    <m:d>
                      <m:dPr>
                        <m:ctrlPr>
                          <a:rPr lang="de-DE" sz="1050" i="1">
                            <a:solidFill>
                              <a:schemeClr val="accent4">
                                <a:lumMod val="75000"/>
                              </a:schemeClr>
                            </a:solidFill>
                            <a:latin typeface="Cambria Math" panose="02040503050406030204" pitchFamily="18" charset="0"/>
                            <a:ea typeface="Cambria Math" panose="02040503050406030204" pitchFamily="18" charset="0"/>
                          </a:rPr>
                        </m:ctrlPr>
                      </m:dPr>
                      <m:e>
                        <m:r>
                          <a:rPr lang="de-DE" sz="1050" i="1">
                            <a:solidFill>
                              <a:schemeClr val="accent4">
                                <a:lumMod val="75000"/>
                              </a:schemeClr>
                            </a:solidFill>
                            <a:latin typeface="Cambria Math" panose="02040503050406030204" pitchFamily="18" charset="0"/>
                            <a:ea typeface="Cambria Math" panose="02040503050406030204" pitchFamily="18" charset="0"/>
                          </a:rPr>
                          <m:t>𝑥</m:t>
                        </m:r>
                      </m:e>
                    </m:d>
                    <m:r>
                      <a:rPr lang="de-DE" sz="1050" i="1">
                        <a:solidFill>
                          <a:schemeClr val="accent4">
                            <a:lumMod val="75000"/>
                          </a:schemeClr>
                        </a:solidFill>
                        <a:latin typeface="Cambria Math" panose="02040503050406030204" pitchFamily="18" charset="0"/>
                        <a:ea typeface="Cambria Math" panose="02040503050406030204" pitchFamily="18" charset="0"/>
                      </a:rPr>
                      <m:t>−</m:t>
                    </m:r>
                    <m:r>
                      <a:rPr lang="de-DE" sz="1050" i="1">
                        <a:solidFill>
                          <a:schemeClr val="accent4">
                            <a:lumMod val="75000"/>
                          </a:schemeClr>
                        </a:solidFill>
                        <a:latin typeface="Cambria Math" panose="02040503050406030204" pitchFamily="18" charset="0"/>
                        <a:ea typeface="Cambria Math" panose="02040503050406030204" pitchFamily="18" charset="0"/>
                      </a:rPr>
                      <m:t>𝑥</m:t>
                    </m:r>
                  </m:oMath>
                </a14:m>
                <a:r>
                  <a:rPr lang="de-DE" dirty="0">
                    <a:solidFill>
                      <a:schemeClr val="accent4">
                        <a:lumMod val="75000"/>
                      </a:schemeClr>
                    </a:solidFill>
                  </a:rPr>
                  <a:t> </a:t>
                </a:r>
              </a:p>
            </p:txBody>
          </p:sp>
        </mc:Choice>
        <mc:Fallback xmlns="">
          <p:sp>
            <p:nvSpPr>
              <p:cNvPr id="38" name="Rechteck 37">
                <a:extLst>
                  <a:ext uri="{FF2B5EF4-FFF2-40B4-BE49-F238E27FC236}">
                    <a16:creationId xmlns:a16="http://schemas.microsoft.com/office/drawing/2014/main" id="{E91D7E70-55FA-4203-BC3B-AD65DC85AFB4}"/>
                  </a:ext>
                </a:extLst>
              </p:cNvPr>
              <p:cNvSpPr>
                <a:spLocks noRot="1" noChangeAspect="1" noMove="1" noResize="1" noEditPoints="1" noAdjustHandles="1" noChangeArrowheads="1" noChangeShapeType="1" noTextEdit="1"/>
              </p:cNvSpPr>
              <p:nvPr/>
            </p:nvSpPr>
            <p:spPr>
              <a:xfrm>
                <a:off x="5004213" y="3964904"/>
                <a:ext cx="792846" cy="369332"/>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9638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E981E7A-D5FA-4F77-B9FB-440FDC74CCC0}"/>
              </a:ext>
            </a:extLst>
          </p:cNvPr>
          <p:cNvSpPr/>
          <p:nvPr/>
        </p:nvSpPr>
        <p:spPr>
          <a:xfrm>
            <a:off x="5996051" y="406391"/>
            <a:ext cx="5974713" cy="646331"/>
          </a:xfrm>
          <a:prstGeom prst="rect">
            <a:avLst/>
          </a:prstGeom>
        </p:spPr>
        <p:txBody>
          <a:bodyPr wrap="none">
            <a:spAutoFit/>
          </a:bodyPr>
          <a:lstStyle/>
          <a:p>
            <a:r>
              <a:rPr lang="de-DE" sz="3600" dirty="0"/>
              <a:t>Ist der Fixpunkt eindeutig?</a:t>
            </a:r>
          </a:p>
        </p:txBody>
      </p:sp>
      <p:cxnSp>
        <p:nvCxnSpPr>
          <p:cNvPr id="11" name="Gerader Verbinder 10">
            <a:extLst>
              <a:ext uri="{FF2B5EF4-FFF2-40B4-BE49-F238E27FC236}">
                <a16:creationId xmlns:a16="http://schemas.microsoft.com/office/drawing/2014/main" id="{15506CA9-555C-4766-8A4D-33CAFA6F3090}"/>
              </a:ext>
            </a:extLst>
          </p:cNvPr>
          <p:cNvCxnSpPr>
            <a:cxnSpLocks/>
          </p:cNvCxnSpPr>
          <p:nvPr/>
        </p:nvCxnSpPr>
        <p:spPr>
          <a:xfrm flipV="1">
            <a:off x="3338004" y="1977344"/>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9" name="Freihandform: Form 8">
            <a:extLst>
              <a:ext uri="{FF2B5EF4-FFF2-40B4-BE49-F238E27FC236}">
                <a16:creationId xmlns:a16="http://schemas.microsoft.com/office/drawing/2014/main" id="{E717F20D-A895-4923-A98F-022D9484CB23}"/>
              </a:ext>
            </a:extLst>
          </p:cNvPr>
          <p:cNvSpPr/>
          <p:nvPr/>
        </p:nvSpPr>
        <p:spPr>
          <a:xfrm>
            <a:off x="3169328" y="1500327"/>
            <a:ext cx="4012707" cy="3067888"/>
          </a:xfrm>
          <a:custGeom>
            <a:avLst/>
            <a:gdLst>
              <a:gd name="connsiteX0" fmla="*/ 0 w 4012707"/>
              <a:gd name="connsiteY0" fmla="*/ 2574524 h 3067888"/>
              <a:gd name="connsiteX1" fmla="*/ 710214 w 4012707"/>
              <a:gd name="connsiteY1" fmla="*/ 2796466 h 3067888"/>
              <a:gd name="connsiteX2" fmla="*/ 1624614 w 4012707"/>
              <a:gd name="connsiteY2" fmla="*/ 3053919 h 3067888"/>
              <a:gd name="connsiteX3" fmla="*/ 2476870 w 4012707"/>
              <a:gd name="connsiteY3" fmla="*/ 2974020 h 3067888"/>
              <a:gd name="connsiteX4" fmla="*/ 3036163 w 4012707"/>
              <a:gd name="connsiteY4" fmla="*/ 2476870 h 3067888"/>
              <a:gd name="connsiteX5" fmla="*/ 3453414 w 4012707"/>
              <a:gd name="connsiteY5" fmla="*/ 1775534 h 3067888"/>
              <a:gd name="connsiteX6" fmla="*/ 3693111 w 4012707"/>
              <a:gd name="connsiteY6" fmla="*/ 1162975 h 3067888"/>
              <a:gd name="connsiteX7" fmla="*/ 4012707 w 4012707"/>
              <a:gd name="connsiteY7" fmla="*/ 0 h 30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2707" h="3067888">
                <a:moveTo>
                  <a:pt x="0" y="2574524"/>
                </a:moveTo>
                <a:cubicBezTo>
                  <a:pt x="219722" y="2645545"/>
                  <a:pt x="439445" y="2716567"/>
                  <a:pt x="710214" y="2796466"/>
                </a:cubicBezTo>
                <a:cubicBezTo>
                  <a:pt x="980983" y="2876365"/>
                  <a:pt x="1330171" y="3024327"/>
                  <a:pt x="1624614" y="3053919"/>
                </a:cubicBezTo>
                <a:cubicBezTo>
                  <a:pt x="1919057" y="3083511"/>
                  <a:pt x="2241612" y="3070195"/>
                  <a:pt x="2476870" y="2974020"/>
                </a:cubicBezTo>
                <a:cubicBezTo>
                  <a:pt x="2712128" y="2877845"/>
                  <a:pt x="2873406" y="2676618"/>
                  <a:pt x="3036163" y="2476870"/>
                </a:cubicBezTo>
                <a:cubicBezTo>
                  <a:pt x="3198920" y="2277122"/>
                  <a:pt x="3343923" y="1994516"/>
                  <a:pt x="3453414" y="1775534"/>
                </a:cubicBezTo>
                <a:cubicBezTo>
                  <a:pt x="3562905" y="1556552"/>
                  <a:pt x="3599895" y="1458897"/>
                  <a:pt x="3693111" y="1162975"/>
                </a:cubicBezTo>
                <a:cubicBezTo>
                  <a:pt x="3786327" y="867053"/>
                  <a:pt x="3899517" y="433526"/>
                  <a:pt x="4012707" y="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2055C38D-CB1E-4898-8A4E-8419EDA5061F}"/>
              </a:ext>
            </a:extLst>
          </p:cNvPr>
          <p:cNvCxnSpPr>
            <a:cxnSpLocks/>
          </p:cNvCxnSpPr>
          <p:nvPr/>
        </p:nvCxnSpPr>
        <p:spPr>
          <a:xfrm>
            <a:off x="5362115" y="3740746"/>
            <a:ext cx="577049" cy="54716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Gerader Verbinder 24">
            <a:extLst>
              <a:ext uri="{FF2B5EF4-FFF2-40B4-BE49-F238E27FC236}">
                <a16:creationId xmlns:a16="http://schemas.microsoft.com/office/drawing/2014/main" id="{51FAEF41-CEB6-4643-8733-4E6188FD4A06}"/>
              </a:ext>
            </a:extLst>
          </p:cNvPr>
          <p:cNvCxnSpPr>
            <a:cxnSpLocks/>
          </p:cNvCxnSpPr>
          <p:nvPr/>
        </p:nvCxnSpPr>
        <p:spPr>
          <a:xfrm flipV="1">
            <a:off x="4262761" y="2156378"/>
            <a:ext cx="3879542" cy="375762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Ellipse 26">
            <a:extLst>
              <a:ext uri="{FF2B5EF4-FFF2-40B4-BE49-F238E27FC236}">
                <a16:creationId xmlns:a16="http://schemas.microsoft.com/office/drawing/2014/main" id="{27B806CD-303F-4E5B-A3EB-1C9DEC2DDC1A}"/>
              </a:ext>
            </a:extLst>
          </p:cNvPr>
          <p:cNvSpPr/>
          <p:nvPr/>
        </p:nvSpPr>
        <p:spPr>
          <a:xfrm>
            <a:off x="5893445" y="4252400"/>
            <a:ext cx="45719" cy="61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r Verbinder 31">
            <a:extLst>
              <a:ext uri="{FF2B5EF4-FFF2-40B4-BE49-F238E27FC236}">
                <a16:creationId xmlns:a16="http://schemas.microsoft.com/office/drawing/2014/main" id="{8D30271B-D0A7-4F14-932A-C0BF15362A0A}"/>
              </a:ext>
            </a:extLst>
          </p:cNvPr>
          <p:cNvCxnSpPr>
            <a:cxnSpLocks/>
          </p:cNvCxnSpPr>
          <p:nvPr/>
        </p:nvCxnSpPr>
        <p:spPr>
          <a:xfrm>
            <a:off x="5920079" y="3240350"/>
            <a:ext cx="0" cy="104267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Gerader Verbinder 32">
            <a:extLst>
              <a:ext uri="{FF2B5EF4-FFF2-40B4-BE49-F238E27FC236}">
                <a16:creationId xmlns:a16="http://schemas.microsoft.com/office/drawing/2014/main" id="{7748D46F-72E5-45E8-B0E7-0FD167C4DAAD}"/>
              </a:ext>
            </a:extLst>
          </p:cNvPr>
          <p:cNvCxnSpPr>
            <a:cxnSpLocks/>
          </p:cNvCxnSpPr>
          <p:nvPr/>
        </p:nvCxnSpPr>
        <p:spPr>
          <a:xfrm>
            <a:off x="4900474" y="4284502"/>
            <a:ext cx="102108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7" name="Rechteck 36">
                <a:extLst>
                  <a:ext uri="{FF2B5EF4-FFF2-40B4-BE49-F238E27FC236}">
                    <a16:creationId xmlns:a16="http://schemas.microsoft.com/office/drawing/2014/main" id="{D78F1B01-F1C9-4606-B0BE-6E18F8DD6611}"/>
                  </a:ext>
                </a:extLst>
              </p:cNvPr>
              <p:cNvSpPr/>
              <p:nvPr/>
            </p:nvSpPr>
            <p:spPr>
              <a:xfrm rot="5400000">
                <a:off x="5677437" y="3492914"/>
                <a:ext cx="792846" cy="369332"/>
              </a:xfrm>
              <a:prstGeom prst="rect">
                <a:avLst/>
              </a:prstGeom>
            </p:spPr>
            <p:txBody>
              <a:bodyPr wrap="none">
                <a:spAutoFit/>
              </a:bodyPr>
              <a:lstStyle/>
              <a:p>
                <a14:m>
                  <m:oMath xmlns:m="http://schemas.openxmlformats.org/officeDocument/2006/math">
                    <m:r>
                      <a:rPr lang="de-DE" sz="1050" i="1" smtClean="0">
                        <a:solidFill>
                          <a:schemeClr val="accent4">
                            <a:lumMod val="75000"/>
                          </a:schemeClr>
                        </a:solidFill>
                        <a:latin typeface="Cambria Math" panose="02040503050406030204" pitchFamily="18" charset="0"/>
                        <a:ea typeface="Cambria Math" panose="02040503050406030204" pitchFamily="18" charset="0"/>
                      </a:rPr>
                      <m:t>𝜙</m:t>
                    </m:r>
                    <m:d>
                      <m:dPr>
                        <m:ctrlPr>
                          <a:rPr lang="de-DE" sz="1050" i="1">
                            <a:solidFill>
                              <a:schemeClr val="accent4">
                                <a:lumMod val="75000"/>
                              </a:schemeClr>
                            </a:solidFill>
                            <a:latin typeface="Cambria Math" panose="02040503050406030204" pitchFamily="18" charset="0"/>
                            <a:ea typeface="Cambria Math" panose="02040503050406030204" pitchFamily="18" charset="0"/>
                          </a:rPr>
                        </m:ctrlPr>
                      </m:dPr>
                      <m:e>
                        <m:r>
                          <a:rPr lang="de-DE" sz="1050" i="1">
                            <a:solidFill>
                              <a:schemeClr val="accent4">
                                <a:lumMod val="75000"/>
                              </a:schemeClr>
                            </a:solidFill>
                            <a:latin typeface="Cambria Math" panose="02040503050406030204" pitchFamily="18" charset="0"/>
                            <a:ea typeface="Cambria Math" panose="02040503050406030204" pitchFamily="18" charset="0"/>
                          </a:rPr>
                          <m:t>𝑥</m:t>
                        </m:r>
                      </m:e>
                    </m:d>
                    <m:r>
                      <a:rPr lang="de-DE" sz="1050" i="1">
                        <a:solidFill>
                          <a:schemeClr val="accent4">
                            <a:lumMod val="75000"/>
                          </a:schemeClr>
                        </a:solidFill>
                        <a:latin typeface="Cambria Math" panose="02040503050406030204" pitchFamily="18" charset="0"/>
                        <a:ea typeface="Cambria Math" panose="02040503050406030204" pitchFamily="18" charset="0"/>
                      </a:rPr>
                      <m:t>−</m:t>
                    </m:r>
                    <m:r>
                      <a:rPr lang="de-DE" sz="1050" i="1">
                        <a:solidFill>
                          <a:schemeClr val="accent4">
                            <a:lumMod val="75000"/>
                          </a:schemeClr>
                        </a:solidFill>
                        <a:latin typeface="Cambria Math" panose="02040503050406030204" pitchFamily="18" charset="0"/>
                        <a:ea typeface="Cambria Math" panose="02040503050406030204" pitchFamily="18" charset="0"/>
                      </a:rPr>
                      <m:t>𝑥</m:t>
                    </m:r>
                  </m:oMath>
                </a14:m>
                <a:r>
                  <a:rPr lang="de-DE" dirty="0">
                    <a:solidFill>
                      <a:schemeClr val="accent4">
                        <a:lumMod val="75000"/>
                      </a:schemeClr>
                    </a:solidFill>
                  </a:rPr>
                  <a:t> </a:t>
                </a:r>
              </a:p>
            </p:txBody>
          </p:sp>
        </mc:Choice>
        <mc:Fallback xmlns="">
          <p:sp>
            <p:nvSpPr>
              <p:cNvPr id="37" name="Rechteck 36">
                <a:extLst>
                  <a:ext uri="{FF2B5EF4-FFF2-40B4-BE49-F238E27FC236}">
                    <a16:creationId xmlns:a16="http://schemas.microsoft.com/office/drawing/2014/main" id="{D78F1B01-F1C9-4606-B0BE-6E18F8DD6611}"/>
                  </a:ext>
                </a:extLst>
              </p:cNvPr>
              <p:cNvSpPr>
                <a:spLocks noRot="1" noChangeAspect="1" noMove="1" noResize="1" noEditPoints="1" noAdjustHandles="1" noChangeArrowheads="1" noChangeShapeType="1" noTextEdit="1"/>
              </p:cNvSpPr>
              <p:nvPr/>
            </p:nvSpPr>
            <p:spPr>
              <a:xfrm rot="5400000">
                <a:off x="5677437" y="3492914"/>
                <a:ext cx="792846" cy="369332"/>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Rechteck 37">
                <a:extLst>
                  <a:ext uri="{FF2B5EF4-FFF2-40B4-BE49-F238E27FC236}">
                    <a16:creationId xmlns:a16="http://schemas.microsoft.com/office/drawing/2014/main" id="{E91D7E70-55FA-4203-BC3B-AD65DC85AFB4}"/>
                  </a:ext>
                </a:extLst>
              </p:cNvPr>
              <p:cNvSpPr/>
              <p:nvPr/>
            </p:nvSpPr>
            <p:spPr>
              <a:xfrm>
                <a:off x="5004213" y="3964904"/>
                <a:ext cx="792846" cy="369332"/>
              </a:xfrm>
              <a:prstGeom prst="rect">
                <a:avLst/>
              </a:prstGeom>
            </p:spPr>
            <p:txBody>
              <a:bodyPr wrap="none">
                <a:spAutoFit/>
              </a:bodyPr>
              <a:lstStyle/>
              <a:p>
                <a14:m>
                  <m:oMath xmlns:m="http://schemas.openxmlformats.org/officeDocument/2006/math">
                    <m:r>
                      <a:rPr lang="de-DE" sz="1050" i="1" smtClean="0">
                        <a:solidFill>
                          <a:schemeClr val="accent4">
                            <a:lumMod val="75000"/>
                          </a:schemeClr>
                        </a:solidFill>
                        <a:latin typeface="Cambria Math" panose="02040503050406030204" pitchFamily="18" charset="0"/>
                        <a:ea typeface="Cambria Math" panose="02040503050406030204" pitchFamily="18" charset="0"/>
                      </a:rPr>
                      <m:t>𝜙</m:t>
                    </m:r>
                    <m:d>
                      <m:dPr>
                        <m:ctrlPr>
                          <a:rPr lang="de-DE" sz="1050" i="1">
                            <a:solidFill>
                              <a:schemeClr val="accent4">
                                <a:lumMod val="75000"/>
                              </a:schemeClr>
                            </a:solidFill>
                            <a:latin typeface="Cambria Math" panose="02040503050406030204" pitchFamily="18" charset="0"/>
                            <a:ea typeface="Cambria Math" panose="02040503050406030204" pitchFamily="18" charset="0"/>
                          </a:rPr>
                        </m:ctrlPr>
                      </m:dPr>
                      <m:e>
                        <m:r>
                          <a:rPr lang="de-DE" sz="1050" i="1">
                            <a:solidFill>
                              <a:schemeClr val="accent4">
                                <a:lumMod val="75000"/>
                              </a:schemeClr>
                            </a:solidFill>
                            <a:latin typeface="Cambria Math" panose="02040503050406030204" pitchFamily="18" charset="0"/>
                            <a:ea typeface="Cambria Math" panose="02040503050406030204" pitchFamily="18" charset="0"/>
                          </a:rPr>
                          <m:t>𝑥</m:t>
                        </m:r>
                      </m:e>
                    </m:d>
                    <m:r>
                      <a:rPr lang="de-DE" sz="1050" i="1">
                        <a:solidFill>
                          <a:schemeClr val="accent4">
                            <a:lumMod val="75000"/>
                          </a:schemeClr>
                        </a:solidFill>
                        <a:latin typeface="Cambria Math" panose="02040503050406030204" pitchFamily="18" charset="0"/>
                        <a:ea typeface="Cambria Math" panose="02040503050406030204" pitchFamily="18" charset="0"/>
                      </a:rPr>
                      <m:t>−</m:t>
                    </m:r>
                    <m:r>
                      <a:rPr lang="de-DE" sz="1050" i="1">
                        <a:solidFill>
                          <a:schemeClr val="accent4">
                            <a:lumMod val="75000"/>
                          </a:schemeClr>
                        </a:solidFill>
                        <a:latin typeface="Cambria Math" panose="02040503050406030204" pitchFamily="18" charset="0"/>
                        <a:ea typeface="Cambria Math" panose="02040503050406030204" pitchFamily="18" charset="0"/>
                      </a:rPr>
                      <m:t>𝑥</m:t>
                    </m:r>
                  </m:oMath>
                </a14:m>
                <a:r>
                  <a:rPr lang="de-DE" dirty="0">
                    <a:solidFill>
                      <a:schemeClr val="accent4">
                        <a:lumMod val="75000"/>
                      </a:schemeClr>
                    </a:solidFill>
                  </a:rPr>
                  <a:t> </a:t>
                </a:r>
              </a:p>
            </p:txBody>
          </p:sp>
        </mc:Choice>
        <mc:Fallback xmlns="">
          <p:sp>
            <p:nvSpPr>
              <p:cNvPr id="38" name="Rechteck 37">
                <a:extLst>
                  <a:ext uri="{FF2B5EF4-FFF2-40B4-BE49-F238E27FC236}">
                    <a16:creationId xmlns:a16="http://schemas.microsoft.com/office/drawing/2014/main" id="{E91D7E70-55FA-4203-BC3B-AD65DC85AFB4}"/>
                  </a:ext>
                </a:extLst>
              </p:cNvPr>
              <p:cNvSpPr>
                <a:spLocks noRot="1" noChangeAspect="1" noMove="1" noResize="1" noEditPoints="1" noAdjustHandles="1" noChangeArrowheads="1" noChangeShapeType="1" noTextEdit="1"/>
              </p:cNvSpPr>
              <p:nvPr/>
            </p:nvSpPr>
            <p:spPr>
              <a:xfrm>
                <a:off x="5004213" y="3964904"/>
                <a:ext cx="792846"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72E55C01-3E3D-4E6C-ABE9-2820AF1A6439}"/>
                  </a:ext>
                </a:extLst>
              </p:cNvPr>
              <p:cNvSpPr/>
              <p:nvPr/>
            </p:nvSpPr>
            <p:spPr>
              <a:xfrm>
                <a:off x="7884959" y="2754249"/>
                <a:ext cx="3709278" cy="2585323"/>
              </a:xfrm>
              <a:prstGeom prst="rect">
                <a:avLst/>
              </a:prstGeom>
            </p:spPr>
            <p:txBody>
              <a:bodyPr wrap="square">
                <a:spAutoFit/>
              </a:bodyPr>
              <a:lstStyle/>
              <a:p>
                <a:r>
                  <a:rPr lang="de-DE" i="0" dirty="0">
                    <a:latin typeface="+mj-lt"/>
                  </a:rPr>
                  <a:t>Ist die (stetig differenzierbare) 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so konstruiert, dass sie alle Punkte aus einem Intervall [</a:t>
                </a:r>
                <a:r>
                  <a:rPr lang="de-DE" dirty="0" err="1">
                    <a:latin typeface="Arial" panose="020B0604020202020204" pitchFamily="34" charset="0"/>
                  </a:rPr>
                  <a:t>a;b</a:t>
                </a:r>
                <a:r>
                  <a:rPr lang="de-DE" dirty="0">
                    <a:latin typeface="Arial" panose="020B0604020202020204" pitchFamily="34" charset="0"/>
                  </a:rPr>
                  <a:t>] wieder in dieses Intervall abbildet, so dass weiterhin </a:t>
                </a:r>
                <a14:m>
                  <m:oMath xmlns:m="http://schemas.openxmlformats.org/officeDocument/2006/math">
                    <m:r>
                      <a:rPr lang="de-DE" i="1">
                        <a:latin typeface="Cambria Math" panose="02040503050406030204" pitchFamily="18" charset="0"/>
                        <a:ea typeface="Cambria Math" panose="02040503050406030204" pitchFamily="18" charset="0"/>
                      </a:rPr>
                      <m:t>𝜙</m:t>
                    </m:r>
                    <m:r>
                      <a:rPr lang="de-DE" i="1">
                        <a:latin typeface="Cambria Math" panose="02040503050406030204" pitchFamily="18" charset="0"/>
                        <a:ea typeface="Cambria Math" panose="02040503050406030204" pitchFamily="18" charset="0"/>
                      </a:rPr>
                      <m:t> </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𝑎</m:t>
                        </m:r>
                      </m:e>
                    </m:d>
                    <m:r>
                      <a:rPr lang="de-DE" b="0" i="1" smtClean="0">
                        <a:latin typeface="Cambria Math" panose="02040503050406030204" pitchFamily="18" charset="0"/>
                        <a:ea typeface="Cambria Math" panose="02040503050406030204" pitchFamily="18" charset="0"/>
                      </a:rPr>
                      <m:t>&gt;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  </m:t>
                    </m:r>
                  </m:oMath>
                </a14:m>
                <a:r>
                  <a:rPr lang="de-DE" dirty="0">
                    <a:latin typeface="Arial" panose="020B0604020202020204" pitchFamily="34" charset="0"/>
                  </a:rPr>
                  <a:t>und </a:t>
                </a:r>
                <a14:m>
                  <m:oMath xmlns:m="http://schemas.openxmlformats.org/officeDocument/2006/math">
                    <m:r>
                      <a:rPr lang="de-DE" i="1">
                        <a:latin typeface="Cambria Math" panose="02040503050406030204" pitchFamily="18" charset="0"/>
                        <a:ea typeface="Cambria Math" panose="02040503050406030204" pitchFamily="18" charset="0"/>
                      </a:rPr>
                      <m:t>𝜙</m:t>
                    </m:r>
                    <m:r>
                      <a:rPr lang="de-DE" i="1">
                        <a:latin typeface="Cambria Math" panose="02040503050406030204" pitchFamily="18" charset="0"/>
                        <a:ea typeface="Cambria Math" panose="02040503050406030204" pitchFamily="18" charset="0"/>
                      </a:rPr>
                      <m:t> </m:t>
                    </m:r>
                    <m:d>
                      <m:dPr>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𝑏</m:t>
                        </m:r>
                      </m:e>
                    </m:d>
                    <m:r>
                      <a:rPr lang="de-DE" b="0" i="1" smtClean="0">
                        <a:latin typeface="Cambria Math" panose="02040503050406030204" pitchFamily="18" charset="0"/>
                        <a:ea typeface="Cambria Math" panose="02040503050406030204" pitchFamily="18" charset="0"/>
                      </a:rPr>
                      <m:t>&lt;</m:t>
                    </m:r>
                    <m:r>
                      <a:rPr lang="de-DE" b="0" i="1" smtClean="0">
                        <a:latin typeface="Cambria Math" panose="02040503050406030204" pitchFamily="18" charset="0"/>
                        <a:ea typeface="Cambria Math" panose="02040503050406030204" pitchFamily="18" charset="0"/>
                      </a:rPr>
                      <m:t>𝑏</m:t>
                    </m:r>
                  </m:oMath>
                </a14:m>
                <a:r>
                  <a:rPr lang="de-DE" dirty="0">
                    <a:latin typeface="Arial" panose="020B0604020202020204" pitchFamily="34" charset="0"/>
                  </a:rPr>
                  <a:t> und weiterhin für  alle a&lt;x&lt;b, </a:t>
                </a:r>
                <a14:m>
                  <m:oMath xmlns:m="http://schemas.openxmlformats.org/officeDocument/2006/math">
                    <m:sSup>
                      <m:sSupPr>
                        <m:ctrlPr>
                          <a:rPr lang="de-DE" b="0" i="1" smtClean="0">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𝜙</m:t>
                        </m:r>
                      </m:e>
                      <m:sup>
                        <m:r>
                          <a:rPr lang="de-DE" b="0" i="1" smtClean="0">
                            <a:latin typeface="Cambria Math" panose="02040503050406030204" pitchFamily="18" charset="0"/>
                            <a:ea typeface="Cambria Math" panose="02040503050406030204" pitchFamily="18" charset="0"/>
                          </a:rPr>
                          <m:t>′</m:t>
                        </m:r>
                      </m:sup>
                    </m:sSup>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oMath>
                </a14:m>
                <a:r>
                  <a:rPr lang="de-DE" dirty="0">
                    <a:latin typeface="Arial" panose="020B0604020202020204" pitchFamily="34" charset="0"/>
                  </a:rPr>
                  <a:t> nicht 1 ergibt,  dann hat  sie  auf  dem Intervall [</a:t>
                </a:r>
                <a:r>
                  <a:rPr lang="de-DE" dirty="0" err="1">
                    <a:latin typeface="Arial" panose="020B0604020202020204" pitchFamily="34" charset="0"/>
                  </a:rPr>
                  <a:t>a;b</a:t>
                </a:r>
                <a:r>
                  <a:rPr lang="de-DE" dirty="0">
                    <a:latin typeface="Arial" panose="020B0604020202020204" pitchFamily="34" charset="0"/>
                  </a:rPr>
                  <a:t>] einen eindeutigen Fixpunkt.</a:t>
                </a:r>
                <a:endParaRPr lang="de-DE" dirty="0"/>
              </a:p>
            </p:txBody>
          </p:sp>
        </mc:Choice>
        <mc:Fallback xmlns="">
          <p:sp>
            <p:nvSpPr>
              <p:cNvPr id="2" name="Rechteck 1">
                <a:extLst>
                  <a:ext uri="{FF2B5EF4-FFF2-40B4-BE49-F238E27FC236}">
                    <a16:creationId xmlns:a16="http://schemas.microsoft.com/office/drawing/2014/main" id="{72E55C01-3E3D-4E6C-ABE9-2820AF1A6439}"/>
                  </a:ext>
                </a:extLst>
              </p:cNvPr>
              <p:cNvSpPr>
                <a:spLocks noRot="1" noChangeAspect="1" noMove="1" noResize="1" noEditPoints="1" noAdjustHandles="1" noChangeArrowheads="1" noChangeShapeType="1" noTextEdit="1"/>
              </p:cNvSpPr>
              <p:nvPr/>
            </p:nvSpPr>
            <p:spPr>
              <a:xfrm>
                <a:off x="7884959" y="2754249"/>
                <a:ext cx="3709278" cy="2585323"/>
              </a:xfrm>
              <a:prstGeom prst="rect">
                <a:avLst/>
              </a:prstGeom>
              <a:blipFill>
                <a:blip r:embed="rId4"/>
                <a:stretch>
                  <a:fillRect l="-1314" t="-1415" r="-1478" b="-306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0B2B0158-D6A5-4C05-BBE9-6F9038E8E9EB}"/>
              </a:ext>
            </a:extLst>
          </p:cNvPr>
          <p:cNvSpPr txBox="1"/>
          <p:nvPr/>
        </p:nvSpPr>
        <p:spPr>
          <a:xfrm>
            <a:off x="499100" y="1486024"/>
            <a:ext cx="4669868" cy="1754326"/>
          </a:xfrm>
          <a:prstGeom prst="rect">
            <a:avLst/>
          </a:prstGeom>
          <a:noFill/>
        </p:spPr>
        <p:txBody>
          <a:bodyPr wrap="none" rtlCol="0">
            <a:spAutoFit/>
          </a:bodyPr>
          <a:lstStyle/>
          <a:p>
            <a:r>
              <a:rPr lang="de-DE" dirty="0"/>
              <a:t>Jetzt wieder mathematisch formulieren. </a:t>
            </a:r>
          </a:p>
          <a:p>
            <a:r>
              <a:rPr lang="de-DE" dirty="0"/>
              <a:t>Dabei müssen wir beachten, dass</a:t>
            </a:r>
          </a:p>
          <a:p>
            <a:r>
              <a:rPr lang="de-DE" dirty="0"/>
              <a:t>zur Existenz eines eindeutigen Fixpunktes</a:t>
            </a:r>
          </a:p>
          <a:p>
            <a:r>
              <a:rPr lang="de-DE" dirty="0"/>
              <a:t>natürlich auch gehört, dass überhaupt</a:t>
            </a:r>
          </a:p>
          <a:p>
            <a:r>
              <a:rPr lang="de-DE" dirty="0"/>
              <a:t>einer existiert. Also brauchen wir wieder</a:t>
            </a:r>
          </a:p>
          <a:p>
            <a:r>
              <a:rPr lang="de-DE" dirty="0"/>
              <a:t>dieses [</a:t>
            </a:r>
            <a:r>
              <a:rPr lang="de-DE" dirty="0" err="1"/>
              <a:t>a;b</a:t>
            </a:r>
            <a:r>
              <a:rPr lang="de-DE" dirty="0"/>
              <a:t>]-Argument. </a:t>
            </a:r>
          </a:p>
        </p:txBody>
      </p:sp>
      <p:sp>
        <p:nvSpPr>
          <p:cNvPr id="4" name="Textfeld 3">
            <a:extLst>
              <a:ext uri="{FF2B5EF4-FFF2-40B4-BE49-F238E27FC236}">
                <a16:creationId xmlns:a16="http://schemas.microsoft.com/office/drawing/2014/main" id="{170B4BEA-5433-41C1-B977-AF478C8E51FF}"/>
              </a:ext>
            </a:extLst>
          </p:cNvPr>
          <p:cNvSpPr txBox="1"/>
          <p:nvPr/>
        </p:nvSpPr>
        <p:spPr>
          <a:xfrm>
            <a:off x="4665605" y="4524147"/>
            <a:ext cx="2771913" cy="738664"/>
          </a:xfrm>
          <a:prstGeom prst="rect">
            <a:avLst/>
          </a:prstGeom>
          <a:noFill/>
        </p:spPr>
        <p:txBody>
          <a:bodyPr wrap="none" rtlCol="0">
            <a:spAutoFit/>
          </a:bodyPr>
          <a:lstStyle/>
          <a:p>
            <a:r>
              <a:rPr lang="de-DE" sz="1050" dirty="0"/>
              <a:t>Wenn es einen solchen Punkt nicht gibt,</a:t>
            </a:r>
          </a:p>
          <a:p>
            <a:r>
              <a:rPr lang="de-DE" sz="1050" dirty="0"/>
              <a:t>dann ist der Fixpunkt eindeutig,</a:t>
            </a:r>
          </a:p>
          <a:p>
            <a:r>
              <a:rPr lang="de-DE" sz="1050" dirty="0"/>
              <a:t>dann kehrt der Graph nicht zur</a:t>
            </a:r>
          </a:p>
          <a:p>
            <a:r>
              <a:rPr lang="de-DE" sz="1050" dirty="0"/>
              <a:t>Winkelhalbierenden zurück.</a:t>
            </a:r>
          </a:p>
        </p:txBody>
      </p:sp>
    </p:spTree>
    <p:extLst>
      <p:ext uri="{BB962C8B-B14F-4D97-AF65-F5344CB8AC3E}">
        <p14:creationId xmlns:p14="http://schemas.microsoft.com/office/powerpoint/2010/main" val="711234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E981E7A-D5FA-4F77-B9FB-440FDC74CCC0}"/>
              </a:ext>
            </a:extLst>
          </p:cNvPr>
          <p:cNvSpPr/>
          <p:nvPr/>
        </p:nvSpPr>
        <p:spPr>
          <a:xfrm>
            <a:off x="5996051" y="406391"/>
            <a:ext cx="5817618" cy="646331"/>
          </a:xfrm>
          <a:prstGeom prst="rect">
            <a:avLst/>
          </a:prstGeom>
        </p:spPr>
        <p:txBody>
          <a:bodyPr wrap="none">
            <a:spAutoFit/>
          </a:bodyPr>
          <a:lstStyle/>
          <a:p>
            <a:r>
              <a:rPr lang="de-DE" sz="3600" dirty="0"/>
              <a:t>Funktioniert die Iteration?</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56221BA9-4A71-43DE-ACE6-29B463FC748F}"/>
                  </a:ext>
                </a:extLst>
              </p:cNvPr>
              <p:cNvSpPr txBox="1"/>
              <p:nvPr/>
            </p:nvSpPr>
            <p:spPr>
              <a:xfrm>
                <a:off x="976544" y="2574524"/>
                <a:ext cx="10615407" cy="2031325"/>
              </a:xfrm>
              <a:prstGeom prst="rect">
                <a:avLst/>
              </a:prstGeom>
              <a:noFill/>
            </p:spPr>
            <p:txBody>
              <a:bodyPr wrap="none" rtlCol="0">
                <a:spAutoFit/>
              </a:bodyPr>
              <a:lstStyle/>
              <a:p>
                <a:r>
                  <a:rPr lang="de-DE" dirty="0"/>
                  <a:t>Nehmen wir also an, dass wir auf einem Intervall [</a:t>
                </a:r>
                <a:r>
                  <a:rPr lang="de-DE" dirty="0" err="1"/>
                  <a:t>a;b</a:t>
                </a:r>
                <a:r>
                  <a:rPr lang="de-DE" dirty="0"/>
                  <a:t>] jetzt einen eindeutigen Fixpunkt haben,</a:t>
                </a:r>
              </a:p>
              <a:p>
                <a:r>
                  <a:rPr lang="de-DE" dirty="0"/>
                  <a:t>dann ist doch die wichtige Frage für unser Fixpunktverfahren, ob das rekursive Anwenden</a:t>
                </a:r>
              </a:p>
              <a:p>
                <a:r>
                  <a:rPr lang="de-DE" dirty="0"/>
                  <a:t>der Fixpunktfunktion</a:t>
                </a:r>
              </a:p>
              <a:p>
                <a:endParaRPr lang="de-DE" dirty="0"/>
              </a:p>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e>
                      </m:d>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𝑥</m:t>
                          </m:r>
                        </m:e>
                        <m:sub>
                          <m:r>
                            <a:rPr lang="de-DE" b="0" i="1" smtClean="0">
                              <a:latin typeface="Cambria Math" panose="02040503050406030204" pitchFamily="18" charset="0"/>
                            </a:rPr>
                            <m:t>2</m:t>
                          </m:r>
                        </m:sub>
                      </m:sSub>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e>
                      </m:d>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𝑥</m:t>
                          </m:r>
                        </m:e>
                        <m:sub>
                          <m:r>
                            <a:rPr lang="de-DE" b="0" i="1" smtClean="0">
                              <a:latin typeface="Cambria Math" panose="02040503050406030204" pitchFamily="18" charset="0"/>
                            </a:rPr>
                            <m:t>3</m:t>
                          </m:r>
                        </m:sub>
                      </m:sSub>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e>
                      </m:d>
                      <m:r>
                        <a:rPr lang="de-DE" b="0" i="0" smtClean="0">
                          <a:latin typeface="Cambria Math" panose="02040503050406030204" pitchFamily="18" charset="0"/>
                        </a:rPr>
                        <m:t>…</m:t>
                      </m:r>
                    </m:oMath>
                  </m:oMathPara>
                </a14:m>
                <a:endParaRPr lang="de-DE" dirty="0"/>
              </a:p>
              <a:p>
                <a:endParaRPr lang="de-DE" dirty="0"/>
              </a:p>
              <a:p>
                <a:r>
                  <a:rPr lang="de-DE" dirty="0"/>
                  <a:t>zu dem gewünschten Fixpunkt konvergiert.</a:t>
                </a:r>
              </a:p>
            </p:txBody>
          </p:sp>
        </mc:Choice>
        <mc:Fallback xmlns="">
          <p:sp>
            <p:nvSpPr>
              <p:cNvPr id="5" name="Textfeld 4">
                <a:extLst>
                  <a:ext uri="{FF2B5EF4-FFF2-40B4-BE49-F238E27FC236}">
                    <a16:creationId xmlns:a16="http://schemas.microsoft.com/office/drawing/2014/main" id="{56221BA9-4A71-43DE-ACE6-29B463FC748F}"/>
                  </a:ext>
                </a:extLst>
              </p:cNvPr>
              <p:cNvSpPr txBox="1">
                <a:spLocks noRot="1" noChangeAspect="1" noMove="1" noResize="1" noEditPoints="1" noAdjustHandles="1" noChangeArrowheads="1" noChangeShapeType="1" noTextEdit="1"/>
              </p:cNvSpPr>
              <p:nvPr/>
            </p:nvSpPr>
            <p:spPr>
              <a:xfrm>
                <a:off x="976544" y="2574524"/>
                <a:ext cx="10615407" cy="2031325"/>
              </a:xfrm>
              <a:prstGeom prst="rect">
                <a:avLst/>
              </a:prstGeom>
              <a:blipFill>
                <a:blip r:embed="rId2"/>
                <a:stretch>
                  <a:fillRect l="-459" t="-1497" b="-3593"/>
                </a:stretch>
              </a:blipFill>
            </p:spPr>
            <p:txBody>
              <a:bodyPr/>
              <a:lstStyle/>
              <a:p>
                <a:r>
                  <a:rPr lang="de-DE">
                    <a:noFill/>
                  </a:rPr>
                  <a:t> </a:t>
                </a:r>
              </a:p>
            </p:txBody>
          </p:sp>
        </mc:Fallback>
      </mc:AlternateContent>
    </p:spTree>
    <p:extLst>
      <p:ext uri="{BB962C8B-B14F-4D97-AF65-F5344CB8AC3E}">
        <p14:creationId xmlns:p14="http://schemas.microsoft.com/office/powerpoint/2010/main" val="2691998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4421080"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4067453"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7005712"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7005712" y="4980218"/>
                <a:ext cx="765209" cy="276999"/>
              </a:xfrm>
              <a:prstGeom prst="rect">
                <a:avLst/>
              </a:prstGeom>
              <a:blipFill>
                <a:blip r:embed="rId2"/>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2930864"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2930864" y="2163779"/>
                <a:ext cx="1345625" cy="276999"/>
              </a:xfrm>
              <a:prstGeom prst="rect">
                <a:avLst/>
              </a:prstGeom>
              <a:blipFill>
                <a:blip r:embed="rId3"/>
                <a:stretch>
                  <a:fillRect l="-10860"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4492103"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3338004"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5717218"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FD1AF4C-E2A4-484F-9EBF-60297272F761}"/>
              </a:ext>
            </a:extLst>
          </p:cNvPr>
          <p:cNvSpPr/>
          <p:nvPr/>
        </p:nvSpPr>
        <p:spPr>
          <a:xfrm>
            <a:off x="5304408" y="3033943"/>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E5C02-CB2C-4BC1-BEC5-3621CEA159C9}"/>
              </a:ext>
            </a:extLst>
          </p:cNvPr>
          <p:cNvCxnSpPr/>
          <p:nvPr/>
        </p:nvCxnSpPr>
        <p:spPr>
          <a:xfrm>
            <a:off x="5304408" y="3948343"/>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9800CDF-4568-4871-9239-36A1EA8A098A}"/>
              </a:ext>
            </a:extLst>
          </p:cNvPr>
          <p:cNvCxnSpPr/>
          <p:nvPr/>
        </p:nvCxnSpPr>
        <p:spPr>
          <a:xfrm>
            <a:off x="6220289" y="3958699"/>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284F80-26C2-4276-80C7-1572D04B89F7}"/>
              </a:ext>
            </a:extLst>
          </p:cNvPr>
          <p:cNvCxnSpPr/>
          <p:nvPr/>
        </p:nvCxnSpPr>
        <p:spPr>
          <a:xfrm flipH="1">
            <a:off x="4438836" y="3033943"/>
            <a:ext cx="85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BD7D16E-B136-4A51-8F98-880EBBC2DE39}"/>
              </a:ext>
            </a:extLst>
          </p:cNvPr>
          <p:cNvCxnSpPr/>
          <p:nvPr/>
        </p:nvCxnSpPr>
        <p:spPr>
          <a:xfrm flipH="1">
            <a:off x="4431432" y="3949829"/>
            <a:ext cx="85669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6BEBB79-73ED-41CC-8B28-2319DEDDE35F}"/>
              </a:ext>
            </a:extLst>
          </p:cNvPr>
          <p:cNvSpPr txBox="1"/>
          <p:nvPr/>
        </p:nvSpPr>
        <p:spPr>
          <a:xfrm>
            <a:off x="5157926" y="4820575"/>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5" name="Textfeld 24">
            <a:extLst>
              <a:ext uri="{FF2B5EF4-FFF2-40B4-BE49-F238E27FC236}">
                <a16:creationId xmlns:a16="http://schemas.microsoft.com/office/drawing/2014/main" id="{1FFE9945-1465-4B91-9014-C77F73BC0AC6}"/>
              </a:ext>
            </a:extLst>
          </p:cNvPr>
          <p:cNvSpPr txBox="1"/>
          <p:nvPr/>
        </p:nvSpPr>
        <p:spPr>
          <a:xfrm>
            <a:off x="6082682" y="48309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26" name="Textfeld 25">
            <a:extLst>
              <a:ext uri="{FF2B5EF4-FFF2-40B4-BE49-F238E27FC236}">
                <a16:creationId xmlns:a16="http://schemas.microsoft.com/office/drawing/2014/main" id="{94FB74E1-BD28-4C26-A557-70ED8D1A8243}"/>
              </a:ext>
            </a:extLst>
          </p:cNvPr>
          <p:cNvSpPr txBox="1"/>
          <p:nvPr/>
        </p:nvSpPr>
        <p:spPr>
          <a:xfrm rot="16200000">
            <a:off x="4067453" y="3762052"/>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7" name="Textfeld 26">
            <a:extLst>
              <a:ext uri="{FF2B5EF4-FFF2-40B4-BE49-F238E27FC236}">
                <a16:creationId xmlns:a16="http://schemas.microsoft.com/office/drawing/2014/main" id="{1D703D1D-4341-4BEF-8B0B-406E1B131E96}"/>
              </a:ext>
            </a:extLst>
          </p:cNvPr>
          <p:cNvSpPr txBox="1"/>
          <p:nvPr/>
        </p:nvSpPr>
        <p:spPr>
          <a:xfrm rot="16200000">
            <a:off x="4077805" y="2866887"/>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6FC0CB01-D474-4683-826E-E218728C2B09}"/>
                  </a:ext>
                </a:extLst>
              </p:cNvPr>
              <p:cNvSpPr txBox="1"/>
              <p:nvPr/>
            </p:nvSpPr>
            <p:spPr>
              <a:xfrm>
                <a:off x="7667133" y="1938784"/>
                <a:ext cx="4373313" cy="2031325"/>
              </a:xfrm>
              <a:prstGeom prst="rect">
                <a:avLst/>
              </a:prstGeom>
              <a:noFill/>
            </p:spPr>
            <p:txBody>
              <a:bodyPr wrap="none" rtlCol="0">
                <a:spAutoFit/>
              </a:bodyPr>
              <a:lstStyle/>
              <a:p>
                <a:r>
                  <a:rPr lang="de-DE" dirty="0"/>
                  <a:t>Schauen wir uns nochmal das </a:t>
                </a:r>
              </a:p>
              <a:p>
                <a:r>
                  <a:rPr lang="de-DE" dirty="0"/>
                  <a:t>Argument mit dem Quadrat an.</a:t>
                </a:r>
              </a:p>
              <a:p>
                <a:endParaRPr lang="de-DE" dirty="0"/>
              </a:p>
              <a:p>
                <a:r>
                  <a:rPr lang="de-DE" dirty="0"/>
                  <a:t>Das </a:t>
                </a:r>
                <a:r>
                  <a:rPr lang="de-DE" dirty="0" err="1"/>
                  <a:t>Interval</a:t>
                </a:r>
                <a:r>
                  <a:rPr lang="de-DE" dirty="0"/>
                  <a:t> [</a:t>
                </a:r>
                <a:r>
                  <a:rPr lang="de-DE" dirty="0" err="1"/>
                  <a:t>a;b</a:t>
                </a:r>
                <a:r>
                  <a:rPr lang="de-DE" dirty="0"/>
                  <a:t>] (Input)</a:t>
                </a:r>
              </a:p>
              <a:p>
                <a:r>
                  <a:rPr lang="de-DE" dirty="0"/>
                  <a:t>wird ja mit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nicht </a:t>
                </a:r>
              </a:p>
              <a:p>
                <a:r>
                  <a:rPr lang="de-DE" dirty="0"/>
                  <a:t>unbedingt auf das </a:t>
                </a:r>
                <a:r>
                  <a:rPr lang="de-DE" i="1" dirty="0"/>
                  <a:t>gesamte</a:t>
                </a:r>
                <a:r>
                  <a:rPr lang="de-DE" dirty="0"/>
                  <a:t> </a:t>
                </a:r>
              </a:p>
              <a:p>
                <a:r>
                  <a:rPr lang="de-DE" dirty="0"/>
                  <a:t>Intervall [</a:t>
                </a:r>
                <a:r>
                  <a:rPr lang="de-DE" dirty="0" err="1"/>
                  <a:t>a;b</a:t>
                </a:r>
                <a:r>
                  <a:rPr lang="de-DE" dirty="0"/>
                  <a:t>] (Output) abgebildet…  </a:t>
                </a:r>
              </a:p>
            </p:txBody>
          </p:sp>
        </mc:Choice>
        <mc:Fallback xmlns="">
          <p:sp>
            <p:nvSpPr>
              <p:cNvPr id="28" name="Textfeld 27">
                <a:extLst>
                  <a:ext uri="{FF2B5EF4-FFF2-40B4-BE49-F238E27FC236}">
                    <a16:creationId xmlns:a16="http://schemas.microsoft.com/office/drawing/2014/main" id="{6FC0CB01-D474-4683-826E-E218728C2B09}"/>
                  </a:ext>
                </a:extLst>
              </p:cNvPr>
              <p:cNvSpPr txBox="1">
                <a:spLocks noRot="1" noChangeAspect="1" noMove="1" noResize="1" noEditPoints="1" noAdjustHandles="1" noChangeArrowheads="1" noChangeShapeType="1" noTextEdit="1"/>
              </p:cNvSpPr>
              <p:nvPr/>
            </p:nvSpPr>
            <p:spPr>
              <a:xfrm>
                <a:off x="7667133" y="1938784"/>
                <a:ext cx="4373313" cy="2031325"/>
              </a:xfrm>
              <a:prstGeom prst="rect">
                <a:avLst/>
              </a:prstGeom>
              <a:blipFill>
                <a:blip r:embed="rId4"/>
                <a:stretch>
                  <a:fillRect l="-1255" t="-1502" b="-3904"/>
                </a:stretch>
              </a:blipFill>
            </p:spPr>
            <p:txBody>
              <a:bodyPr/>
              <a:lstStyle/>
              <a:p>
                <a:r>
                  <a:rPr lang="de-DE">
                    <a:noFill/>
                  </a:rPr>
                  <a:t> </a:t>
                </a:r>
              </a:p>
            </p:txBody>
          </p:sp>
        </mc:Fallback>
      </mc:AlternateContent>
    </p:spTree>
    <p:extLst>
      <p:ext uri="{BB962C8B-B14F-4D97-AF65-F5344CB8AC3E}">
        <p14:creationId xmlns:p14="http://schemas.microsoft.com/office/powerpoint/2010/main" val="82556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5A620-2A08-4209-8A54-72DE54DC1B00}"/>
              </a:ext>
            </a:extLst>
          </p:cNvPr>
          <p:cNvSpPr>
            <a:spLocks noGrp="1"/>
          </p:cNvSpPr>
          <p:nvPr>
            <p:ph type="title"/>
          </p:nvPr>
        </p:nvSpPr>
        <p:spPr/>
        <p:txBody>
          <a:bodyPr/>
          <a:lstStyle/>
          <a:p>
            <a:r>
              <a:rPr lang="de-DE" dirty="0"/>
              <a:t>Motivation</a:t>
            </a:r>
          </a:p>
        </p:txBody>
      </p:sp>
      <p:pic>
        <p:nvPicPr>
          <p:cNvPr id="5" name="Grafik 4">
            <a:extLst>
              <a:ext uri="{FF2B5EF4-FFF2-40B4-BE49-F238E27FC236}">
                <a16:creationId xmlns:a16="http://schemas.microsoft.com/office/drawing/2014/main" id="{131692C0-D150-404A-9957-785B9523463A}"/>
              </a:ext>
            </a:extLst>
          </p:cNvPr>
          <p:cNvPicPr>
            <a:picLocks noChangeAspect="1"/>
          </p:cNvPicPr>
          <p:nvPr/>
        </p:nvPicPr>
        <p:blipFill>
          <a:blip r:embed="rId2"/>
          <a:stretch>
            <a:fillRect/>
          </a:stretch>
        </p:blipFill>
        <p:spPr>
          <a:xfrm>
            <a:off x="3002845" y="2197655"/>
            <a:ext cx="2859144" cy="3844925"/>
          </a:xfrm>
          <a:prstGeom prst="rect">
            <a:avLst/>
          </a:prstGeom>
        </p:spPr>
      </p:pic>
      <p:sp>
        <p:nvSpPr>
          <p:cNvPr id="6" name="Rechteck 5">
            <a:extLst>
              <a:ext uri="{FF2B5EF4-FFF2-40B4-BE49-F238E27FC236}">
                <a16:creationId xmlns:a16="http://schemas.microsoft.com/office/drawing/2014/main" id="{68986781-117F-4874-B46F-A0D3876A7DEA}"/>
              </a:ext>
            </a:extLst>
          </p:cNvPr>
          <p:cNvSpPr/>
          <p:nvPr/>
        </p:nvSpPr>
        <p:spPr>
          <a:xfrm>
            <a:off x="6113990" y="2329934"/>
            <a:ext cx="5323893" cy="2308324"/>
          </a:xfrm>
          <a:prstGeom prst="rect">
            <a:avLst/>
          </a:prstGeom>
        </p:spPr>
        <p:txBody>
          <a:bodyPr wrap="none">
            <a:spAutoFit/>
          </a:bodyPr>
          <a:lstStyle/>
          <a:p>
            <a:r>
              <a:rPr lang="de-DE" dirty="0"/>
              <a:t>Bitteschön!</a:t>
            </a:r>
          </a:p>
          <a:p>
            <a:endParaRPr lang="de-DE" dirty="0"/>
          </a:p>
          <a:p>
            <a:endParaRPr lang="de-DE" dirty="0"/>
          </a:p>
          <a:p>
            <a:r>
              <a:rPr lang="de-DE" dirty="0"/>
              <a:t>Aber damit geht es auch nicht! Dieser</a:t>
            </a:r>
          </a:p>
          <a:p>
            <a:r>
              <a:rPr lang="de-DE" dirty="0"/>
              <a:t>Rechner kennt ja nur die Grundrechenarten…</a:t>
            </a:r>
          </a:p>
          <a:p>
            <a:endParaRPr lang="de-DE" dirty="0"/>
          </a:p>
          <a:p>
            <a:endParaRPr lang="de-DE" dirty="0"/>
          </a:p>
          <a:p>
            <a:endParaRPr lang="de-DE" dirty="0"/>
          </a:p>
        </p:txBody>
      </p:sp>
    </p:spTree>
    <p:extLst>
      <p:ext uri="{BB962C8B-B14F-4D97-AF65-F5344CB8AC3E}">
        <p14:creationId xmlns:p14="http://schemas.microsoft.com/office/powerpoint/2010/main" val="388095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4421080"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4067453"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7005712"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7005712" y="4980218"/>
                <a:ext cx="765209" cy="276999"/>
              </a:xfrm>
              <a:prstGeom prst="rect">
                <a:avLst/>
              </a:prstGeom>
              <a:blipFill>
                <a:blip r:embed="rId2"/>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2930864"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2930864" y="2163779"/>
                <a:ext cx="1345625" cy="276999"/>
              </a:xfrm>
              <a:prstGeom prst="rect">
                <a:avLst/>
              </a:prstGeom>
              <a:blipFill>
                <a:blip r:embed="rId3"/>
                <a:stretch>
                  <a:fillRect l="-10860"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4492103"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3338004"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5717218"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FD1AF4C-E2A4-484F-9EBF-60297272F761}"/>
              </a:ext>
            </a:extLst>
          </p:cNvPr>
          <p:cNvSpPr/>
          <p:nvPr/>
        </p:nvSpPr>
        <p:spPr>
          <a:xfrm>
            <a:off x="5304408" y="3033943"/>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E5C02-CB2C-4BC1-BEC5-3621CEA159C9}"/>
              </a:ext>
            </a:extLst>
          </p:cNvPr>
          <p:cNvCxnSpPr/>
          <p:nvPr/>
        </p:nvCxnSpPr>
        <p:spPr>
          <a:xfrm>
            <a:off x="5304408" y="3948343"/>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9800CDF-4568-4871-9239-36A1EA8A098A}"/>
              </a:ext>
            </a:extLst>
          </p:cNvPr>
          <p:cNvCxnSpPr/>
          <p:nvPr/>
        </p:nvCxnSpPr>
        <p:spPr>
          <a:xfrm>
            <a:off x="6220289" y="3958699"/>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284F80-26C2-4276-80C7-1572D04B89F7}"/>
              </a:ext>
            </a:extLst>
          </p:cNvPr>
          <p:cNvCxnSpPr/>
          <p:nvPr/>
        </p:nvCxnSpPr>
        <p:spPr>
          <a:xfrm flipH="1">
            <a:off x="4438836" y="3264764"/>
            <a:ext cx="85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BD7D16E-B136-4A51-8F98-880EBBC2DE39}"/>
              </a:ext>
            </a:extLst>
          </p:cNvPr>
          <p:cNvCxnSpPr>
            <a:cxnSpLocks/>
          </p:cNvCxnSpPr>
          <p:nvPr/>
        </p:nvCxnSpPr>
        <p:spPr>
          <a:xfrm flipH="1">
            <a:off x="4431433" y="3887683"/>
            <a:ext cx="17873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6BEBB79-73ED-41CC-8B28-2319DEDDE35F}"/>
              </a:ext>
            </a:extLst>
          </p:cNvPr>
          <p:cNvSpPr txBox="1"/>
          <p:nvPr/>
        </p:nvSpPr>
        <p:spPr>
          <a:xfrm>
            <a:off x="5157926" y="4820575"/>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5" name="Textfeld 24">
            <a:extLst>
              <a:ext uri="{FF2B5EF4-FFF2-40B4-BE49-F238E27FC236}">
                <a16:creationId xmlns:a16="http://schemas.microsoft.com/office/drawing/2014/main" id="{1FFE9945-1465-4B91-9014-C77F73BC0AC6}"/>
              </a:ext>
            </a:extLst>
          </p:cNvPr>
          <p:cNvSpPr txBox="1"/>
          <p:nvPr/>
        </p:nvSpPr>
        <p:spPr>
          <a:xfrm>
            <a:off x="6082682" y="48309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26" name="Textfeld 25">
            <a:extLst>
              <a:ext uri="{FF2B5EF4-FFF2-40B4-BE49-F238E27FC236}">
                <a16:creationId xmlns:a16="http://schemas.microsoft.com/office/drawing/2014/main" id="{94FB74E1-BD28-4C26-A557-70ED8D1A8243}"/>
              </a:ext>
            </a:extLst>
          </p:cNvPr>
          <p:cNvSpPr txBox="1"/>
          <p:nvPr/>
        </p:nvSpPr>
        <p:spPr>
          <a:xfrm rot="16200000">
            <a:off x="4073865" y="3762052"/>
            <a:ext cx="300082"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c</a:t>
            </a:r>
          </a:p>
        </p:txBody>
      </p:sp>
      <p:sp>
        <p:nvSpPr>
          <p:cNvPr id="27" name="Textfeld 26">
            <a:extLst>
              <a:ext uri="{FF2B5EF4-FFF2-40B4-BE49-F238E27FC236}">
                <a16:creationId xmlns:a16="http://schemas.microsoft.com/office/drawing/2014/main" id="{1D703D1D-4341-4BEF-8B0B-406E1B131E96}"/>
              </a:ext>
            </a:extLst>
          </p:cNvPr>
          <p:cNvSpPr txBox="1"/>
          <p:nvPr/>
        </p:nvSpPr>
        <p:spPr>
          <a:xfrm rot="16200000">
            <a:off x="4077805" y="2866887"/>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d</a:t>
            </a:r>
          </a:p>
        </p:txBody>
      </p:sp>
      <p:sp>
        <p:nvSpPr>
          <p:cNvPr id="28" name="Textfeld 27">
            <a:extLst>
              <a:ext uri="{FF2B5EF4-FFF2-40B4-BE49-F238E27FC236}">
                <a16:creationId xmlns:a16="http://schemas.microsoft.com/office/drawing/2014/main" id="{6FC0CB01-D474-4683-826E-E218728C2B09}"/>
              </a:ext>
            </a:extLst>
          </p:cNvPr>
          <p:cNvSpPr txBox="1"/>
          <p:nvPr/>
        </p:nvSpPr>
        <p:spPr>
          <a:xfrm>
            <a:off x="7667133" y="1938784"/>
            <a:ext cx="4115229" cy="1200329"/>
          </a:xfrm>
          <a:prstGeom prst="rect">
            <a:avLst/>
          </a:prstGeom>
          <a:noFill/>
        </p:spPr>
        <p:txBody>
          <a:bodyPr wrap="none" rtlCol="0">
            <a:spAutoFit/>
          </a:bodyPr>
          <a:lstStyle/>
          <a:p>
            <a:r>
              <a:rPr lang="de-DE" dirty="0"/>
              <a:t>… sondern nur auf einen Ausschnitt</a:t>
            </a:r>
          </a:p>
          <a:p>
            <a:r>
              <a:rPr lang="de-DE" dirty="0"/>
              <a:t>[</a:t>
            </a:r>
            <a:r>
              <a:rPr lang="de-DE" dirty="0" err="1"/>
              <a:t>c;d</a:t>
            </a:r>
            <a:r>
              <a:rPr lang="de-DE" dirty="0"/>
              <a:t>].</a:t>
            </a:r>
          </a:p>
          <a:p>
            <a:endParaRPr lang="de-DE" dirty="0"/>
          </a:p>
          <a:p>
            <a:endParaRPr lang="de-DE" dirty="0"/>
          </a:p>
        </p:txBody>
      </p:sp>
    </p:spTree>
    <p:extLst>
      <p:ext uri="{BB962C8B-B14F-4D97-AF65-F5344CB8AC3E}">
        <p14:creationId xmlns:p14="http://schemas.microsoft.com/office/powerpoint/2010/main" val="212933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4421080"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4067453"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7005712"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7005712" y="4980218"/>
                <a:ext cx="765209" cy="276999"/>
              </a:xfrm>
              <a:prstGeom prst="rect">
                <a:avLst/>
              </a:prstGeom>
              <a:blipFill>
                <a:blip r:embed="rId2"/>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2930864"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2930864" y="2163779"/>
                <a:ext cx="1345625" cy="276999"/>
              </a:xfrm>
              <a:prstGeom prst="rect">
                <a:avLst/>
              </a:prstGeom>
              <a:blipFill>
                <a:blip r:embed="rId3"/>
                <a:stretch>
                  <a:fillRect l="-10860"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4492103"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3338004"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5717218"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FD1AF4C-E2A4-484F-9EBF-60297272F761}"/>
              </a:ext>
            </a:extLst>
          </p:cNvPr>
          <p:cNvSpPr/>
          <p:nvPr/>
        </p:nvSpPr>
        <p:spPr>
          <a:xfrm>
            <a:off x="5356201" y="3062794"/>
            <a:ext cx="751635" cy="824889"/>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E5C02-CB2C-4BC1-BEC5-3621CEA159C9}"/>
              </a:ext>
            </a:extLst>
          </p:cNvPr>
          <p:cNvCxnSpPr>
            <a:cxnSpLocks/>
          </p:cNvCxnSpPr>
          <p:nvPr/>
        </p:nvCxnSpPr>
        <p:spPr>
          <a:xfrm>
            <a:off x="5367760" y="3887683"/>
            <a:ext cx="1" cy="899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9800CDF-4568-4871-9239-36A1EA8A098A}"/>
              </a:ext>
            </a:extLst>
          </p:cNvPr>
          <p:cNvCxnSpPr>
            <a:cxnSpLocks/>
          </p:cNvCxnSpPr>
          <p:nvPr/>
        </p:nvCxnSpPr>
        <p:spPr>
          <a:xfrm>
            <a:off x="6113753" y="3887683"/>
            <a:ext cx="0" cy="926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284F80-26C2-4276-80C7-1572D04B89F7}"/>
              </a:ext>
            </a:extLst>
          </p:cNvPr>
          <p:cNvCxnSpPr>
            <a:cxnSpLocks/>
          </p:cNvCxnSpPr>
          <p:nvPr/>
        </p:nvCxnSpPr>
        <p:spPr>
          <a:xfrm flipH="1">
            <a:off x="4429959" y="3309154"/>
            <a:ext cx="9262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BD7D16E-B136-4A51-8F98-880EBBC2DE39}"/>
              </a:ext>
            </a:extLst>
          </p:cNvPr>
          <p:cNvCxnSpPr>
            <a:cxnSpLocks/>
          </p:cNvCxnSpPr>
          <p:nvPr/>
        </p:nvCxnSpPr>
        <p:spPr>
          <a:xfrm flipH="1">
            <a:off x="4431434" y="3798905"/>
            <a:ext cx="167640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6BEBB79-73ED-41CC-8B28-2319DEDDE35F}"/>
              </a:ext>
            </a:extLst>
          </p:cNvPr>
          <p:cNvSpPr txBox="1"/>
          <p:nvPr/>
        </p:nvSpPr>
        <p:spPr>
          <a:xfrm>
            <a:off x="5237824" y="4820575"/>
            <a:ext cx="300082"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c</a:t>
            </a:r>
          </a:p>
        </p:txBody>
      </p:sp>
      <p:sp>
        <p:nvSpPr>
          <p:cNvPr id="25" name="Textfeld 24">
            <a:extLst>
              <a:ext uri="{FF2B5EF4-FFF2-40B4-BE49-F238E27FC236}">
                <a16:creationId xmlns:a16="http://schemas.microsoft.com/office/drawing/2014/main" id="{1FFE9945-1465-4B91-9014-C77F73BC0AC6}"/>
              </a:ext>
            </a:extLst>
          </p:cNvPr>
          <p:cNvSpPr txBox="1"/>
          <p:nvPr/>
        </p:nvSpPr>
        <p:spPr>
          <a:xfrm>
            <a:off x="5976149" y="48309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d</a:t>
            </a:r>
          </a:p>
        </p:txBody>
      </p:sp>
      <p:sp>
        <p:nvSpPr>
          <p:cNvPr id="26" name="Textfeld 25">
            <a:extLst>
              <a:ext uri="{FF2B5EF4-FFF2-40B4-BE49-F238E27FC236}">
                <a16:creationId xmlns:a16="http://schemas.microsoft.com/office/drawing/2014/main" id="{94FB74E1-BD28-4C26-A557-70ED8D1A8243}"/>
              </a:ext>
            </a:extLst>
          </p:cNvPr>
          <p:cNvSpPr txBox="1"/>
          <p:nvPr/>
        </p:nvSpPr>
        <p:spPr>
          <a:xfrm rot="16200000">
            <a:off x="4067453" y="36111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e</a:t>
            </a:r>
          </a:p>
        </p:txBody>
      </p:sp>
      <p:sp>
        <p:nvSpPr>
          <p:cNvPr id="27" name="Textfeld 26">
            <a:extLst>
              <a:ext uri="{FF2B5EF4-FFF2-40B4-BE49-F238E27FC236}">
                <a16:creationId xmlns:a16="http://schemas.microsoft.com/office/drawing/2014/main" id="{1D703D1D-4341-4BEF-8B0B-406E1B131E96}"/>
              </a:ext>
            </a:extLst>
          </p:cNvPr>
          <p:cNvSpPr txBox="1"/>
          <p:nvPr/>
        </p:nvSpPr>
        <p:spPr>
          <a:xfrm rot="16200000">
            <a:off x="4109865" y="3142096"/>
            <a:ext cx="24878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f</a:t>
            </a:r>
          </a:p>
        </p:txBody>
      </p:sp>
      <p:sp>
        <p:nvSpPr>
          <p:cNvPr id="28" name="Textfeld 27">
            <a:extLst>
              <a:ext uri="{FF2B5EF4-FFF2-40B4-BE49-F238E27FC236}">
                <a16:creationId xmlns:a16="http://schemas.microsoft.com/office/drawing/2014/main" id="{6FC0CB01-D474-4683-826E-E218728C2B09}"/>
              </a:ext>
            </a:extLst>
          </p:cNvPr>
          <p:cNvSpPr txBox="1"/>
          <p:nvPr/>
        </p:nvSpPr>
        <p:spPr>
          <a:xfrm>
            <a:off x="7667133" y="1938784"/>
            <a:ext cx="4482317" cy="3416320"/>
          </a:xfrm>
          <a:prstGeom prst="rect">
            <a:avLst/>
          </a:prstGeom>
          <a:noFill/>
        </p:spPr>
        <p:txBody>
          <a:bodyPr wrap="none" rtlCol="0">
            <a:spAutoFit/>
          </a:bodyPr>
          <a:lstStyle/>
          <a:p>
            <a:r>
              <a:rPr lang="de-DE" dirty="0"/>
              <a:t>Und das Intervall [</a:t>
            </a:r>
            <a:r>
              <a:rPr lang="de-DE" dirty="0" err="1"/>
              <a:t>c;d</a:t>
            </a:r>
            <a:r>
              <a:rPr lang="de-DE" dirty="0"/>
              <a:t>] wiederum</a:t>
            </a:r>
          </a:p>
          <a:p>
            <a:r>
              <a:rPr lang="de-DE" dirty="0"/>
              <a:t>auf ein noch kleineres Intervall</a:t>
            </a:r>
          </a:p>
          <a:p>
            <a:r>
              <a:rPr lang="de-DE" dirty="0"/>
              <a:t>[</a:t>
            </a:r>
            <a:r>
              <a:rPr lang="de-DE" dirty="0" err="1"/>
              <a:t>e;f</a:t>
            </a:r>
            <a:r>
              <a:rPr lang="de-DE" dirty="0"/>
              <a:t>]…</a:t>
            </a:r>
          </a:p>
          <a:p>
            <a:endParaRPr lang="de-DE" dirty="0"/>
          </a:p>
          <a:p>
            <a:r>
              <a:rPr lang="de-DE" dirty="0"/>
              <a:t>Und so weiter… </a:t>
            </a:r>
          </a:p>
          <a:p>
            <a:endParaRPr lang="de-DE" dirty="0"/>
          </a:p>
          <a:p>
            <a:r>
              <a:rPr lang="de-DE" dirty="0"/>
              <a:t>Mit jedem Schritt der Iteration wird das</a:t>
            </a:r>
          </a:p>
          <a:p>
            <a:r>
              <a:rPr lang="de-DE" dirty="0"/>
              <a:t>Intervall kleiner und kleiner…</a:t>
            </a:r>
          </a:p>
          <a:p>
            <a:endParaRPr lang="de-DE" dirty="0"/>
          </a:p>
          <a:p>
            <a:r>
              <a:rPr lang="de-DE" dirty="0"/>
              <a:t>Es konvergiert gegen den Fixpunkt.</a:t>
            </a:r>
          </a:p>
          <a:p>
            <a:endParaRPr lang="de-DE" dirty="0"/>
          </a:p>
          <a:p>
            <a:endParaRPr lang="de-DE" dirty="0"/>
          </a:p>
        </p:txBody>
      </p:sp>
    </p:spTree>
    <p:extLst>
      <p:ext uri="{BB962C8B-B14F-4D97-AF65-F5344CB8AC3E}">
        <p14:creationId xmlns:p14="http://schemas.microsoft.com/office/powerpoint/2010/main" val="302587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4421080"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4067453"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7005712"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7005712" y="4980218"/>
                <a:ext cx="765209" cy="276999"/>
              </a:xfrm>
              <a:prstGeom prst="rect">
                <a:avLst/>
              </a:prstGeom>
              <a:blipFill>
                <a:blip r:embed="rId2"/>
                <a:stretch>
                  <a:fillRect l="-18254" t="-28889" r="-5556"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2930864"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2930864" y="2163779"/>
                <a:ext cx="1345625" cy="276999"/>
              </a:xfrm>
              <a:prstGeom prst="rect">
                <a:avLst/>
              </a:prstGeom>
              <a:blipFill>
                <a:blip r:embed="rId3"/>
                <a:stretch>
                  <a:fillRect l="-10860"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4492103"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3338004"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5717218"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B3654ABA-4ADA-422B-A813-A4AD6C890F15}"/>
                  </a:ext>
                </a:extLst>
              </p:cNvPr>
              <p:cNvSpPr txBox="1"/>
              <p:nvPr/>
            </p:nvSpPr>
            <p:spPr>
              <a:xfrm>
                <a:off x="7998781" y="2440778"/>
                <a:ext cx="3942105" cy="2031325"/>
              </a:xfrm>
              <a:prstGeom prst="rect">
                <a:avLst/>
              </a:prstGeom>
              <a:noFill/>
            </p:spPr>
            <p:txBody>
              <a:bodyPr wrap="none" rtlCol="0">
                <a:spAutoFit/>
              </a:bodyPr>
              <a:lstStyle/>
              <a:p>
                <a:r>
                  <a:rPr lang="de-DE" dirty="0"/>
                  <a:t>Wie sollte also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aussehen,</a:t>
                </a:r>
              </a:p>
              <a:p>
                <a:r>
                  <a:rPr lang="de-DE" dirty="0"/>
                  <a:t>damit diese Intervallverkleinerung</a:t>
                </a:r>
              </a:p>
              <a:p>
                <a:r>
                  <a:rPr lang="de-DE" dirty="0"/>
                  <a:t>(Kontraktion) stattfindet?</a:t>
                </a:r>
              </a:p>
              <a:p>
                <a:endParaRPr lang="de-DE" dirty="0"/>
              </a:p>
              <a:p>
                <a:r>
                  <a:rPr lang="de-DE" dirty="0"/>
                  <a:t>Tipp:</a:t>
                </a:r>
              </a:p>
              <a:p>
                <a:r>
                  <a:rPr lang="de-DE" dirty="0"/>
                  <a:t>Wäre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t> eine Gerade, wie müsste</a:t>
                </a:r>
              </a:p>
              <a:p>
                <a:r>
                  <a:rPr lang="de-DE" dirty="0"/>
                  <a:t>dann ihre Steigung aussehen??</a:t>
                </a:r>
              </a:p>
            </p:txBody>
          </p:sp>
        </mc:Choice>
        <mc:Fallback xmlns="">
          <p:sp>
            <p:nvSpPr>
              <p:cNvPr id="3" name="Textfeld 2">
                <a:extLst>
                  <a:ext uri="{FF2B5EF4-FFF2-40B4-BE49-F238E27FC236}">
                    <a16:creationId xmlns:a16="http://schemas.microsoft.com/office/drawing/2014/main" id="{B3654ABA-4ADA-422B-A813-A4AD6C890F15}"/>
                  </a:ext>
                </a:extLst>
              </p:cNvPr>
              <p:cNvSpPr txBox="1">
                <a:spLocks noRot="1" noChangeAspect="1" noMove="1" noResize="1" noEditPoints="1" noAdjustHandles="1" noChangeArrowheads="1" noChangeShapeType="1" noTextEdit="1"/>
              </p:cNvSpPr>
              <p:nvPr/>
            </p:nvSpPr>
            <p:spPr>
              <a:xfrm>
                <a:off x="7998781" y="2440778"/>
                <a:ext cx="3942105" cy="2031325"/>
              </a:xfrm>
              <a:prstGeom prst="rect">
                <a:avLst/>
              </a:prstGeom>
              <a:blipFill>
                <a:blip r:embed="rId4"/>
                <a:stretch>
                  <a:fillRect l="-1236" t="-1497" r="-773" b="-3593"/>
                </a:stretch>
              </a:blipFill>
            </p:spPr>
            <p:txBody>
              <a:bodyPr/>
              <a:lstStyle/>
              <a:p>
                <a:r>
                  <a:rPr lang="de-DE">
                    <a:noFill/>
                  </a:rPr>
                  <a:t> </a:t>
                </a:r>
              </a:p>
            </p:txBody>
          </p:sp>
        </mc:Fallback>
      </mc:AlternateContent>
    </p:spTree>
    <p:extLst>
      <p:ext uri="{BB962C8B-B14F-4D97-AF65-F5344CB8AC3E}">
        <p14:creationId xmlns:p14="http://schemas.microsoft.com/office/powerpoint/2010/main" val="56249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2858609"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2504982"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5443241"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5443241" y="4980218"/>
                <a:ext cx="765209" cy="276999"/>
              </a:xfrm>
              <a:prstGeom prst="rect">
                <a:avLst/>
              </a:prstGeom>
              <a:blipFill>
                <a:blip r:embed="rId2"/>
                <a:stretch>
                  <a:fillRect l="-19200" t="-28889" r="-6400"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1368393"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1368393" y="2163779"/>
                <a:ext cx="1345625" cy="276999"/>
              </a:xfrm>
              <a:prstGeom prst="rect">
                <a:avLst/>
              </a:prstGeom>
              <a:blipFill>
                <a:blip r:embed="rId3"/>
                <a:stretch>
                  <a:fillRect l="-10407"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2929632"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1775533"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4154747"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FD1AF4C-E2A4-484F-9EBF-60297272F761}"/>
              </a:ext>
            </a:extLst>
          </p:cNvPr>
          <p:cNvSpPr/>
          <p:nvPr/>
        </p:nvSpPr>
        <p:spPr>
          <a:xfrm>
            <a:off x="3741937" y="3033943"/>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E5C02-CB2C-4BC1-BEC5-3621CEA159C9}"/>
              </a:ext>
            </a:extLst>
          </p:cNvPr>
          <p:cNvCxnSpPr/>
          <p:nvPr/>
        </p:nvCxnSpPr>
        <p:spPr>
          <a:xfrm>
            <a:off x="3741937" y="3948343"/>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9800CDF-4568-4871-9239-36A1EA8A098A}"/>
              </a:ext>
            </a:extLst>
          </p:cNvPr>
          <p:cNvCxnSpPr/>
          <p:nvPr/>
        </p:nvCxnSpPr>
        <p:spPr>
          <a:xfrm>
            <a:off x="4657818" y="3958699"/>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284F80-26C2-4276-80C7-1572D04B89F7}"/>
              </a:ext>
            </a:extLst>
          </p:cNvPr>
          <p:cNvCxnSpPr/>
          <p:nvPr/>
        </p:nvCxnSpPr>
        <p:spPr>
          <a:xfrm flipH="1">
            <a:off x="2876365" y="3033943"/>
            <a:ext cx="85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BD7D16E-B136-4A51-8F98-880EBBC2DE39}"/>
              </a:ext>
            </a:extLst>
          </p:cNvPr>
          <p:cNvCxnSpPr/>
          <p:nvPr/>
        </p:nvCxnSpPr>
        <p:spPr>
          <a:xfrm flipH="1">
            <a:off x="2868961" y="3949829"/>
            <a:ext cx="85669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6BEBB79-73ED-41CC-8B28-2319DEDDE35F}"/>
              </a:ext>
            </a:extLst>
          </p:cNvPr>
          <p:cNvSpPr txBox="1"/>
          <p:nvPr/>
        </p:nvSpPr>
        <p:spPr>
          <a:xfrm>
            <a:off x="3595455" y="4820575"/>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5" name="Textfeld 24">
            <a:extLst>
              <a:ext uri="{FF2B5EF4-FFF2-40B4-BE49-F238E27FC236}">
                <a16:creationId xmlns:a16="http://schemas.microsoft.com/office/drawing/2014/main" id="{1FFE9945-1465-4B91-9014-C77F73BC0AC6}"/>
              </a:ext>
            </a:extLst>
          </p:cNvPr>
          <p:cNvSpPr txBox="1"/>
          <p:nvPr/>
        </p:nvSpPr>
        <p:spPr>
          <a:xfrm>
            <a:off x="4520211" y="48309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26" name="Textfeld 25">
            <a:extLst>
              <a:ext uri="{FF2B5EF4-FFF2-40B4-BE49-F238E27FC236}">
                <a16:creationId xmlns:a16="http://schemas.microsoft.com/office/drawing/2014/main" id="{94FB74E1-BD28-4C26-A557-70ED8D1A8243}"/>
              </a:ext>
            </a:extLst>
          </p:cNvPr>
          <p:cNvSpPr txBox="1"/>
          <p:nvPr/>
        </p:nvSpPr>
        <p:spPr>
          <a:xfrm rot="16200000">
            <a:off x="2504982" y="3762052"/>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7" name="Textfeld 26">
            <a:extLst>
              <a:ext uri="{FF2B5EF4-FFF2-40B4-BE49-F238E27FC236}">
                <a16:creationId xmlns:a16="http://schemas.microsoft.com/office/drawing/2014/main" id="{1D703D1D-4341-4BEF-8B0B-406E1B131E96}"/>
              </a:ext>
            </a:extLst>
          </p:cNvPr>
          <p:cNvSpPr txBox="1"/>
          <p:nvPr/>
        </p:nvSpPr>
        <p:spPr>
          <a:xfrm rot="16200000">
            <a:off x="2515334" y="2866887"/>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6FC0CB01-D474-4683-826E-E218728C2B09}"/>
                  </a:ext>
                </a:extLst>
              </p:cNvPr>
              <p:cNvSpPr txBox="1"/>
              <p:nvPr/>
            </p:nvSpPr>
            <p:spPr>
              <a:xfrm>
                <a:off x="7163380" y="1717295"/>
                <a:ext cx="4517647" cy="4801314"/>
              </a:xfrm>
              <a:prstGeom prst="rect">
                <a:avLst/>
              </a:prstGeom>
              <a:noFill/>
            </p:spPr>
            <p:txBody>
              <a:bodyPr wrap="none" rtlCol="0">
                <a:spAutoFit/>
              </a:bodyPr>
              <a:lstStyle/>
              <a:p>
                <a:r>
                  <a:rPr lang="de-DE" dirty="0"/>
                  <a:t>Die Antwort ist: </a:t>
                </a:r>
              </a:p>
              <a:p>
                <a:endParaRPr lang="de-DE" dirty="0"/>
              </a:p>
              <a:p>
                <a:r>
                  <a:rPr lang="de-DE" dirty="0"/>
                  <a:t>Wenn der Betrag der Steigung von </a:t>
                </a:r>
              </a:p>
              <a:p>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in dem Intervall [</a:t>
                </a:r>
                <a:r>
                  <a:rPr lang="de-DE" dirty="0" err="1"/>
                  <a:t>a;b</a:t>
                </a:r>
                <a:r>
                  <a:rPr lang="de-DE" dirty="0"/>
                  <a:t>] (so wie in der</a:t>
                </a:r>
              </a:p>
              <a:p>
                <a:r>
                  <a:rPr lang="de-DE" dirty="0"/>
                  <a:t>Abbildung) an jeder Stelle echt </a:t>
                </a:r>
              </a:p>
              <a:p>
                <a:r>
                  <a:rPr lang="de-DE" dirty="0"/>
                  <a:t>kleiner als 1 ist, dann findet diese </a:t>
                </a:r>
              </a:p>
              <a:p>
                <a:r>
                  <a:rPr lang="de-DE" dirty="0"/>
                  <a:t>Intervall-Verkleinerung statt.</a:t>
                </a:r>
              </a:p>
              <a:p>
                <a:endParaRPr lang="de-DE" dirty="0"/>
              </a:p>
              <a:p>
                <a:r>
                  <a:rPr lang="de-DE" dirty="0"/>
                  <a:t>Genauer: Gibt es ein </a:t>
                </a:r>
                <a14:m>
                  <m:oMath xmlns:m="http://schemas.openxmlformats.org/officeDocument/2006/math">
                    <m:r>
                      <a:rPr lang="de-DE" i="1">
                        <a:latin typeface="Cambria Math" panose="02040503050406030204" pitchFamily="18" charset="0"/>
                        <a:ea typeface="Cambria Math" panose="02040503050406030204" pitchFamily="18" charset="0"/>
                      </a:rPr>
                      <m:t>𝐿</m:t>
                    </m:r>
                    <m:r>
                      <a:rPr lang="de-DE" i="1">
                        <a:latin typeface="Cambria Math" panose="02040503050406030204" pitchFamily="18" charset="0"/>
                        <a:ea typeface="Cambria Math" panose="02040503050406030204" pitchFamily="18" charset="0"/>
                      </a:rPr>
                      <m:t>&lt;</m:t>
                    </m:r>
                    <m:r>
                      <a:rPr lang="de-DE">
                        <a:latin typeface="Cambria Math" panose="02040503050406030204" pitchFamily="18" charset="0"/>
                        <a:ea typeface="Cambria Math" panose="02040503050406030204" pitchFamily="18" charset="0"/>
                      </a:rPr>
                      <m:t>1</m:t>
                    </m:r>
                  </m:oMath>
                </a14:m>
                <a:r>
                  <a:rPr lang="de-DE" dirty="0"/>
                  <a:t>, so dass</a:t>
                </a:r>
              </a:p>
              <a:p>
                <a:r>
                  <a:rPr lang="de-DE" dirty="0"/>
                  <a:t>für die Steigung gilt </a:t>
                </a:r>
                <a14:m>
                  <m:oMath xmlns:m="http://schemas.openxmlformats.org/officeDocument/2006/math">
                    <m:d>
                      <m:dPr>
                        <m:begChr m:val="|"/>
                        <m:endChr m:val="|"/>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𝜙</m:t>
                            </m:r>
                          </m:e>
                          <m:sup>
                            <m:r>
                              <a:rPr lang="de-DE" b="0" i="0" smtClean="0">
                                <a:latin typeface="Cambria Math" panose="02040503050406030204" pitchFamily="18" charset="0"/>
                                <a:ea typeface="Cambria Math" panose="02040503050406030204" pitchFamily="18" charset="0"/>
                              </a:rPr>
                              <m:t>′</m:t>
                            </m:r>
                          </m:sup>
                        </m:sSup>
                        <m:d>
                          <m:dPr>
                            <m:ctrlPr>
                              <a:rPr lang="de-DE" b="0" i="1" smtClean="0">
                                <a:latin typeface="Cambria Math" panose="02040503050406030204" pitchFamily="18" charset="0"/>
                                <a:ea typeface="Cambria Math" panose="02040503050406030204" pitchFamily="18" charset="0"/>
                              </a:rPr>
                            </m:ctrlPr>
                          </m:dPr>
                          <m:e>
                            <m:r>
                              <m:rPr>
                                <m:sty m:val="p"/>
                              </m:rPr>
                              <a:rPr lang="de-DE" b="0" i="0" smtClean="0">
                                <a:latin typeface="Cambria Math" panose="02040503050406030204" pitchFamily="18" charset="0"/>
                                <a:ea typeface="Cambria Math" panose="02040503050406030204" pitchFamily="18" charset="0"/>
                              </a:rPr>
                              <m:t>x</m:t>
                            </m:r>
                          </m:e>
                        </m:d>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oMath>
                </a14:m>
                <a:r>
                  <a:rPr lang="de-DE" dirty="0"/>
                  <a:t> für alle </a:t>
                </a:r>
              </a:p>
              <a:p>
                <a:r>
                  <a:rPr lang="de-DE" dirty="0"/>
                  <a:t>x aus [</a:t>
                </a:r>
                <a:r>
                  <a:rPr lang="de-DE" dirty="0" err="1"/>
                  <a:t>a;b</a:t>
                </a:r>
                <a:r>
                  <a:rPr lang="de-DE" dirty="0"/>
                  <a:t>], dann ist die Funktion eine </a:t>
                </a:r>
              </a:p>
              <a:p>
                <a:r>
                  <a:rPr lang="de-DE" dirty="0"/>
                  <a:t>Kontraktion mit</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𝑦</m:t>
                              </m:r>
                            </m:e>
                          </m:d>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r>
                        <a:rPr lang="de-DE" b="0" i="1" smtClean="0">
                          <a:latin typeface="Cambria Math" panose="02040503050406030204" pitchFamily="18" charset="0"/>
                          <a:ea typeface="Cambria Math" panose="02040503050406030204" pitchFamily="18" charset="0"/>
                        </a:rPr>
                        <m:t> </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e>
                      </m:d>
                      <m:r>
                        <a:rPr lang="de-DE" b="0" i="1" smtClean="0">
                          <a:latin typeface="Cambria Math" panose="02040503050406030204" pitchFamily="18" charset="0"/>
                          <a:ea typeface="Cambria Math" panose="02040503050406030204" pitchFamily="18" charset="0"/>
                        </a:rPr>
                        <m:t>,</m:t>
                      </m:r>
                    </m:oMath>
                  </m:oMathPara>
                </a14:m>
                <a:endParaRPr lang="de-DE" dirty="0"/>
              </a:p>
              <a:p>
                <a:endParaRPr lang="de-DE" dirty="0"/>
              </a:p>
              <a:p>
                <a:r>
                  <a:rPr lang="de-DE" dirty="0"/>
                  <a:t>für alle </a:t>
                </a:r>
                <a:r>
                  <a:rPr lang="de-DE" dirty="0" err="1"/>
                  <a:t>x,y</a:t>
                </a:r>
                <a:r>
                  <a:rPr lang="de-DE" dirty="0"/>
                  <a:t> aus dem Intervall.</a:t>
                </a:r>
              </a:p>
              <a:p>
                <a:endParaRPr lang="de-DE" dirty="0"/>
              </a:p>
            </p:txBody>
          </p:sp>
        </mc:Choice>
        <mc:Fallback xmlns="">
          <p:sp>
            <p:nvSpPr>
              <p:cNvPr id="28" name="Textfeld 27">
                <a:extLst>
                  <a:ext uri="{FF2B5EF4-FFF2-40B4-BE49-F238E27FC236}">
                    <a16:creationId xmlns:a16="http://schemas.microsoft.com/office/drawing/2014/main" id="{6FC0CB01-D474-4683-826E-E218728C2B09}"/>
                  </a:ext>
                </a:extLst>
              </p:cNvPr>
              <p:cNvSpPr txBox="1">
                <a:spLocks noRot="1" noChangeAspect="1" noMove="1" noResize="1" noEditPoints="1" noAdjustHandles="1" noChangeArrowheads="1" noChangeShapeType="1" noTextEdit="1"/>
              </p:cNvSpPr>
              <p:nvPr/>
            </p:nvSpPr>
            <p:spPr>
              <a:xfrm>
                <a:off x="7163380" y="1717295"/>
                <a:ext cx="4517647" cy="4801314"/>
              </a:xfrm>
              <a:prstGeom prst="rect">
                <a:avLst/>
              </a:prstGeom>
              <a:blipFill>
                <a:blip r:embed="rId4"/>
                <a:stretch>
                  <a:fillRect l="-1080" t="-762"/>
                </a:stretch>
              </a:blipFill>
            </p:spPr>
            <p:txBody>
              <a:bodyPr/>
              <a:lstStyle/>
              <a:p>
                <a:r>
                  <a:rPr lang="de-DE">
                    <a:noFill/>
                  </a:rPr>
                  <a:t> </a:t>
                </a:r>
              </a:p>
            </p:txBody>
          </p:sp>
        </mc:Fallback>
      </mc:AlternateContent>
    </p:spTree>
    <p:extLst>
      <p:ext uri="{BB962C8B-B14F-4D97-AF65-F5344CB8AC3E}">
        <p14:creationId xmlns:p14="http://schemas.microsoft.com/office/powerpoint/2010/main" val="245304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2858609"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2504982"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5443241"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5443241" y="4980218"/>
                <a:ext cx="765209" cy="276999"/>
              </a:xfrm>
              <a:prstGeom prst="rect">
                <a:avLst/>
              </a:prstGeom>
              <a:blipFill>
                <a:blip r:embed="rId2"/>
                <a:stretch>
                  <a:fillRect l="-19200" t="-28889" r="-6400"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1368393"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1368393" y="2163779"/>
                <a:ext cx="1345625" cy="276999"/>
              </a:xfrm>
              <a:prstGeom prst="rect">
                <a:avLst/>
              </a:prstGeom>
              <a:blipFill>
                <a:blip r:embed="rId3"/>
                <a:stretch>
                  <a:fillRect l="-10407"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2929632"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1775533"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4154747"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FD1AF4C-E2A4-484F-9EBF-60297272F761}"/>
              </a:ext>
            </a:extLst>
          </p:cNvPr>
          <p:cNvSpPr/>
          <p:nvPr/>
        </p:nvSpPr>
        <p:spPr>
          <a:xfrm>
            <a:off x="3741937" y="3033943"/>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E5C02-CB2C-4BC1-BEC5-3621CEA159C9}"/>
              </a:ext>
            </a:extLst>
          </p:cNvPr>
          <p:cNvCxnSpPr/>
          <p:nvPr/>
        </p:nvCxnSpPr>
        <p:spPr>
          <a:xfrm>
            <a:off x="3741937" y="3948343"/>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9800CDF-4568-4871-9239-36A1EA8A098A}"/>
              </a:ext>
            </a:extLst>
          </p:cNvPr>
          <p:cNvCxnSpPr/>
          <p:nvPr/>
        </p:nvCxnSpPr>
        <p:spPr>
          <a:xfrm>
            <a:off x="4657818" y="3958699"/>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284F80-26C2-4276-80C7-1572D04B89F7}"/>
              </a:ext>
            </a:extLst>
          </p:cNvPr>
          <p:cNvCxnSpPr/>
          <p:nvPr/>
        </p:nvCxnSpPr>
        <p:spPr>
          <a:xfrm flipH="1">
            <a:off x="2876365" y="3033943"/>
            <a:ext cx="85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BD7D16E-B136-4A51-8F98-880EBBC2DE39}"/>
              </a:ext>
            </a:extLst>
          </p:cNvPr>
          <p:cNvCxnSpPr/>
          <p:nvPr/>
        </p:nvCxnSpPr>
        <p:spPr>
          <a:xfrm flipH="1">
            <a:off x="2868961" y="3949829"/>
            <a:ext cx="85669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6BEBB79-73ED-41CC-8B28-2319DEDDE35F}"/>
              </a:ext>
            </a:extLst>
          </p:cNvPr>
          <p:cNvSpPr txBox="1"/>
          <p:nvPr/>
        </p:nvSpPr>
        <p:spPr>
          <a:xfrm>
            <a:off x="3595455" y="4820575"/>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5" name="Textfeld 24">
            <a:extLst>
              <a:ext uri="{FF2B5EF4-FFF2-40B4-BE49-F238E27FC236}">
                <a16:creationId xmlns:a16="http://schemas.microsoft.com/office/drawing/2014/main" id="{1FFE9945-1465-4B91-9014-C77F73BC0AC6}"/>
              </a:ext>
            </a:extLst>
          </p:cNvPr>
          <p:cNvSpPr txBox="1"/>
          <p:nvPr/>
        </p:nvSpPr>
        <p:spPr>
          <a:xfrm>
            <a:off x="4520211" y="48309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26" name="Textfeld 25">
            <a:extLst>
              <a:ext uri="{FF2B5EF4-FFF2-40B4-BE49-F238E27FC236}">
                <a16:creationId xmlns:a16="http://schemas.microsoft.com/office/drawing/2014/main" id="{94FB74E1-BD28-4C26-A557-70ED8D1A8243}"/>
              </a:ext>
            </a:extLst>
          </p:cNvPr>
          <p:cNvSpPr txBox="1"/>
          <p:nvPr/>
        </p:nvSpPr>
        <p:spPr>
          <a:xfrm rot="16200000">
            <a:off x="2504982" y="3762052"/>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7" name="Textfeld 26">
            <a:extLst>
              <a:ext uri="{FF2B5EF4-FFF2-40B4-BE49-F238E27FC236}">
                <a16:creationId xmlns:a16="http://schemas.microsoft.com/office/drawing/2014/main" id="{1D703D1D-4341-4BEF-8B0B-406E1B131E96}"/>
              </a:ext>
            </a:extLst>
          </p:cNvPr>
          <p:cNvSpPr txBox="1"/>
          <p:nvPr/>
        </p:nvSpPr>
        <p:spPr>
          <a:xfrm rot="16200000">
            <a:off x="2515334" y="2866887"/>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6FC0CB01-D474-4683-826E-E218728C2B09}"/>
                  </a:ext>
                </a:extLst>
              </p:cNvPr>
              <p:cNvSpPr txBox="1"/>
              <p:nvPr/>
            </p:nvSpPr>
            <p:spPr>
              <a:xfrm>
                <a:off x="7163380" y="1717295"/>
                <a:ext cx="4517647" cy="4801314"/>
              </a:xfrm>
              <a:prstGeom prst="rect">
                <a:avLst/>
              </a:prstGeom>
              <a:noFill/>
            </p:spPr>
            <p:txBody>
              <a:bodyPr wrap="none" rtlCol="0">
                <a:spAutoFit/>
              </a:bodyPr>
              <a:lstStyle/>
              <a:p>
                <a:r>
                  <a:rPr lang="de-DE" dirty="0"/>
                  <a:t>Die Antwort ist: </a:t>
                </a:r>
              </a:p>
              <a:p>
                <a:endParaRPr lang="de-DE" dirty="0"/>
              </a:p>
              <a:p>
                <a:r>
                  <a:rPr lang="de-DE" dirty="0"/>
                  <a:t>Wenn der Betrag der Steigung von </a:t>
                </a:r>
              </a:p>
              <a:p>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in dem Intervall [</a:t>
                </a:r>
                <a:r>
                  <a:rPr lang="de-DE" dirty="0" err="1"/>
                  <a:t>a;b</a:t>
                </a:r>
                <a:r>
                  <a:rPr lang="de-DE" dirty="0"/>
                  <a:t>] (so wie in der</a:t>
                </a:r>
              </a:p>
              <a:p>
                <a:r>
                  <a:rPr lang="de-DE" dirty="0"/>
                  <a:t>Abbildung) an jeder Stelle echt </a:t>
                </a:r>
              </a:p>
              <a:p>
                <a:r>
                  <a:rPr lang="de-DE" dirty="0"/>
                  <a:t>kleiner als 1 ist, dann findet diese </a:t>
                </a:r>
              </a:p>
              <a:p>
                <a:r>
                  <a:rPr lang="de-DE" dirty="0"/>
                  <a:t>Intervall-Verkleinerung statt.</a:t>
                </a:r>
              </a:p>
              <a:p>
                <a:endParaRPr lang="de-DE" dirty="0"/>
              </a:p>
              <a:p>
                <a:r>
                  <a:rPr lang="de-DE" dirty="0"/>
                  <a:t>Genauer: </a:t>
                </a:r>
                <a:r>
                  <a:rPr lang="de-DE" dirty="0">
                    <a:solidFill>
                      <a:srgbClr val="00B050"/>
                    </a:solidFill>
                  </a:rPr>
                  <a:t>Gibt es ein </a:t>
                </a:r>
                <a14:m>
                  <m:oMath xmlns:m="http://schemas.openxmlformats.org/officeDocument/2006/math">
                    <m:r>
                      <a:rPr lang="de-DE" i="1">
                        <a:solidFill>
                          <a:srgbClr val="00B050"/>
                        </a:solidFill>
                        <a:latin typeface="Cambria Math" panose="02040503050406030204" pitchFamily="18" charset="0"/>
                        <a:ea typeface="Cambria Math" panose="02040503050406030204" pitchFamily="18" charset="0"/>
                      </a:rPr>
                      <m:t>𝐿</m:t>
                    </m:r>
                    <m:r>
                      <a:rPr lang="de-DE" i="1">
                        <a:solidFill>
                          <a:srgbClr val="00B050"/>
                        </a:solidFill>
                        <a:latin typeface="Cambria Math" panose="02040503050406030204" pitchFamily="18" charset="0"/>
                        <a:ea typeface="Cambria Math" panose="02040503050406030204" pitchFamily="18" charset="0"/>
                      </a:rPr>
                      <m:t>&lt;</m:t>
                    </m:r>
                    <m:r>
                      <a:rPr lang="de-DE">
                        <a:solidFill>
                          <a:srgbClr val="00B050"/>
                        </a:solidFill>
                        <a:latin typeface="Cambria Math" panose="02040503050406030204" pitchFamily="18" charset="0"/>
                        <a:ea typeface="Cambria Math" panose="02040503050406030204" pitchFamily="18" charset="0"/>
                      </a:rPr>
                      <m:t>1</m:t>
                    </m:r>
                  </m:oMath>
                </a14:m>
                <a:r>
                  <a:rPr lang="de-DE" dirty="0">
                    <a:solidFill>
                      <a:srgbClr val="00B050"/>
                    </a:solidFill>
                  </a:rPr>
                  <a:t>, so dass</a:t>
                </a:r>
              </a:p>
              <a:p>
                <a:r>
                  <a:rPr lang="de-DE" dirty="0">
                    <a:solidFill>
                      <a:srgbClr val="00B050"/>
                    </a:solidFill>
                  </a:rPr>
                  <a:t>für die Steigung gilt </a:t>
                </a:r>
                <a14:m>
                  <m:oMath xmlns:m="http://schemas.openxmlformats.org/officeDocument/2006/math">
                    <m:d>
                      <m:dPr>
                        <m:begChr m:val="|"/>
                        <m:endChr m:val="|"/>
                        <m:ctrlPr>
                          <a:rPr lang="de-DE" b="0" i="1" smtClean="0">
                            <a:solidFill>
                              <a:srgbClr val="00B050"/>
                            </a:solidFill>
                            <a:latin typeface="Cambria Math" panose="02040503050406030204" pitchFamily="18" charset="0"/>
                            <a:ea typeface="Cambria Math" panose="02040503050406030204" pitchFamily="18" charset="0"/>
                          </a:rPr>
                        </m:ctrlPr>
                      </m:dPr>
                      <m:e>
                        <m:sSup>
                          <m:sSupPr>
                            <m:ctrlPr>
                              <a:rPr lang="de-DE" b="0" i="1" smtClean="0">
                                <a:solidFill>
                                  <a:srgbClr val="00B050"/>
                                </a:solidFill>
                                <a:latin typeface="Cambria Math" panose="02040503050406030204" pitchFamily="18" charset="0"/>
                                <a:ea typeface="Cambria Math" panose="02040503050406030204" pitchFamily="18" charset="0"/>
                              </a:rPr>
                            </m:ctrlPr>
                          </m:sSupPr>
                          <m:e>
                            <m:r>
                              <a:rPr lang="de-DE" i="1">
                                <a:solidFill>
                                  <a:srgbClr val="00B050"/>
                                </a:solidFill>
                                <a:latin typeface="Cambria Math" panose="02040503050406030204" pitchFamily="18" charset="0"/>
                                <a:ea typeface="Cambria Math" panose="02040503050406030204" pitchFamily="18" charset="0"/>
                              </a:rPr>
                              <m:t>𝜙</m:t>
                            </m:r>
                          </m:e>
                          <m:sup>
                            <m:r>
                              <a:rPr lang="de-DE" b="0" i="0" smtClean="0">
                                <a:solidFill>
                                  <a:srgbClr val="00B050"/>
                                </a:solidFill>
                                <a:latin typeface="Cambria Math" panose="02040503050406030204" pitchFamily="18" charset="0"/>
                                <a:ea typeface="Cambria Math" panose="02040503050406030204" pitchFamily="18" charset="0"/>
                              </a:rPr>
                              <m:t>′</m:t>
                            </m:r>
                          </m:sup>
                        </m:sSup>
                        <m:d>
                          <m:dPr>
                            <m:ctrlPr>
                              <a:rPr lang="de-DE" b="0" i="1" smtClean="0">
                                <a:solidFill>
                                  <a:srgbClr val="00B050"/>
                                </a:solidFill>
                                <a:latin typeface="Cambria Math" panose="02040503050406030204" pitchFamily="18" charset="0"/>
                                <a:ea typeface="Cambria Math" panose="02040503050406030204" pitchFamily="18" charset="0"/>
                              </a:rPr>
                            </m:ctrlPr>
                          </m:dPr>
                          <m:e>
                            <m:r>
                              <m:rPr>
                                <m:sty m:val="p"/>
                              </m:rPr>
                              <a:rPr lang="de-DE" b="0" i="0" smtClean="0">
                                <a:solidFill>
                                  <a:srgbClr val="00B050"/>
                                </a:solidFill>
                                <a:latin typeface="Cambria Math" panose="02040503050406030204" pitchFamily="18" charset="0"/>
                                <a:ea typeface="Cambria Math" panose="02040503050406030204" pitchFamily="18" charset="0"/>
                              </a:rPr>
                              <m:t>x</m:t>
                            </m:r>
                          </m:e>
                        </m:d>
                      </m:e>
                    </m:d>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𝐿</m:t>
                    </m:r>
                  </m:oMath>
                </a14:m>
                <a:r>
                  <a:rPr lang="de-DE" dirty="0">
                    <a:solidFill>
                      <a:srgbClr val="00B050"/>
                    </a:solidFill>
                  </a:rPr>
                  <a:t> für alle </a:t>
                </a:r>
              </a:p>
              <a:p>
                <a:r>
                  <a:rPr lang="de-DE" dirty="0">
                    <a:solidFill>
                      <a:srgbClr val="00B050"/>
                    </a:solidFill>
                  </a:rPr>
                  <a:t>x aus [</a:t>
                </a:r>
                <a:r>
                  <a:rPr lang="de-DE" dirty="0" err="1">
                    <a:solidFill>
                      <a:srgbClr val="00B050"/>
                    </a:solidFill>
                  </a:rPr>
                  <a:t>a;b</a:t>
                </a:r>
                <a:r>
                  <a:rPr lang="de-DE" dirty="0">
                    <a:solidFill>
                      <a:srgbClr val="00B050"/>
                    </a:solidFill>
                  </a:rPr>
                  <a:t>], dann ist die Funktion eine </a:t>
                </a:r>
              </a:p>
              <a:p>
                <a:r>
                  <a:rPr lang="de-DE" dirty="0">
                    <a:solidFill>
                      <a:srgbClr val="00B050"/>
                    </a:solidFill>
                  </a:rPr>
                  <a:t>Kontraktion </a:t>
                </a:r>
                <a:r>
                  <a:rPr lang="de-DE" dirty="0"/>
                  <a:t>mit</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𝑦</m:t>
                              </m:r>
                            </m:e>
                          </m:d>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r>
                        <a:rPr lang="de-DE" b="0" i="1" smtClean="0">
                          <a:latin typeface="Cambria Math" panose="02040503050406030204" pitchFamily="18" charset="0"/>
                          <a:ea typeface="Cambria Math" panose="02040503050406030204" pitchFamily="18" charset="0"/>
                        </a:rPr>
                        <m:t> </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e>
                      </m:d>
                      <m:r>
                        <a:rPr lang="de-DE" b="0" i="1" smtClean="0">
                          <a:latin typeface="Cambria Math" panose="02040503050406030204" pitchFamily="18" charset="0"/>
                          <a:ea typeface="Cambria Math" panose="02040503050406030204" pitchFamily="18" charset="0"/>
                        </a:rPr>
                        <m:t>,</m:t>
                      </m:r>
                    </m:oMath>
                  </m:oMathPara>
                </a14:m>
                <a:endParaRPr lang="de-DE" dirty="0"/>
              </a:p>
              <a:p>
                <a:endParaRPr lang="de-DE" dirty="0"/>
              </a:p>
              <a:p>
                <a:r>
                  <a:rPr lang="de-DE" dirty="0"/>
                  <a:t>für alle </a:t>
                </a:r>
                <a:r>
                  <a:rPr lang="de-DE" dirty="0" err="1"/>
                  <a:t>x,y</a:t>
                </a:r>
                <a:r>
                  <a:rPr lang="de-DE" dirty="0"/>
                  <a:t> aus dem Intervall.</a:t>
                </a:r>
              </a:p>
              <a:p>
                <a:endParaRPr lang="de-DE" dirty="0"/>
              </a:p>
            </p:txBody>
          </p:sp>
        </mc:Choice>
        <mc:Fallback xmlns="">
          <p:sp>
            <p:nvSpPr>
              <p:cNvPr id="28" name="Textfeld 27">
                <a:extLst>
                  <a:ext uri="{FF2B5EF4-FFF2-40B4-BE49-F238E27FC236}">
                    <a16:creationId xmlns:a16="http://schemas.microsoft.com/office/drawing/2014/main" id="{6FC0CB01-D474-4683-826E-E218728C2B09}"/>
                  </a:ext>
                </a:extLst>
              </p:cNvPr>
              <p:cNvSpPr txBox="1">
                <a:spLocks noRot="1" noChangeAspect="1" noMove="1" noResize="1" noEditPoints="1" noAdjustHandles="1" noChangeArrowheads="1" noChangeShapeType="1" noTextEdit="1"/>
              </p:cNvSpPr>
              <p:nvPr/>
            </p:nvSpPr>
            <p:spPr>
              <a:xfrm>
                <a:off x="7163380" y="1717295"/>
                <a:ext cx="4517647" cy="4801314"/>
              </a:xfrm>
              <a:prstGeom prst="rect">
                <a:avLst/>
              </a:prstGeom>
              <a:blipFill>
                <a:blip r:embed="rId4"/>
                <a:stretch>
                  <a:fillRect l="-1080" t="-762"/>
                </a:stretch>
              </a:blipFill>
            </p:spPr>
            <p:txBody>
              <a:bodyPr/>
              <a:lstStyle/>
              <a:p>
                <a:r>
                  <a:rPr lang="de-DE">
                    <a:noFill/>
                  </a:rPr>
                  <a:t> </a:t>
                </a:r>
              </a:p>
            </p:txBody>
          </p:sp>
        </mc:Fallback>
      </mc:AlternateContent>
      <p:cxnSp>
        <p:nvCxnSpPr>
          <p:cNvPr id="4" name="Gerade Verbindung mit Pfeil 3">
            <a:extLst>
              <a:ext uri="{FF2B5EF4-FFF2-40B4-BE49-F238E27FC236}">
                <a16:creationId xmlns:a16="http://schemas.microsoft.com/office/drawing/2014/main" id="{F3F00FAA-D89B-42F5-81D2-E2529CD181D4}"/>
              </a:ext>
            </a:extLst>
          </p:cNvPr>
          <p:cNvCxnSpPr/>
          <p:nvPr/>
        </p:nvCxnSpPr>
        <p:spPr>
          <a:xfrm flipV="1">
            <a:off x="5291091" y="4474346"/>
            <a:ext cx="2760956" cy="1482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C0646AE-36FA-480E-B7A5-6267D3B429E0}"/>
              </a:ext>
            </a:extLst>
          </p:cNvPr>
          <p:cNvSpPr txBox="1"/>
          <p:nvPr/>
        </p:nvSpPr>
        <p:spPr>
          <a:xfrm>
            <a:off x="3751908" y="5859261"/>
            <a:ext cx="3004349" cy="646331"/>
          </a:xfrm>
          <a:prstGeom prst="rect">
            <a:avLst/>
          </a:prstGeom>
          <a:noFill/>
        </p:spPr>
        <p:txBody>
          <a:bodyPr wrap="none" rtlCol="0">
            <a:spAutoFit/>
          </a:bodyPr>
          <a:lstStyle/>
          <a:p>
            <a:r>
              <a:rPr lang="de-DE" dirty="0">
                <a:solidFill>
                  <a:srgbClr val="00B050"/>
                </a:solidFill>
              </a:rPr>
              <a:t>Hierfür braucht man den </a:t>
            </a:r>
          </a:p>
          <a:p>
            <a:r>
              <a:rPr lang="de-DE" dirty="0">
                <a:solidFill>
                  <a:srgbClr val="00B050"/>
                </a:solidFill>
              </a:rPr>
              <a:t>Begriff „Steigung“… </a:t>
            </a:r>
          </a:p>
        </p:txBody>
      </p:sp>
    </p:spTree>
    <p:extLst>
      <p:ext uri="{BB962C8B-B14F-4D97-AF65-F5344CB8AC3E}">
        <p14:creationId xmlns:p14="http://schemas.microsoft.com/office/powerpoint/2010/main" val="14419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Funktioniert die Iteration?</a:t>
            </a:r>
          </a:p>
        </p:txBody>
      </p:sp>
      <p:cxnSp>
        <p:nvCxnSpPr>
          <p:cNvPr id="12" name="Gerade Verbindung mit Pfeil 11">
            <a:extLst>
              <a:ext uri="{FF2B5EF4-FFF2-40B4-BE49-F238E27FC236}">
                <a16:creationId xmlns:a16="http://schemas.microsoft.com/office/drawing/2014/main" id="{FE579460-2473-477A-AE2D-9C66C37CBCAE}"/>
              </a:ext>
            </a:extLst>
          </p:cNvPr>
          <p:cNvCxnSpPr>
            <a:cxnSpLocks/>
          </p:cNvCxnSpPr>
          <p:nvPr/>
        </p:nvCxnSpPr>
        <p:spPr>
          <a:xfrm flipV="1">
            <a:off x="2858609" y="2032988"/>
            <a:ext cx="0" cy="3400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74BD31B-45A3-4B56-9C51-2F0DDCD05368}"/>
              </a:ext>
            </a:extLst>
          </p:cNvPr>
          <p:cNvCxnSpPr>
            <a:cxnSpLocks/>
          </p:cNvCxnSpPr>
          <p:nvPr/>
        </p:nvCxnSpPr>
        <p:spPr>
          <a:xfrm>
            <a:off x="2504982" y="4804299"/>
            <a:ext cx="34963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CE1BB6C-53E3-4B09-9114-288F1364ABE3}"/>
                  </a:ext>
                </a:extLst>
              </p:cNvPr>
              <p:cNvSpPr txBox="1"/>
              <p:nvPr/>
            </p:nvSpPr>
            <p:spPr>
              <a:xfrm>
                <a:off x="5443241" y="4980218"/>
                <a:ext cx="765209" cy="276999"/>
              </a:xfrm>
              <a:prstGeom prst="rect">
                <a:avLst/>
              </a:prstGeom>
              <a:noFill/>
            </p:spPr>
            <p:txBody>
              <a:bodyPr wrap="none" lIns="0" tIns="0" rIns="0" bIns="0" rtlCol="0">
                <a:spAutoFit/>
              </a:bodyPr>
              <a:lstStyle/>
              <a:p>
                <a:r>
                  <a:rPr lang="de-DE" dirty="0"/>
                  <a:t>Input </a:t>
                </a:r>
                <a14:m>
                  <m:oMath xmlns:m="http://schemas.openxmlformats.org/officeDocument/2006/math">
                    <m:r>
                      <a:rPr lang="de-DE" b="0" i="1" smtClean="0">
                        <a:latin typeface="Cambria Math" panose="02040503050406030204" pitchFamily="18" charset="0"/>
                      </a:rPr>
                      <m:t>𝑥</m:t>
                    </m:r>
                  </m:oMath>
                </a14:m>
                <a:endParaRPr lang="de-DE" dirty="0"/>
              </a:p>
            </p:txBody>
          </p:sp>
        </mc:Choice>
        <mc:Fallback xmlns="">
          <p:sp>
            <p:nvSpPr>
              <p:cNvPr id="14" name="Textfeld 13">
                <a:extLst>
                  <a:ext uri="{FF2B5EF4-FFF2-40B4-BE49-F238E27FC236}">
                    <a16:creationId xmlns:a16="http://schemas.microsoft.com/office/drawing/2014/main" id="{8CE1BB6C-53E3-4B09-9114-288F1364ABE3}"/>
                  </a:ext>
                </a:extLst>
              </p:cNvPr>
              <p:cNvSpPr txBox="1">
                <a:spLocks noRot="1" noChangeAspect="1" noMove="1" noResize="1" noEditPoints="1" noAdjustHandles="1" noChangeArrowheads="1" noChangeShapeType="1" noTextEdit="1"/>
              </p:cNvSpPr>
              <p:nvPr/>
            </p:nvSpPr>
            <p:spPr>
              <a:xfrm>
                <a:off x="5443241" y="4980218"/>
                <a:ext cx="765209" cy="276999"/>
              </a:xfrm>
              <a:prstGeom prst="rect">
                <a:avLst/>
              </a:prstGeom>
              <a:blipFill>
                <a:blip r:embed="rId2"/>
                <a:stretch>
                  <a:fillRect l="-19200" t="-28889" r="-6400" b="-5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EBE89B8-6811-4071-9FD6-73CA8C17E1E0}"/>
                  </a:ext>
                </a:extLst>
              </p:cNvPr>
              <p:cNvSpPr txBox="1"/>
              <p:nvPr/>
            </p:nvSpPr>
            <p:spPr>
              <a:xfrm>
                <a:off x="1368393" y="2163779"/>
                <a:ext cx="1345625" cy="276999"/>
              </a:xfrm>
              <a:prstGeom prst="rect">
                <a:avLst/>
              </a:prstGeom>
              <a:noFill/>
            </p:spPr>
            <p:txBody>
              <a:bodyPr wrap="none" lIns="0" tIns="0" rIns="0" bIns="0" rtlCol="0">
                <a:spAutoFit/>
              </a:bodyPr>
              <a:lstStyle/>
              <a:p>
                <a:r>
                  <a:rPr lang="de-DE" dirty="0"/>
                  <a:t>Output </a:t>
                </a:r>
                <a14:m>
                  <m:oMath xmlns:m="http://schemas.openxmlformats.org/officeDocument/2006/math">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15" name="Textfeld 14">
                <a:extLst>
                  <a:ext uri="{FF2B5EF4-FFF2-40B4-BE49-F238E27FC236}">
                    <a16:creationId xmlns:a16="http://schemas.microsoft.com/office/drawing/2014/main" id="{6EBE89B8-6811-4071-9FD6-73CA8C17E1E0}"/>
                  </a:ext>
                </a:extLst>
              </p:cNvPr>
              <p:cNvSpPr txBox="1">
                <a:spLocks noRot="1" noChangeAspect="1" noMove="1" noResize="1" noEditPoints="1" noAdjustHandles="1" noChangeArrowheads="1" noChangeShapeType="1" noTextEdit="1"/>
              </p:cNvSpPr>
              <p:nvPr/>
            </p:nvSpPr>
            <p:spPr>
              <a:xfrm>
                <a:off x="1368393" y="2163779"/>
                <a:ext cx="1345625" cy="276999"/>
              </a:xfrm>
              <a:prstGeom prst="rect">
                <a:avLst/>
              </a:prstGeom>
              <a:blipFill>
                <a:blip r:embed="rId3"/>
                <a:stretch>
                  <a:fillRect l="-10407" t="-28889" r="-7240" b="-51111"/>
                </a:stretch>
              </a:blipFill>
            </p:spPr>
            <p:txBody>
              <a:bodyPr/>
              <a:lstStyle/>
              <a:p>
                <a:r>
                  <a:rPr lang="de-DE">
                    <a:noFill/>
                  </a:rPr>
                  <a:t> </a:t>
                </a:r>
              </a:p>
            </p:txBody>
          </p:sp>
        </mc:Fallback>
      </mc:AlternateContent>
      <p:sp>
        <p:nvSpPr>
          <p:cNvPr id="16" name="Freihandform: Form 15">
            <a:extLst>
              <a:ext uri="{FF2B5EF4-FFF2-40B4-BE49-F238E27FC236}">
                <a16:creationId xmlns:a16="http://schemas.microsoft.com/office/drawing/2014/main" id="{6080C136-B9D5-4BA8-8FD1-7B33604299FD}"/>
              </a:ext>
            </a:extLst>
          </p:cNvPr>
          <p:cNvSpPr/>
          <p:nvPr/>
        </p:nvSpPr>
        <p:spPr>
          <a:xfrm>
            <a:off x="2929632" y="3178202"/>
            <a:ext cx="3062797" cy="987919"/>
          </a:xfrm>
          <a:custGeom>
            <a:avLst/>
            <a:gdLst>
              <a:gd name="connsiteX0" fmla="*/ 0 w 2823099"/>
              <a:gd name="connsiteY0" fmla="*/ 870016 h 977025"/>
              <a:gd name="connsiteX1" fmla="*/ 106532 w 2823099"/>
              <a:gd name="connsiteY1" fmla="*/ 488276 h 977025"/>
              <a:gd name="connsiteX2" fmla="*/ 488272 w 2823099"/>
              <a:gd name="connsiteY2" fmla="*/ 4 h 977025"/>
              <a:gd name="connsiteX3" fmla="*/ 1349406 w 2823099"/>
              <a:gd name="connsiteY3" fmla="*/ 497154 h 977025"/>
              <a:gd name="connsiteX4" fmla="*/ 2068497 w 2823099"/>
              <a:gd name="connsiteY4" fmla="*/ 976548 h 977025"/>
              <a:gd name="connsiteX5" fmla="*/ 2823099 w 2823099"/>
              <a:gd name="connsiteY5" fmla="*/ 568175 h 9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099" h="977025">
                <a:moveTo>
                  <a:pt x="0" y="870016"/>
                </a:moveTo>
                <a:cubicBezTo>
                  <a:pt x="12576" y="751647"/>
                  <a:pt x="25153" y="633278"/>
                  <a:pt x="106532" y="488276"/>
                </a:cubicBezTo>
                <a:cubicBezTo>
                  <a:pt x="187911" y="343274"/>
                  <a:pt x="281126" y="-1476"/>
                  <a:pt x="488272" y="4"/>
                </a:cubicBezTo>
                <a:cubicBezTo>
                  <a:pt x="695418" y="1484"/>
                  <a:pt x="1086035" y="334397"/>
                  <a:pt x="1349406" y="497154"/>
                </a:cubicBezTo>
                <a:cubicBezTo>
                  <a:pt x="1612777" y="659911"/>
                  <a:pt x="1822882" y="964711"/>
                  <a:pt x="2068497" y="976548"/>
                </a:cubicBezTo>
                <a:cubicBezTo>
                  <a:pt x="2314112" y="988385"/>
                  <a:pt x="2568605" y="778280"/>
                  <a:pt x="2823099" y="568175"/>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75FA8E23-5D96-4345-9CAA-46FCE9128140}"/>
              </a:ext>
            </a:extLst>
          </p:cNvPr>
          <p:cNvCxnSpPr>
            <a:cxnSpLocks/>
          </p:cNvCxnSpPr>
          <p:nvPr/>
        </p:nvCxnSpPr>
        <p:spPr>
          <a:xfrm flipV="1">
            <a:off x="1775533" y="2101633"/>
            <a:ext cx="3879542" cy="3757628"/>
          </a:xfrm>
          <a:prstGeom prst="line">
            <a:avLst/>
          </a:prstGeom>
        </p:spPr>
        <p:style>
          <a:lnRef idx="3">
            <a:schemeClr val="accent1"/>
          </a:lnRef>
          <a:fillRef idx="0">
            <a:schemeClr val="accent1"/>
          </a:fillRef>
          <a:effectRef idx="2">
            <a:schemeClr val="accent1"/>
          </a:effectRef>
          <a:fontRef idx="minor">
            <a:schemeClr val="tx1"/>
          </a:fontRef>
        </p:style>
      </p:cxnSp>
      <p:sp>
        <p:nvSpPr>
          <p:cNvPr id="18" name="Ellipse 17">
            <a:extLst>
              <a:ext uri="{FF2B5EF4-FFF2-40B4-BE49-F238E27FC236}">
                <a16:creationId xmlns:a16="http://schemas.microsoft.com/office/drawing/2014/main" id="{A2B01C37-91EA-444E-874A-131B57F80C98}"/>
              </a:ext>
            </a:extLst>
          </p:cNvPr>
          <p:cNvSpPr/>
          <p:nvPr/>
        </p:nvSpPr>
        <p:spPr>
          <a:xfrm>
            <a:off x="4154747" y="3508899"/>
            <a:ext cx="621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FD1AF4C-E2A4-484F-9EBF-60297272F761}"/>
              </a:ext>
            </a:extLst>
          </p:cNvPr>
          <p:cNvSpPr/>
          <p:nvPr/>
        </p:nvSpPr>
        <p:spPr>
          <a:xfrm>
            <a:off x="3741937" y="3033943"/>
            <a:ext cx="914400" cy="91440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CE7E5C02-CB2C-4BC1-BEC5-3621CEA159C9}"/>
              </a:ext>
            </a:extLst>
          </p:cNvPr>
          <p:cNvCxnSpPr/>
          <p:nvPr/>
        </p:nvCxnSpPr>
        <p:spPr>
          <a:xfrm>
            <a:off x="3741937" y="3948343"/>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59800CDF-4568-4871-9239-36A1EA8A098A}"/>
              </a:ext>
            </a:extLst>
          </p:cNvPr>
          <p:cNvCxnSpPr/>
          <p:nvPr/>
        </p:nvCxnSpPr>
        <p:spPr>
          <a:xfrm>
            <a:off x="4657818" y="3958699"/>
            <a:ext cx="0" cy="85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284F80-26C2-4276-80C7-1572D04B89F7}"/>
              </a:ext>
            </a:extLst>
          </p:cNvPr>
          <p:cNvCxnSpPr/>
          <p:nvPr/>
        </p:nvCxnSpPr>
        <p:spPr>
          <a:xfrm flipH="1">
            <a:off x="2876365" y="3033943"/>
            <a:ext cx="85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ABD7D16E-B136-4A51-8F98-880EBBC2DE39}"/>
              </a:ext>
            </a:extLst>
          </p:cNvPr>
          <p:cNvCxnSpPr/>
          <p:nvPr/>
        </p:nvCxnSpPr>
        <p:spPr>
          <a:xfrm flipH="1">
            <a:off x="2868961" y="3949829"/>
            <a:ext cx="85669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6BEBB79-73ED-41CC-8B28-2319DEDDE35F}"/>
              </a:ext>
            </a:extLst>
          </p:cNvPr>
          <p:cNvSpPr txBox="1"/>
          <p:nvPr/>
        </p:nvSpPr>
        <p:spPr>
          <a:xfrm>
            <a:off x="3595455" y="4820575"/>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5" name="Textfeld 24">
            <a:extLst>
              <a:ext uri="{FF2B5EF4-FFF2-40B4-BE49-F238E27FC236}">
                <a16:creationId xmlns:a16="http://schemas.microsoft.com/office/drawing/2014/main" id="{1FFE9945-1465-4B91-9014-C77F73BC0AC6}"/>
              </a:ext>
            </a:extLst>
          </p:cNvPr>
          <p:cNvSpPr txBox="1"/>
          <p:nvPr/>
        </p:nvSpPr>
        <p:spPr>
          <a:xfrm>
            <a:off x="4520211" y="4830931"/>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p:sp>
        <p:nvSpPr>
          <p:cNvPr id="26" name="Textfeld 25">
            <a:extLst>
              <a:ext uri="{FF2B5EF4-FFF2-40B4-BE49-F238E27FC236}">
                <a16:creationId xmlns:a16="http://schemas.microsoft.com/office/drawing/2014/main" id="{94FB74E1-BD28-4C26-A557-70ED8D1A8243}"/>
              </a:ext>
            </a:extLst>
          </p:cNvPr>
          <p:cNvSpPr txBox="1"/>
          <p:nvPr/>
        </p:nvSpPr>
        <p:spPr>
          <a:xfrm rot="16200000">
            <a:off x="2504982" y="3762052"/>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a:t>
            </a:r>
          </a:p>
        </p:txBody>
      </p:sp>
      <p:sp>
        <p:nvSpPr>
          <p:cNvPr id="27" name="Textfeld 26">
            <a:extLst>
              <a:ext uri="{FF2B5EF4-FFF2-40B4-BE49-F238E27FC236}">
                <a16:creationId xmlns:a16="http://schemas.microsoft.com/office/drawing/2014/main" id="{1D703D1D-4341-4BEF-8B0B-406E1B131E96}"/>
              </a:ext>
            </a:extLst>
          </p:cNvPr>
          <p:cNvSpPr txBox="1"/>
          <p:nvPr/>
        </p:nvSpPr>
        <p:spPr>
          <a:xfrm rot="16200000">
            <a:off x="2515334" y="2866887"/>
            <a:ext cx="3129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6FC0CB01-D474-4683-826E-E218728C2B09}"/>
                  </a:ext>
                </a:extLst>
              </p:cNvPr>
              <p:cNvSpPr txBox="1"/>
              <p:nvPr/>
            </p:nvSpPr>
            <p:spPr>
              <a:xfrm>
                <a:off x="7163380" y="1717295"/>
                <a:ext cx="4517647" cy="4801314"/>
              </a:xfrm>
              <a:prstGeom prst="rect">
                <a:avLst/>
              </a:prstGeom>
              <a:noFill/>
            </p:spPr>
            <p:txBody>
              <a:bodyPr wrap="none" rtlCol="0">
                <a:spAutoFit/>
              </a:bodyPr>
              <a:lstStyle/>
              <a:p>
                <a:r>
                  <a:rPr lang="de-DE" dirty="0"/>
                  <a:t>Die Antwort ist: </a:t>
                </a:r>
              </a:p>
              <a:p>
                <a:endParaRPr lang="de-DE" dirty="0"/>
              </a:p>
              <a:p>
                <a:r>
                  <a:rPr lang="de-DE" dirty="0"/>
                  <a:t>Wenn der Betrag der Steigung von </a:t>
                </a:r>
              </a:p>
              <a:p>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t> in dem Intervall [</a:t>
                </a:r>
                <a:r>
                  <a:rPr lang="de-DE" dirty="0" err="1"/>
                  <a:t>a;b</a:t>
                </a:r>
                <a:r>
                  <a:rPr lang="de-DE" dirty="0"/>
                  <a:t>] (so wie in der</a:t>
                </a:r>
              </a:p>
              <a:p>
                <a:r>
                  <a:rPr lang="de-DE" dirty="0"/>
                  <a:t>Abbildung) an jeder Stelle echt </a:t>
                </a:r>
              </a:p>
              <a:p>
                <a:r>
                  <a:rPr lang="de-DE" dirty="0"/>
                  <a:t>kleiner als 1 ist, dann findet diese </a:t>
                </a:r>
              </a:p>
              <a:p>
                <a:r>
                  <a:rPr lang="de-DE" dirty="0"/>
                  <a:t>Intervall-Verkleinerung statt.</a:t>
                </a:r>
              </a:p>
              <a:p>
                <a:endParaRPr lang="de-DE" dirty="0"/>
              </a:p>
              <a:p>
                <a:r>
                  <a:rPr lang="de-DE" dirty="0"/>
                  <a:t>Genauer: Gibt es ein </a:t>
                </a:r>
                <a14:m>
                  <m:oMath xmlns:m="http://schemas.openxmlformats.org/officeDocument/2006/math">
                    <m:r>
                      <a:rPr lang="de-DE" i="1">
                        <a:latin typeface="Cambria Math" panose="02040503050406030204" pitchFamily="18" charset="0"/>
                        <a:ea typeface="Cambria Math" panose="02040503050406030204" pitchFamily="18" charset="0"/>
                      </a:rPr>
                      <m:t>𝐿</m:t>
                    </m:r>
                    <m:r>
                      <a:rPr lang="de-DE" i="1">
                        <a:latin typeface="Cambria Math" panose="02040503050406030204" pitchFamily="18" charset="0"/>
                        <a:ea typeface="Cambria Math" panose="02040503050406030204" pitchFamily="18" charset="0"/>
                      </a:rPr>
                      <m:t>&lt;</m:t>
                    </m:r>
                    <m:r>
                      <a:rPr lang="de-DE">
                        <a:latin typeface="Cambria Math" panose="02040503050406030204" pitchFamily="18" charset="0"/>
                        <a:ea typeface="Cambria Math" panose="02040503050406030204" pitchFamily="18" charset="0"/>
                      </a:rPr>
                      <m:t>1</m:t>
                    </m:r>
                  </m:oMath>
                </a14:m>
                <a:r>
                  <a:rPr lang="de-DE" dirty="0"/>
                  <a:t>, so dass</a:t>
                </a:r>
              </a:p>
              <a:p>
                <a:r>
                  <a:rPr lang="de-DE" dirty="0"/>
                  <a:t>für die Steigung gilt </a:t>
                </a:r>
                <a14:m>
                  <m:oMath xmlns:m="http://schemas.openxmlformats.org/officeDocument/2006/math">
                    <m:d>
                      <m:dPr>
                        <m:begChr m:val="|"/>
                        <m:endChr m:val="|"/>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𝜙</m:t>
                            </m:r>
                          </m:e>
                          <m:sup>
                            <m:r>
                              <a:rPr lang="de-DE" b="0" i="0" smtClean="0">
                                <a:latin typeface="Cambria Math" panose="02040503050406030204" pitchFamily="18" charset="0"/>
                                <a:ea typeface="Cambria Math" panose="02040503050406030204" pitchFamily="18" charset="0"/>
                              </a:rPr>
                              <m:t>′</m:t>
                            </m:r>
                          </m:sup>
                        </m:sSup>
                        <m:d>
                          <m:dPr>
                            <m:ctrlPr>
                              <a:rPr lang="de-DE" b="0" i="1" smtClean="0">
                                <a:latin typeface="Cambria Math" panose="02040503050406030204" pitchFamily="18" charset="0"/>
                                <a:ea typeface="Cambria Math" panose="02040503050406030204" pitchFamily="18" charset="0"/>
                              </a:rPr>
                            </m:ctrlPr>
                          </m:dPr>
                          <m:e>
                            <m:r>
                              <m:rPr>
                                <m:sty m:val="p"/>
                              </m:rPr>
                              <a:rPr lang="de-DE" b="0" i="0" smtClean="0">
                                <a:latin typeface="Cambria Math" panose="02040503050406030204" pitchFamily="18" charset="0"/>
                                <a:ea typeface="Cambria Math" panose="02040503050406030204" pitchFamily="18" charset="0"/>
                              </a:rPr>
                              <m:t>x</m:t>
                            </m:r>
                          </m:e>
                        </m:d>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oMath>
                </a14:m>
                <a:r>
                  <a:rPr lang="de-DE" dirty="0"/>
                  <a:t> für alle </a:t>
                </a:r>
              </a:p>
              <a:p>
                <a:r>
                  <a:rPr lang="de-DE" dirty="0"/>
                  <a:t>x aus [</a:t>
                </a:r>
                <a:r>
                  <a:rPr lang="de-DE" dirty="0" err="1"/>
                  <a:t>a;b</a:t>
                </a:r>
                <a:r>
                  <a:rPr lang="de-DE" dirty="0"/>
                  <a:t>], dann ist die Funktion eine </a:t>
                </a:r>
              </a:p>
              <a:p>
                <a:r>
                  <a:rPr lang="de-DE" dirty="0"/>
                  <a:t>Kontraktion mit</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b="0" i="1" smtClean="0">
                              <a:solidFill>
                                <a:srgbClr val="00B050"/>
                              </a:solidFill>
                              <a:latin typeface="Cambria Math" panose="02040503050406030204" pitchFamily="18" charset="0"/>
                              <a:ea typeface="Cambria Math" panose="02040503050406030204" pitchFamily="18" charset="0"/>
                            </a:rPr>
                          </m:ctrlPr>
                        </m:dPr>
                        <m:e>
                          <m:r>
                            <a:rPr lang="de-DE" b="0" i="1" smtClean="0">
                              <a:solidFill>
                                <a:srgbClr val="00B050"/>
                              </a:solidFill>
                              <a:latin typeface="Cambria Math" panose="02040503050406030204" pitchFamily="18" charset="0"/>
                              <a:ea typeface="Cambria Math" panose="02040503050406030204" pitchFamily="18" charset="0"/>
                            </a:rPr>
                            <m:t>𝜙</m:t>
                          </m:r>
                          <m:d>
                            <m:dPr>
                              <m:ctrlPr>
                                <a:rPr lang="de-DE" b="0" i="1" smtClean="0">
                                  <a:solidFill>
                                    <a:srgbClr val="00B050"/>
                                  </a:solidFill>
                                  <a:latin typeface="Cambria Math" panose="02040503050406030204" pitchFamily="18" charset="0"/>
                                  <a:ea typeface="Cambria Math" panose="02040503050406030204" pitchFamily="18" charset="0"/>
                                </a:rPr>
                              </m:ctrlPr>
                            </m:dPr>
                            <m:e>
                              <m:r>
                                <a:rPr lang="de-DE" b="0" i="1" smtClean="0">
                                  <a:solidFill>
                                    <a:srgbClr val="00B050"/>
                                  </a:solidFill>
                                  <a:latin typeface="Cambria Math" panose="02040503050406030204" pitchFamily="18" charset="0"/>
                                  <a:ea typeface="Cambria Math" panose="02040503050406030204" pitchFamily="18" charset="0"/>
                                </a:rPr>
                                <m:t>𝑥</m:t>
                              </m:r>
                            </m:e>
                          </m:d>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𝜙</m:t>
                          </m:r>
                          <m:d>
                            <m:dPr>
                              <m:ctrlPr>
                                <a:rPr lang="de-DE" b="0" i="1" smtClean="0">
                                  <a:solidFill>
                                    <a:srgbClr val="00B050"/>
                                  </a:solidFill>
                                  <a:latin typeface="Cambria Math" panose="02040503050406030204" pitchFamily="18" charset="0"/>
                                  <a:ea typeface="Cambria Math" panose="02040503050406030204" pitchFamily="18" charset="0"/>
                                </a:rPr>
                              </m:ctrlPr>
                            </m:dPr>
                            <m:e>
                              <m:r>
                                <a:rPr lang="de-DE" b="0" i="1" smtClean="0">
                                  <a:solidFill>
                                    <a:srgbClr val="00B050"/>
                                  </a:solidFill>
                                  <a:latin typeface="Cambria Math" panose="02040503050406030204" pitchFamily="18" charset="0"/>
                                  <a:ea typeface="Cambria Math" panose="02040503050406030204" pitchFamily="18" charset="0"/>
                                </a:rPr>
                                <m:t>𝑦</m:t>
                              </m:r>
                            </m:e>
                          </m:d>
                        </m:e>
                      </m:d>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𝐿</m:t>
                      </m:r>
                      <m:r>
                        <a:rPr lang="de-DE" b="0" i="1" smtClean="0">
                          <a:solidFill>
                            <a:srgbClr val="00B050"/>
                          </a:solidFill>
                          <a:latin typeface="Cambria Math" panose="02040503050406030204" pitchFamily="18" charset="0"/>
                          <a:ea typeface="Cambria Math" panose="02040503050406030204" pitchFamily="18" charset="0"/>
                        </a:rPr>
                        <m:t> </m:t>
                      </m:r>
                      <m:d>
                        <m:dPr>
                          <m:begChr m:val="|"/>
                          <m:endChr m:val="|"/>
                          <m:ctrlPr>
                            <a:rPr lang="de-DE" b="0" i="1" smtClean="0">
                              <a:solidFill>
                                <a:srgbClr val="00B050"/>
                              </a:solidFill>
                              <a:latin typeface="Cambria Math" panose="02040503050406030204" pitchFamily="18" charset="0"/>
                              <a:ea typeface="Cambria Math" panose="02040503050406030204" pitchFamily="18" charset="0"/>
                            </a:rPr>
                          </m:ctrlPr>
                        </m:dPr>
                        <m:e>
                          <m:r>
                            <a:rPr lang="de-DE" b="0" i="1" smtClean="0">
                              <a:solidFill>
                                <a:srgbClr val="00B050"/>
                              </a:solidFill>
                              <a:latin typeface="Cambria Math" panose="02040503050406030204" pitchFamily="18" charset="0"/>
                              <a:ea typeface="Cambria Math" panose="02040503050406030204" pitchFamily="18" charset="0"/>
                            </a:rPr>
                            <m:t>𝑥</m:t>
                          </m:r>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𝑦</m:t>
                          </m:r>
                        </m:e>
                      </m:d>
                      <m:r>
                        <a:rPr lang="de-DE" b="0" i="1" smtClean="0">
                          <a:latin typeface="Cambria Math" panose="02040503050406030204" pitchFamily="18" charset="0"/>
                          <a:ea typeface="Cambria Math" panose="02040503050406030204" pitchFamily="18" charset="0"/>
                        </a:rPr>
                        <m:t>,</m:t>
                      </m:r>
                    </m:oMath>
                  </m:oMathPara>
                </a14:m>
                <a:endParaRPr lang="de-DE" dirty="0"/>
              </a:p>
              <a:p>
                <a:endParaRPr lang="de-DE" dirty="0"/>
              </a:p>
              <a:p>
                <a:r>
                  <a:rPr lang="de-DE" dirty="0"/>
                  <a:t>für alle </a:t>
                </a:r>
                <a:r>
                  <a:rPr lang="de-DE" dirty="0" err="1"/>
                  <a:t>x,y</a:t>
                </a:r>
                <a:r>
                  <a:rPr lang="de-DE" dirty="0"/>
                  <a:t> aus dem Intervall.</a:t>
                </a:r>
              </a:p>
              <a:p>
                <a:endParaRPr lang="de-DE" dirty="0"/>
              </a:p>
            </p:txBody>
          </p:sp>
        </mc:Choice>
        <mc:Fallback xmlns="">
          <p:sp>
            <p:nvSpPr>
              <p:cNvPr id="28" name="Textfeld 27">
                <a:extLst>
                  <a:ext uri="{FF2B5EF4-FFF2-40B4-BE49-F238E27FC236}">
                    <a16:creationId xmlns:a16="http://schemas.microsoft.com/office/drawing/2014/main" id="{6FC0CB01-D474-4683-826E-E218728C2B09}"/>
                  </a:ext>
                </a:extLst>
              </p:cNvPr>
              <p:cNvSpPr txBox="1">
                <a:spLocks noRot="1" noChangeAspect="1" noMove="1" noResize="1" noEditPoints="1" noAdjustHandles="1" noChangeArrowheads="1" noChangeShapeType="1" noTextEdit="1"/>
              </p:cNvSpPr>
              <p:nvPr/>
            </p:nvSpPr>
            <p:spPr>
              <a:xfrm>
                <a:off x="7163380" y="1717295"/>
                <a:ext cx="4517647" cy="4801314"/>
              </a:xfrm>
              <a:prstGeom prst="rect">
                <a:avLst/>
              </a:prstGeom>
              <a:blipFill>
                <a:blip r:embed="rId4"/>
                <a:stretch>
                  <a:fillRect l="-1080" t="-762"/>
                </a:stretch>
              </a:blipFill>
            </p:spPr>
            <p:txBody>
              <a:bodyPr/>
              <a:lstStyle/>
              <a:p>
                <a:r>
                  <a:rPr lang="de-DE">
                    <a:noFill/>
                  </a:rPr>
                  <a:t> </a:t>
                </a:r>
              </a:p>
            </p:txBody>
          </p:sp>
        </mc:Fallback>
      </mc:AlternateContent>
      <p:cxnSp>
        <p:nvCxnSpPr>
          <p:cNvPr id="4" name="Gerade Verbindung mit Pfeil 3">
            <a:extLst>
              <a:ext uri="{FF2B5EF4-FFF2-40B4-BE49-F238E27FC236}">
                <a16:creationId xmlns:a16="http://schemas.microsoft.com/office/drawing/2014/main" id="{F3F00FAA-D89B-42F5-81D2-E2529CD181D4}"/>
              </a:ext>
            </a:extLst>
          </p:cNvPr>
          <p:cNvCxnSpPr>
            <a:cxnSpLocks/>
          </p:cNvCxnSpPr>
          <p:nvPr/>
        </p:nvCxnSpPr>
        <p:spPr>
          <a:xfrm flipV="1">
            <a:off x="5570078" y="5458012"/>
            <a:ext cx="2402070" cy="26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C0646AE-36FA-480E-B7A5-6267D3B429E0}"/>
              </a:ext>
            </a:extLst>
          </p:cNvPr>
          <p:cNvSpPr txBox="1"/>
          <p:nvPr/>
        </p:nvSpPr>
        <p:spPr>
          <a:xfrm>
            <a:off x="2817020" y="5197835"/>
            <a:ext cx="3342582" cy="1477328"/>
          </a:xfrm>
          <a:prstGeom prst="rect">
            <a:avLst/>
          </a:prstGeom>
          <a:noFill/>
        </p:spPr>
        <p:txBody>
          <a:bodyPr wrap="none" rtlCol="0">
            <a:spAutoFit/>
          </a:bodyPr>
          <a:lstStyle/>
          <a:p>
            <a:r>
              <a:rPr lang="de-DE" dirty="0">
                <a:solidFill>
                  <a:srgbClr val="00B050"/>
                </a:solidFill>
              </a:rPr>
              <a:t>Hierfür braucht man den </a:t>
            </a:r>
          </a:p>
          <a:p>
            <a:r>
              <a:rPr lang="de-DE" dirty="0">
                <a:solidFill>
                  <a:srgbClr val="00B050"/>
                </a:solidFill>
              </a:rPr>
              <a:t>Begriff „Steigung“ nicht!</a:t>
            </a:r>
          </a:p>
          <a:p>
            <a:r>
              <a:rPr lang="de-DE" dirty="0">
                <a:solidFill>
                  <a:srgbClr val="00B050"/>
                </a:solidFill>
              </a:rPr>
              <a:t>Diese Bedingung kann man </a:t>
            </a:r>
          </a:p>
          <a:p>
            <a:r>
              <a:rPr lang="de-DE" dirty="0">
                <a:solidFill>
                  <a:srgbClr val="00B050"/>
                </a:solidFill>
              </a:rPr>
              <a:t>auch mit komplexen Zahlen </a:t>
            </a:r>
          </a:p>
          <a:p>
            <a:r>
              <a:rPr lang="de-DE" dirty="0">
                <a:solidFill>
                  <a:srgbClr val="00B050"/>
                </a:solidFill>
              </a:rPr>
              <a:t>und Beträgen verstehen.</a:t>
            </a:r>
          </a:p>
        </p:txBody>
      </p:sp>
    </p:spTree>
    <p:extLst>
      <p:ext uri="{BB962C8B-B14F-4D97-AF65-F5344CB8AC3E}">
        <p14:creationId xmlns:p14="http://schemas.microsoft.com/office/powerpoint/2010/main" val="424092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Fixpunktsatz von </a:t>
            </a:r>
            <a:r>
              <a:rPr lang="de-DE" dirty="0" err="1"/>
              <a:t>Banach</a:t>
            </a:r>
            <a:endParaRPr lang="de-DE" dirty="0"/>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8D8DACC-F85B-473A-9F97-1EA761F6A909}"/>
                  </a:ext>
                </a:extLst>
              </p:cNvPr>
              <p:cNvSpPr/>
              <p:nvPr/>
            </p:nvSpPr>
            <p:spPr>
              <a:xfrm>
                <a:off x="3048000" y="2551837"/>
                <a:ext cx="6096000" cy="2889509"/>
              </a:xfrm>
              <a:prstGeom prst="rect">
                <a:avLst/>
              </a:prstGeom>
            </p:spPr>
            <p:txBody>
              <a:bodyPr>
                <a:spAutoFit/>
              </a:bodyPr>
              <a:lstStyle/>
              <a:p>
                <a:r>
                  <a:rPr lang="de-DE" dirty="0">
                    <a:latin typeface="Arial" panose="020B0604020202020204" pitchFamily="34" charset="0"/>
                  </a:rPr>
                  <a:t>Bildet die Iterationsfunktion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das Intervall [</a:t>
                </a:r>
                <a:r>
                  <a:rPr lang="de-DE" dirty="0" err="1">
                    <a:latin typeface="Arial" panose="020B0604020202020204" pitchFamily="34" charset="0"/>
                  </a:rPr>
                  <a:t>a;b</a:t>
                </a:r>
                <a:r>
                  <a:rPr lang="de-DE" dirty="0">
                    <a:latin typeface="Arial" panose="020B0604020202020204" pitchFamily="34" charset="0"/>
                  </a:rPr>
                  <a:t>] wieder auf [</a:t>
                </a:r>
                <a:r>
                  <a:rPr lang="de-DE" dirty="0" err="1">
                    <a:latin typeface="Arial" panose="020B0604020202020204" pitchFamily="34" charset="0"/>
                  </a:rPr>
                  <a:t>a;b</a:t>
                </a:r>
                <a:r>
                  <a:rPr lang="de-DE" dirty="0">
                    <a:latin typeface="Arial" panose="020B0604020202020204" pitchFamily="34" charset="0"/>
                  </a:rPr>
                  <a:t>] ab und gilt für eine Zahl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&lt;1 </m:t>
                    </m:r>
                  </m:oMath>
                </a14:m>
                <a:r>
                  <a:rPr lang="de-DE" dirty="0">
                    <a:latin typeface="Arial" panose="020B0604020202020204" pitchFamily="34" charset="0"/>
                  </a:rPr>
                  <a:t>die Kontraktionseigenschaft, dass für alle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a14:m>
                <a:r>
                  <a:rPr lang="de-DE" dirty="0">
                    <a:latin typeface="Arial" panose="020B0604020202020204" pitchFamily="34" charset="0"/>
                  </a:rPr>
                  <a:t>im Intervall [</a:t>
                </a:r>
                <a:r>
                  <a:rPr lang="de-DE" dirty="0" err="1">
                    <a:latin typeface="Arial" panose="020B0604020202020204" pitchFamily="34" charset="0"/>
                  </a:rPr>
                  <a:t>a;b</a:t>
                </a:r>
                <a:r>
                  <a:rPr lang="de-DE" dirty="0">
                    <a:latin typeface="Arial" panose="020B0604020202020204"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𝑦</m:t>
                              </m:r>
                            </m:e>
                          </m:d>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𝐿</m:t>
                      </m:r>
                      <m:r>
                        <a:rPr lang="de-DE"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𝑦</m:t>
                          </m:r>
                        </m:e>
                      </m:d>
                      <m:r>
                        <a:rPr lang="de-DE" b="0" i="1" smtClean="0">
                          <a:solidFill>
                            <a:schemeClr val="tx1"/>
                          </a:solidFill>
                          <a:latin typeface="Cambria Math" panose="02040503050406030204" pitchFamily="18" charset="0"/>
                          <a:ea typeface="Cambria Math" panose="02040503050406030204" pitchFamily="18" charset="0"/>
                        </a:rPr>
                        <m:t>,</m:t>
                      </m:r>
                    </m:oMath>
                  </m:oMathPara>
                </a14:m>
                <a:endParaRPr lang="de-DE" dirty="0">
                  <a:solidFill>
                    <a:schemeClr val="tx1"/>
                  </a:solidFill>
                  <a:latin typeface="Arial" panose="020B0604020202020204" pitchFamily="34" charset="0"/>
                </a:endParaRPr>
              </a:p>
              <a:p>
                <a:endParaRPr lang="de-DE" dirty="0">
                  <a:latin typeface="Arial" panose="020B0604020202020204" pitchFamily="34" charset="0"/>
                </a:endParaRPr>
              </a:p>
              <a:p>
                <a:r>
                  <a:rPr lang="de-DE" dirty="0">
                    <a:latin typeface="Arial" panose="020B0604020202020204" pitchFamily="34" charset="0"/>
                  </a:rPr>
                  <a:t>dann konvergiert die Fixpunktiteration für jeden Startwert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Arial" panose="020B0604020202020204" pitchFamily="34" charset="0"/>
                  </a:rPr>
                  <a:t> aus dem Intervall gegen den (auf dem Intervall) eindeutigen Fixpunkt von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Als Kontraktionszahl kann man wählen: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max</m:t>
                            </m:r>
                          </m:e>
                          <m:lim>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lim>
                        </m:limLow>
                      </m:fName>
                      <m:e>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e>
                    </m:func>
                    <m:r>
                      <a:rPr lang="de-DE" b="0" i="1" smtClean="0">
                        <a:latin typeface="Cambria Math" panose="02040503050406030204" pitchFamily="18" charset="0"/>
                      </a:rPr>
                      <m:t>.</m:t>
                    </m:r>
                  </m:oMath>
                </a14:m>
                <a:endParaRPr lang="de-DE" dirty="0"/>
              </a:p>
            </p:txBody>
          </p:sp>
        </mc:Choice>
        <mc:Fallback xmlns="">
          <p:sp>
            <p:nvSpPr>
              <p:cNvPr id="3" name="Rechteck 2">
                <a:extLst>
                  <a:ext uri="{FF2B5EF4-FFF2-40B4-BE49-F238E27FC236}">
                    <a16:creationId xmlns:a16="http://schemas.microsoft.com/office/drawing/2014/main" id="{18D8DACC-F85B-473A-9F97-1EA761F6A909}"/>
                  </a:ext>
                </a:extLst>
              </p:cNvPr>
              <p:cNvSpPr>
                <a:spLocks noRot="1" noChangeAspect="1" noMove="1" noResize="1" noEditPoints="1" noAdjustHandles="1" noChangeArrowheads="1" noChangeShapeType="1" noTextEdit="1"/>
              </p:cNvSpPr>
              <p:nvPr/>
            </p:nvSpPr>
            <p:spPr>
              <a:xfrm>
                <a:off x="3048000" y="2551837"/>
                <a:ext cx="6096000" cy="2889509"/>
              </a:xfrm>
              <a:prstGeom prst="rect">
                <a:avLst/>
              </a:prstGeom>
              <a:blipFill>
                <a:blip r:embed="rId2"/>
                <a:stretch>
                  <a:fillRect l="-800" t="-1266" r="-1400" b="-1477"/>
                </a:stretch>
              </a:blipFill>
            </p:spPr>
            <p:txBody>
              <a:bodyPr/>
              <a:lstStyle/>
              <a:p>
                <a:r>
                  <a:rPr lang="de-DE">
                    <a:noFill/>
                  </a:rPr>
                  <a:t> </a:t>
                </a:r>
              </a:p>
            </p:txBody>
          </p:sp>
        </mc:Fallback>
      </mc:AlternateContent>
    </p:spTree>
    <p:extLst>
      <p:ext uri="{BB962C8B-B14F-4D97-AF65-F5344CB8AC3E}">
        <p14:creationId xmlns:p14="http://schemas.microsoft.com/office/powerpoint/2010/main" val="309111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Fixpunktsatz von </a:t>
            </a:r>
            <a:r>
              <a:rPr lang="de-DE" dirty="0" err="1"/>
              <a:t>Banach</a:t>
            </a:r>
            <a:endParaRPr lang="de-DE" dirty="0"/>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8D8DACC-F85B-473A-9F97-1EA761F6A909}"/>
                  </a:ext>
                </a:extLst>
              </p:cNvPr>
              <p:cNvSpPr/>
              <p:nvPr/>
            </p:nvSpPr>
            <p:spPr>
              <a:xfrm>
                <a:off x="3048000" y="2551837"/>
                <a:ext cx="6096000" cy="2983958"/>
              </a:xfrm>
              <a:prstGeom prst="rect">
                <a:avLst/>
              </a:prstGeom>
            </p:spPr>
            <p:txBody>
              <a:bodyPr>
                <a:spAutoFit/>
              </a:bodyPr>
              <a:lstStyle/>
              <a:p>
                <a:r>
                  <a:rPr lang="de-DE" dirty="0">
                    <a:solidFill>
                      <a:srgbClr val="FF0000"/>
                    </a:solidFill>
                    <a:latin typeface="Arial" panose="020B0604020202020204" pitchFamily="34" charset="0"/>
                  </a:rPr>
                  <a:t>Bildet die Iterationsfunktion </a:t>
                </a:r>
                <a14:m>
                  <m:oMath xmlns:m="http://schemas.openxmlformats.org/officeDocument/2006/math">
                    <m:r>
                      <a:rPr lang="de-DE" i="1" smtClean="0">
                        <a:solidFill>
                          <a:srgbClr val="FF0000"/>
                        </a:solidFill>
                        <a:latin typeface="Cambria Math" panose="02040503050406030204" pitchFamily="18" charset="0"/>
                        <a:ea typeface="Cambria Math" panose="02040503050406030204" pitchFamily="18" charset="0"/>
                      </a:rPr>
                      <m:t>𝜙</m:t>
                    </m:r>
                  </m:oMath>
                </a14:m>
                <a:r>
                  <a:rPr lang="de-DE" dirty="0">
                    <a:solidFill>
                      <a:srgbClr val="FF0000"/>
                    </a:solidFill>
                    <a:latin typeface="Arial" panose="020B0604020202020204" pitchFamily="34" charset="0"/>
                  </a:rPr>
                  <a:t> das Intervall [</a:t>
                </a:r>
                <a:r>
                  <a:rPr lang="de-DE" dirty="0" err="1">
                    <a:solidFill>
                      <a:srgbClr val="FF0000"/>
                    </a:solidFill>
                    <a:latin typeface="Arial" panose="020B0604020202020204" pitchFamily="34" charset="0"/>
                  </a:rPr>
                  <a:t>a;b</a:t>
                </a:r>
                <a:r>
                  <a:rPr lang="de-DE" dirty="0">
                    <a:solidFill>
                      <a:srgbClr val="FF0000"/>
                    </a:solidFill>
                    <a:latin typeface="Arial" panose="020B0604020202020204" pitchFamily="34" charset="0"/>
                  </a:rPr>
                  <a:t>] wieder auf [</a:t>
                </a:r>
                <a:r>
                  <a:rPr lang="de-DE" dirty="0" err="1">
                    <a:solidFill>
                      <a:srgbClr val="FF0000"/>
                    </a:solidFill>
                    <a:latin typeface="Arial" panose="020B0604020202020204" pitchFamily="34" charset="0"/>
                  </a:rPr>
                  <a:t>a;b</a:t>
                </a:r>
                <a:r>
                  <a:rPr lang="de-DE" dirty="0">
                    <a:solidFill>
                      <a:srgbClr val="FF0000"/>
                    </a:solidFill>
                    <a:latin typeface="Arial" panose="020B0604020202020204" pitchFamily="34" charset="0"/>
                  </a:rPr>
                  <a:t>] ab und gilt für eine Zahl </a:t>
                </a:r>
                <a14:m>
                  <m:oMath xmlns:m="http://schemas.openxmlformats.org/officeDocument/2006/math">
                    <m:r>
                      <a:rPr lang="de-DE" b="0" i="1" smtClean="0">
                        <a:solidFill>
                          <a:srgbClr val="FF0000"/>
                        </a:solidFill>
                        <a:latin typeface="Cambria Math" panose="02040503050406030204" pitchFamily="18" charset="0"/>
                      </a:rPr>
                      <m:t>𝐿</m:t>
                    </m:r>
                    <m:r>
                      <a:rPr lang="de-DE" b="0" i="1" smtClean="0">
                        <a:solidFill>
                          <a:srgbClr val="FF0000"/>
                        </a:solidFill>
                        <a:latin typeface="Cambria Math" panose="02040503050406030204" pitchFamily="18" charset="0"/>
                      </a:rPr>
                      <m:t>&lt;1 </m:t>
                    </m:r>
                  </m:oMath>
                </a14:m>
                <a:r>
                  <a:rPr lang="de-DE" dirty="0">
                    <a:solidFill>
                      <a:srgbClr val="FF0000"/>
                    </a:solidFill>
                    <a:latin typeface="Arial" panose="020B0604020202020204" pitchFamily="34" charset="0"/>
                  </a:rPr>
                  <a:t>die Kontraktionseigenschaft, dass für alle </a:t>
                </a:r>
                <a14:m>
                  <m:oMath xmlns:m="http://schemas.openxmlformats.org/officeDocument/2006/math">
                    <m:r>
                      <a:rPr lang="de-DE" b="0" i="1" smtClean="0">
                        <a:solidFill>
                          <a:srgbClr val="FF0000"/>
                        </a:solidFill>
                        <a:latin typeface="Cambria Math" panose="02040503050406030204" pitchFamily="18" charset="0"/>
                      </a:rPr>
                      <m:t>𝑥</m:t>
                    </m:r>
                    <m:r>
                      <a:rPr lang="de-DE" b="0" i="1" smtClean="0">
                        <a:solidFill>
                          <a:srgbClr val="FF0000"/>
                        </a:solidFill>
                        <a:latin typeface="Cambria Math" panose="02040503050406030204" pitchFamily="18" charset="0"/>
                      </a:rPr>
                      <m:t>,</m:t>
                    </m:r>
                    <m:r>
                      <a:rPr lang="de-DE" b="0" i="1" smtClean="0">
                        <a:solidFill>
                          <a:srgbClr val="FF0000"/>
                        </a:solidFill>
                        <a:latin typeface="Cambria Math" panose="02040503050406030204" pitchFamily="18" charset="0"/>
                      </a:rPr>
                      <m:t>𝑦</m:t>
                    </m:r>
                    <m:r>
                      <a:rPr lang="de-DE" b="0" i="1" smtClean="0">
                        <a:solidFill>
                          <a:srgbClr val="FF0000"/>
                        </a:solidFill>
                        <a:latin typeface="Cambria Math" panose="02040503050406030204" pitchFamily="18" charset="0"/>
                      </a:rPr>
                      <m:t> </m:t>
                    </m:r>
                  </m:oMath>
                </a14:m>
                <a:r>
                  <a:rPr lang="de-DE" dirty="0">
                    <a:solidFill>
                      <a:srgbClr val="FF0000"/>
                    </a:solidFill>
                    <a:latin typeface="Arial" panose="020B0604020202020204" pitchFamily="34" charset="0"/>
                  </a:rPr>
                  <a:t>im Intervall [</a:t>
                </a:r>
                <a:r>
                  <a:rPr lang="de-DE" dirty="0" err="1">
                    <a:solidFill>
                      <a:srgbClr val="FF0000"/>
                    </a:solidFill>
                    <a:latin typeface="Arial" panose="020B0604020202020204" pitchFamily="34" charset="0"/>
                  </a:rPr>
                  <a:t>a;b</a:t>
                </a:r>
                <a:r>
                  <a:rPr lang="de-DE" dirty="0">
                    <a:solidFill>
                      <a:srgbClr val="FF0000"/>
                    </a:solidFill>
                    <a:latin typeface="Arial" panose="020B0604020202020204"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de-DE" i="1" smtClean="0">
                              <a:solidFill>
                                <a:srgbClr val="FF0000"/>
                              </a:solidFill>
                              <a:latin typeface="Cambria Math" panose="02040503050406030204" pitchFamily="18" charset="0"/>
                              <a:ea typeface="Cambria Math" panose="02040503050406030204" pitchFamily="18" charset="0"/>
                            </a:rPr>
                          </m:ctrlPr>
                        </m:dPr>
                        <m:e>
                          <m:r>
                            <a:rPr lang="de-DE" i="1">
                              <a:solidFill>
                                <a:srgbClr val="FF0000"/>
                              </a:solidFill>
                              <a:latin typeface="Cambria Math" panose="02040503050406030204" pitchFamily="18" charset="0"/>
                              <a:ea typeface="Cambria Math" panose="02040503050406030204" pitchFamily="18" charset="0"/>
                            </a:rPr>
                            <m:t>𝜙</m:t>
                          </m:r>
                          <m:d>
                            <m:dPr>
                              <m:ctrlPr>
                                <a:rPr lang="de-DE" i="1">
                                  <a:solidFill>
                                    <a:srgbClr val="FF0000"/>
                                  </a:solidFill>
                                  <a:latin typeface="Cambria Math" panose="02040503050406030204" pitchFamily="18" charset="0"/>
                                  <a:ea typeface="Cambria Math" panose="02040503050406030204" pitchFamily="18" charset="0"/>
                                </a:rPr>
                              </m:ctrlPr>
                            </m:dPr>
                            <m:e>
                              <m:r>
                                <a:rPr lang="de-DE" i="1">
                                  <a:solidFill>
                                    <a:srgbClr val="FF0000"/>
                                  </a:solidFill>
                                  <a:latin typeface="Cambria Math" panose="02040503050406030204" pitchFamily="18" charset="0"/>
                                  <a:ea typeface="Cambria Math" panose="02040503050406030204" pitchFamily="18" charset="0"/>
                                </a:rPr>
                                <m:t>𝑥</m:t>
                              </m:r>
                            </m:e>
                          </m:d>
                          <m:r>
                            <a:rPr lang="de-DE" i="1">
                              <a:solidFill>
                                <a:srgbClr val="FF0000"/>
                              </a:solidFill>
                              <a:latin typeface="Cambria Math" panose="02040503050406030204" pitchFamily="18" charset="0"/>
                              <a:ea typeface="Cambria Math" panose="02040503050406030204" pitchFamily="18" charset="0"/>
                            </a:rPr>
                            <m:t>−</m:t>
                          </m:r>
                          <m:r>
                            <a:rPr lang="de-DE" i="1">
                              <a:solidFill>
                                <a:srgbClr val="FF0000"/>
                              </a:solidFill>
                              <a:latin typeface="Cambria Math" panose="02040503050406030204" pitchFamily="18" charset="0"/>
                              <a:ea typeface="Cambria Math" panose="02040503050406030204" pitchFamily="18" charset="0"/>
                            </a:rPr>
                            <m:t>𝜙</m:t>
                          </m:r>
                          <m:d>
                            <m:dPr>
                              <m:ctrlPr>
                                <a:rPr lang="de-DE" i="1">
                                  <a:solidFill>
                                    <a:srgbClr val="FF0000"/>
                                  </a:solidFill>
                                  <a:latin typeface="Cambria Math" panose="02040503050406030204" pitchFamily="18" charset="0"/>
                                  <a:ea typeface="Cambria Math" panose="02040503050406030204" pitchFamily="18" charset="0"/>
                                </a:rPr>
                              </m:ctrlPr>
                            </m:dPr>
                            <m:e>
                              <m:r>
                                <a:rPr lang="de-DE" i="1">
                                  <a:solidFill>
                                    <a:srgbClr val="FF0000"/>
                                  </a:solidFill>
                                  <a:latin typeface="Cambria Math" panose="02040503050406030204" pitchFamily="18" charset="0"/>
                                  <a:ea typeface="Cambria Math" panose="02040503050406030204" pitchFamily="18" charset="0"/>
                                </a:rPr>
                                <m:t>𝑦</m:t>
                              </m:r>
                            </m:e>
                          </m:d>
                        </m:e>
                      </m:d>
                      <m:r>
                        <a:rPr lang="de-DE" i="1">
                          <a:solidFill>
                            <a:srgbClr val="FF0000"/>
                          </a:solidFill>
                          <a:latin typeface="Cambria Math" panose="02040503050406030204" pitchFamily="18" charset="0"/>
                          <a:ea typeface="Cambria Math" panose="02040503050406030204" pitchFamily="18" charset="0"/>
                        </a:rPr>
                        <m:t>≤</m:t>
                      </m:r>
                      <m:r>
                        <a:rPr lang="de-DE" i="1">
                          <a:solidFill>
                            <a:srgbClr val="FF0000"/>
                          </a:solidFill>
                          <a:latin typeface="Cambria Math" panose="02040503050406030204" pitchFamily="18" charset="0"/>
                          <a:ea typeface="Cambria Math" panose="02040503050406030204" pitchFamily="18" charset="0"/>
                        </a:rPr>
                        <m:t>𝐿</m:t>
                      </m:r>
                      <m:r>
                        <a:rPr lang="de-DE" i="1">
                          <a:solidFill>
                            <a:srgbClr val="FF0000"/>
                          </a:solidFill>
                          <a:latin typeface="Cambria Math" panose="02040503050406030204" pitchFamily="18" charset="0"/>
                          <a:ea typeface="Cambria Math" panose="02040503050406030204" pitchFamily="18" charset="0"/>
                        </a:rPr>
                        <m:t> </m:t>
                      </m:r>
                      <m:d>
                        <m:dPr>
                          <m:begChr m:val="|"/>
                          <m:endChr m:val="|"/>
                          <m:ctrlPr>
                            <a:rPr lang="de-DE" i="1">
                              <a:solidFill>
                                <a:srgbClr val="FF0000"/>
                              </a:solidFill>
                              <a:latin typeface="Cambria Math" panose="02040503050406030204" pitchFamily="18" charset="0"/>
                              <a:ea typeface="Cambria Math" panose="02040503050406030204" pitchFamily="18" charset="0"/>
                            </a:rPr>
                          </m:ctrlPr>
                        </m:dPr>
                        <m:e>
                          <m:r>
                            <a:rPr lang="de-DE" i="1">
                              <a:solidFill>
                                <a:srgbClr val="FF0000"/>
                              </a:solidFill>
                              <a:latin typeface="Cambria Math" panose="02040503050406030204" pitchFamily="18" charset="0"/>
                              <a:ea typeface="Cambria Math" panose="02040503050406030204" pitchFamily="18" charset="0"/>
                            </a:rPr>
                            <m:t>𝑥</m:t>
                          </m:r>
                          <m:r>
                            <a:rPr lang="de-DE" i="1">
                              <a:solidFill>
                                <a:srgbClr val="FF0000"/>
                              </a:solidFill>
                              <a:latin typeface="Cambria Math" panose="02040503050406030204" pitchFamily="18" charset="0"/>
                              <a:ea typeface="Cambria Math" panose="02040503050406030204" pitchFamily="18" charset="0"/>
                            </a:rPr>
                            <m:t>−</m:t>
                          </m:r>
                          <m:r>
                            <a:rPr lang="de-DE" i="1">
                              <a:solidFill>
                                <a:srgbClr val="FF0000"/>
                              </a:solidFill>
                              <a:latin typeface="Cambria Math" panose="02040503050406030204" pitchFamily="18" charset="0"/>
                              <a:ea typeface="Cambria Math" panose="02040503050406030204" pitchFamily="18" charset="0"/>
                            </a:rPr>
                            <m:t>𝑦</m:t>
                          </m:r>
                        </m:e>
                      </m:d>
                      <m:r>
                        <a:rPr lang="de-DE" b="0" i="1" smtClean="0">
                          <a:solidFill>
                            <a:srgbClr val="FF0000"/>
                          </a:solidFill>
                          <a:latin typeface="Cambria Math" panose="02040503050406030204" pitchFamily="18" charset="0"/>
                          <a:ea typeface="Cambria Math" panose="02040503050406030204" pitchFamily="18" charset="0"/>
                        </a:rPr>
                        <m:t>,</m:t>
                      </m:r>
                    </m:oMath>
                  </m:oMathPara>
                </a14:m>
                <a:endParaRPr lang="de-DE" dirty="0">
                  <a:solidFill>
                    <a:srgbClr val="FF0000"/>
                  </a:solidFill>
                  <a:latin typeface="Arial" panose="020B0604020202020204" pitchFamily="34" charset="0"/>
                </a:endParaRPr>
              </a:p>
              <a:p>
                <a:endParaRPr lang="de-DE" dirty="0">
                  <a:latin typeface="Arial" panose="020B0604020202020204" pitchFamily="34" charset="0"/>
                </a:endParaRPr>
              </a:p>
              <a:p>
                <a:r>
                  <a:rPr lang="de-DE" dirty="0">
                    <a:solidFill>
                      <a:srgbClr val="00B050"/>
                    </a:solidFill>
                    <a:latin typeface="Arial" panose="020B0604020202020204" pitchFamily="34" charset="0"/>
                  </a:rPr>
                  <a:t>dann konvergiert die Fixpunktiteration für jeden Startwert </a:t>
                </a:r>
                <a14:m>
                  <m:oMath xmlns:m="http://schemas.openxmlformats.org/officeDocument/2006/math">
                    <m:sSub>
                      <m:sSubPr>
                        <m:ctrlPr>
                          <a:rPr lang="de-DE" i="1" smtClean="0">
                            <a:solidFill>
                              <a:srgbClr val="00B050"/>
                            </a:solidFill>
                            <a:latin typeface="Cambria Math" panose="02040503050406030204" pitchFamily="18" charset="0"/>
                          </a:rPr>
                        </m:ctrlPr>
                      </m:sSubPr>
                      <m:e>
                        <m:r>
                          <a:rPr lang="de-DE" b="0" i="1" smtClean="0">
                            <a:solidFill>
                              <a:srgbClr val="00B050"/>
                            </a:solidFill>
                            <a:latin typeface="Cambria Math" panose="02040503050406030204" pitchFamily="18" charset="0"/>
                          </a:rPr>
                          <m:t>𝑥</m:t>
                        </m:r>
                      </m:e>
                      <m:sub>
                        <m:r>
                          <a:rPr lang="de-DE" b="0" i="1" smtClean="0">
                            <a:solidFill>
                              <a:srgbClr val="00B050"/>
                            </a:solidFill>
                            <a:latin typeface="Cambria Math" panose="02040503050406030204" pitchFamily="18" charset="0"/>
                          </a:rPr>
                          <m:t>0</m:t>
                        </m:r>
                      </m:sub>
                    </m:sSub>
                  </m:oMath>
                </a14:m>
                <a:r>
                  <a:rPr lang="de-DE" dirty="0">
                    <a:solidFill>
                      <a:srgbClr val="00B050"/>
                    </a:solidFill>
                    <a:latin typeface="Arial" panose="020B0604020202020204" pitchFamily="34" charset="0"/>
                  </a:rPr>
                  <a:t> aus dem Intervall gegen den (auf dem Intervall) eindeutigen Fixpunkt von </a:t>
                </a:r>
                <a14:m>
                  <m:oMath xmlns:m="http://schemas.openxmlformats.org/officeDocument/2006/math">
                    <m:r>
                      <a:rPr lang="de-DE" i="1">
                        <a:solidFill>
                          <a:srgbClr val="00B050"/>
                        </a:solidFill>
                        <a:latin typeface="Cambria Math" panose="02040503050406030204" pitchFamily="18" charset="0"/>
                        <a:ea typeface="Cambria Math" panose="02040503050406030204" pitchFamily="18" charset="0"/>
                      </a:rPr>
                      <m:t>𝜙</m:t>
                    </m:r>
                  </m:oMath>
                </a14:m>
                <a:r>
                  <a:rPr lang="de-DE" dirty="0">
                    <a:solidFill>
                      <a:srgbClr val="00B050"/>
                    </a:solidFill>
                    <a:latin typeface="Arial" panose="020B0604020202020204" pitchFamily="34" charset="0"/>
                  </a:rPr>
                  <a:t>.</a:t>
                </a:r>
                <a:r>
                  <a:rPr lang="de-DE" dirty="0">
                    <a:latin typeface="Arial" panose="020B0604020202020204" pitchFamily="34" charset="0"/>
                  </a:rPr>
                  <a:t> Als Kontraktionszahl kann man wählen: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max</m:t>
                            </m:r>
                          </m:e>
                          <m:lim>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lim>
                        </m:limLow>
                      </m:fName>
                      <m:e>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e>
                    </m:func>
                    <m:r>
                      <a:rPr lang="de-DE" b="0" i="1" smtClean="0">
                        <a:latin typeface="Cambria Math" panose="02040503050406030204" pitchFamily="18" charset="0"/>
                      </a:rPr>
                      <m:t>.</m:t>
                    </m:r>
                  </m:oMath>
                </a14:m>
                <a:endParaRPr lang="de-DE" dirty="0"/>
              </a:p>
            </p:txBody>
          </p:sp>
        </mc:Choice>
        <mc:Fallback xmlns="">
          <p:sp>
            <p:nvSpPr>
              <p:cNvPr id="3" name="Rechteck 2">
                <a:extLst>
                  <a:ext uri="{FF2B5EF4-FFF2-40B4-BE49-F238E27FC236}">
                    <a16:creationId xmlns:a16="http://schemas.microsoft.com/office/drawing/2014/main" id="{18D8DACC-F85B-473A-9F97-1EA761F6A909}"/>
                  </a:ext>
                </a:extLst>
              </p:cNvPr>
              <p:cNvSpPr>
                <a:spLocks noRot="1" noChangeAspect="1" noMove="1" noResize="1" noEditPoints="1" noAdjustHandles="1" noChangeArrowheads="1" noChangeShapeType="1" noTextEdit="1"/>
              </p:cNvSpPr>
              <p:nvPr/>
            </p:nvSpPr>
            <p:spPr>
              <a:xfrm>
                <a:off x="3048000" y="2551837"/>
                <a:ext cx="6096000" cy="2983958"/>
              </a:xfrm>
              <a:prstGeom prst="rect">
                <a:avLst/>
              </a:prstGeom>
              <a:blipFill>
                <a:blip r:embed="rId2"/>
                <a:stretch>
                  <a:fillRect l="-800" t="-1227" r="-1400" b="-409"/>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AAE6D300-EFF6-4773-BAD4-C02768823854}"/>
              </a:ext>
            </a:extLst>
          </p:cNvPr>
          <p:cNvSpPr txBox="1"/>
          <p:nvPr/>
        </p:nvSpPr>
        <p:spPr>
          <a:xfrm>
            <a:off x="443884" y="2689934"/>
            <a:ext cx="934871" cy="2031325"/>
          </a:xfrm>
          <a:prstGeom prst="rect">
            <a:avLst/>
          </a:prstGeom>
          <a:noFill/>
        </p:spPr>
        <p:txBody>
          <a:bodyPr wrap="none" rtlCol="0">
            <a:spAutoFit/>
          </a:bodyPr>
          <a:lstStyle/>
          <a:p>
            <a:r>
              <a:rPr lang="de-DE" dirty="0">
                <a:solidFill>
                  <a:srgbClr val="FF0000"/>
                </a:solidFill>
              </a:rPr>
              <a:t>WENN</a:t>
            </a:r>
          </a:p>
          <a:p>
            <a:endParaRPr lang="de-DE" dirty="0"/>
          </a:p>
          <a:p>
            <a:endParaRPr lang="de-DE" dirty="0"/>
          </a:p>
          <a:p>
            <a:endParaRPr lang="de-DE" dirty="0"/>
          </a:p>
          <a:p>
            <a:endParaRPr lang="de-DE" dirty="0"/>
          </a:p>
          <a:p>
            <a:endParaRPr lang="de-DE" dirty="0"/>
          </a:p>
          <a:p>
            <a:r>
              <a:rPr lang="de-DE" dirty="0">
                <a:solidFill>
                  <a:srgbClr val="00B050"/>
                </a:solidFill>
              </a:rPr>
              <a:t>DANN </a:t>
            </a:r>
          </a:p>
        </p:txBody>
      </p:sp>
      <p:sp>
        <p:nvSpPr>
          <p:cNvPr id="5" name="Textfeld 4">
            <a:extLst>
              <a:ext uri="{FF2B5EF4-FFF2-40B4-BE49-F238E27FC236}">
                <a16:creationId xmlns:a16="http://schemas.microsoft.com/office/drawing/2014/main" id="{DF59507E-AEEE-4D61-90DB-68471C2BED06}"/>
              </a:ext>
            </a:extLst>
          </p:cNvPr>
          <p:cNvSpPr txBox="1"/>
          <p:nvPr/>
        </p:nvSpPr>
        <p:spPr>
          <a:xfrm>
            <a:off x="7927759" y="5637320"/>
            <a:ext cx="2400016" cy="646331"/>
          </a:xfrm>
          <a:prstGeom prst="rect">
            <a:avLst/>
          </a:prstGeom>
          <a:noFill/>
        </p:spPr>
        <p:txBody>
          <a:bodyPr wrap="none" rtlCol="0">
            <a:spAutoFit/>
          </a:bodyPr>
          <a:lstStyle/>
          <a:p>
            <a:r>
              <a:rPr lang="de-DE" sz="1200" dirty="0"/>
              <a:t>Das ist der Maximalwert </a:t>
            </a:r>
          </a:p>
          <a:p>
            <a:r>
              <a:rPr lang="de-DE" sz="1200" dirty="0"/>
              <a:t>des Betrags der Ableitung auf</a:t>
            </a:r>
          </a:p>
          <a:p>
            <a:r>
              <a:rPr lang="de-DE" sz="1200" dirty="0"/>
              <a:t>dem Intervall [</a:t>
            </a:r>
            <a:r>
              <a:rPr lang="de-DE" sz="1200" dirty="0" err="1"/>
              <a:t>a;b</a:t>
            </a:r>
            <a:r>
              <a:rPr lang="de-DE" sz="1200" dirty="0"/>
              <a:t>].</a:t>
            </a:r>
          </a:p>
        </p:txBody>
      </p:sp>
      <p:cxnSp>
        <p:nvCxnSpPr>
          <p:cNvPr id="7" name="Gerade Verbindung mit Pfeil 6">
            <a:extLst>
              <a:ext uri="{FF2B5EF4-FFF2-40B4-BE49-F238E27FC236}">
                <a16:creationId xmlns:a16="http://schemas.microsoft.com/office/drawing/2014/main" id="{F2CC7556-32A5-4A6F-A6C4-85D290C67FC6}"/>
              </a:ext>
            </a:extLst>
          </p:cNvPr>
          <p:cNvCxnSpPr/>
          <p:nvPr/>
        </p:nvCxnSpPr>
        <p:spPr>
          <a:xfrm flipH="1" flipV="1">
            <a:off x="6462944" y="5388746"/>
            <a:ext cx="1464815" cy="37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feld 7">
                <a:extLst>
                  <a:ext uri="{FF2B5EF4-FFF2-40B4-BE49-F238E27FC236}">
                    <a16:creationId xmlns:a16="http://schemas.microsoft.com/office/drawing/2014/main" id="{E6A77B2B-2999-492A-B404-76B8A60F09FF}"/>
                  </a:ext>
                </a:extLst>
              </p:cNvPr>
              <p:cNvSpPr txBox="1"/>
              <p:nvPr/>
            </p:nvSpPr>
            <p:spPr>
              <a:xfrm>
                <a:off x="9207623" y="3428256"/>
                <a:ext cx="2347117" cy="830997"/>
              </a:xfrm>
              <a:prstGeom prst="rect">
                <a:avLst/>
              </a:prstGeom>
              <a:noFill/>
            </p:spPr>
            <p:txBody>
              <a:bodyPr wrap="none" rtlCol="0">
                <a:spAutoFit/>
              </a:bodyPr>
              <a:lstStyle/>
              <a:p>
                <a:r>
                  <a:rPr lang="de-DE" sz="1200" dirty="0"/>
                  <a:t>Aus dieser Eigenschaft</a:t>
                </a:r>
              </a:p>
              <a:p>
                <a:r>
                  <a:rPr lang="de-DE" sz="1200" dirty="0"/>
                  <a:t>folgt auch, dass </a:t>
                </a:r>
                <a14:m>
                  <m:oMath xmlns:m="http://schemas.openxmlformats.org/officeDocument/2006/math">
                    <m:r>
                      <a:rPr lang="de-DE" sz="1200" i="1" smtClean="0">
                        <a:solidFill>
                          <a:schemeClr val="tx1"/>
                        </a:solidFill>
                        <a:latin typeface="Cambria Math" panose="02040503050406030204" pitchFamily="18" charset="0"/>
                        <a:ea typeface="Cambria Math" panose="02040503050406030204" pitchFamily="18" charset="0"/>
                      </a:rPr>
                      <m:t>𝜙</m:t>
                    </m:r>
                  </m:oMath>
                </a14:m>
                <a:r>
                  <a:rPr lang="de-DE" sz="1200" dirty="0"/>
                  <a:t> stetig ist. </a:t>
                </a:r>
              </a:p>
              <a:p>
                <a:r>
                  <a:rPr lang="de-DE" sz="1200" dirty="0"/>
                  <a:t>Man muss es also nicht extra </a:t>
                </a:r>
              </a:p>
              <a:p>
                <a:r>
                  <a:rPr lang="de-DE" sz="1200" dirty="0"/>
                  <a:t>aufführen.</a:t>
                </a:r>
              </a:p>
            </p:txBody>
          </p:sp>
        </mc:Choice>
        <mc:Fallback>
          <p:sp>
            <p:nvSpPr>
              <p:cNvPr id="8" name="Textfeld 7">
                <a:extLst>
                  <a:ext uri="{FF2B5EF4-FFF2-40B4-BE49-F238E27FC236}">
                    <a16:creationId xmlns:a16="http://schemas.microsoft.com/office/drawing/2014/main" id="{E6A77B2B-2999-492A-B404-76B8A60F09FF}"/>
                  </a:ext>
                </a:extLst>
              </p:cNvPr>
              <p:cNvSpPr txBox="1">
                <a:spLocks noRot="1" noChangeAspect="1" noMove="1" noResize="1" noEditPoints="1" noAdjustHandles="1" noChangeArrowheads="1" noChangeShapeType="1" noTextEdit="1"/>
              </p:cNvSpPr>
              <p:nvPr/>
            </p:nvSpPr>
            <p:spPr>
              <a:xfrm>
                <a:off x="9207623" y="3428256"/>
                <a:ext cx="2347117" cy="830997"/>
              </a:xfrm>
              <a:prstGeom prst="rect">
                <a:avLst/>
              </a:prstGeom>
              <a:blipFill>
                <a:blip r:embed="rId3"/>
                <a:stretch>
                  <a:fillRect b="-4380"/>
                </a:stretch>
              </a:blipFill>
            </p:spPr>
            <p:txBody>
              <a:bodyPr/>
              <a:lstStyle/>
              <a:p>
                <a:r>
                  <a:rPr lang="de-DE">
                    <a:noFill/>
                  </a:rPr>
                  <a:t> </a:t>
                </a:r>
              </a:p>
            </p:txBody>
          </p:sp>
        </mc:Fallback>
      </mc:AlternateContent>
      <p:cxnSp>
        <p:nvCxnSpPr>
          <p:cNvPr id="9" name="Gerade Verbindung mit Pfeil 8">
            <a:extLst>
              <a:ext uri="{FF2B5EF4-FFF2-40B4-BE49-F238E27FC236}">
                <a16:creationId xmlns:a16="http://schemas.microsoft.com/office/drawing/2014/main" id="{43E5A396-C0A6-4B23-B83C-4170E458382C}"/>
              </a:ext>
            </a:extLst>
          </p:cNvPr>
          <p:cNvCxnSpPr>
            <a:cxnSpLocks/>
            <a:stCxn id="8" idx="1"/>
          </p:cNvCxnSpPr>
          <p:nvPr/>
        </p:nvCxnSpPr>
        <p:spPr>
          <a:xfrm flipH="1">
            <a:off x="7776839" y="3843755"/>
            <a:ext cx="1430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94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Fixpunktsatz von </a:t>
            </a:r>
            <a:r>
              <a:rPr lang="de-DE" dirty="0" err="1"/>
              <a:t>Banach</a:t>
            </a:r>
            <a:endParaRPr lang="de-DE" dirty="0"/>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8D8DACC-F85B-473A-9F97-1EA761F6A909}"/>
                  </a:ext>
                </a:extLst>
              </p:cNvPr>
              <p:cNvSpPr/>
              <p:nvPr/>
            </p:nvSpPr>
            <p:spPr>
              <a:xfrm>
                <a:off x="3048000" y="2551837"/>
                <a:ext cx="6096000" cy="2889509"/>
              </a:xfrm>
              <a:prstGeom prst="rect">
                <a:avLst/>
              </a:prstGeom>
            </p:spPr>
            <p:txBody>
              <a:bodyPr>
                <a:spAutoFit/>
              </a:bodyPr>
              <a:lstStyle/>
              <a:p>
                <a:r>
                  <a:rPr lang="de-DE" dirty="0">
                    <a:latin typeface="Arial" panose="020B0604020202020204" pitchFamily="34" charset="0"/>
                  </a:rPr>
                  <a:t>Bildet die Iterationsfunktion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das Intervall [</a:t>
                </a:r>
                <a:r>
                  <a:rPr lang="de-DE" dirty="0" err="1">
                    <a:latin typeface="Arial" panose="020B0604020202020204" pitchFamily="34" charset="0"/>
                  </a:rPr>
                  <a:t>a;b</a:t>
                </a:r>
                <a:r>
                  <a:rPr lang="de-DE" dirty="0">
                    <a:latin typeface="Arial" panose="020B0604020202020204" pitchFamily="34" charset="0"/>
                  </a:rPr>
                  <a:t>] wieder auf [</a:t>
                </a:r>
                <a:r>
                  <a:rPr lang="de-DE" dirty="0" err="1">
                    <a:latin typeface="Arial" panose="020B0604020202020204" pitchFamily="34" charset="0"/>
                  </a:rPr>
                  <a:t>a;b</a:t>
                </a:r>
                <a:r>
                  <a:rPr lang="de-DE" dirty="0">
                    <a:latin typeface="Arial" panose="020B0604020202020204" pitchFamily="34" charset="0"/>
                  </a:rPr>
                  <a:t>] ab und gilt für eine Zahl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&lt;1 </m:t>
                    </m:r>
                  </m:oMath>
                </a14:m>
                <a:r>
                  <a:rPr lang="de-DE" dirty="0">
                    <a:latin typeface="Arial" panose="020B0604020202020204" pitchFamily="34" charset="0"/>
                  </a:rPr>
                  <a:t>die Kontraktionseigenschaft, dass für alle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a14:m>
                <a:r>
                  <a:rPr lang="de-DE" dirty="0">
                    <a:latin typeface="Arial" panose="020B0604020202020204" pitchFamily="34" charset="0"/>
                  </a:rPr>
                  <a:t>im Intervall [</a:t>
                </a:r>
                <a:r>
                  <a:rPr lang="de-DE" dirty="0" err="1">
                    <a:latin typeface="Arial" panose="020B0604020202020204" pitchFamily="34" charset="0"/>
                  </a:rPr>
                  <a:t>a;b</a:t>
                </a:r>
                <a:r>
                  <a:rPr lang="de-DE" dirty="0">
                    <a:latin typeface="Arial" panose="020B0604020202020204"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𝑦</m:t>
                              </m:r>
                            </m:e>
                          </m:d>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𝐿</m:t>
                      </m:r>
                      <m:r>
                        <a:rPr lang="de-DE"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𝑦</m:t>
                          </m:r>
                        </m:e>
                      </m:d>
                      <m:r>
                        <a:rPr lang="de-DE" b="0" i="1" smtClean="0">
                          <a:solidFill>
                            <a:schemeClr val="tx1"/>
                          </a:solidFill>
                          <a:latin typeface="Cambria Math" panose="02040503050406030204" pitchFamily="18" charset="0"/>
                          <a:ea typeface="Cambria Math" panose="02040503050406030204" pitchFamily="18" charset="0"/>
                        </a:rPr>
                        <m:t>,</m:t>
                      </m:r>
                    </m:oMath>
                  </m:oMathPara>
                </a14:m>
                <a:endParaRPr lang="de-DE" dirty="0">
                  <a:solidFill>
                    <a:schemeClr val="tx1"/>
                  </a:solidFill>
                  <a:latin typeface="Arial" panose="020B0604020202020204" pitchFamily="34" charset="0"/>
                </a:endParaRPr>
              </a:p>
              <a:p>
                <a:endParaRPr lang="de-DE" dirty="0">
                  <a:latin typeface="Arial" panose="020B0604020202020204" pitchFamily="34" charset="0"/>
                </a:endParaRPr>
              </a:p>
              <a:p>
                <a:r>
                  <a:rPr lang="de-DE" dirty="0">
                    <a:latin typeface="Arial" panose="020B0604020202020204" pitchFamily="34" charset="0"/>
                  </a:rPr>
                  <a:t>dann konvergiert die Fixpunktiteration für jeden Startwert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Arial" panose="020B0604020202020204" pitchFamily="34" charset="0"/>
                  </a:rPr>
                  <a:t> aus dem Intervall gegen den (auf dem Intervall) eindeutigen Fixpunkt von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Als Kontraktionszahl kann man wählen: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max</m:t>
                            </m:r>
                          </m:e>
                          <m:lim>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lim>
                        </m:limLow>
                      </m:fName>
                      <m:e>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e>
                    </m:func>
                    <m:r>
                      <a:rPr lang="de-DE" b="0" i="1" smtClean="0">
                        <a:latin typeface="Cambria Math" panose="02040503050406030204" pitchFamily="18" charset="0"/>
                      </a:rPr>
                      <m:t>.</m:t>
                    </m:r>
                  </m:oMath>
                </a14:m>
                <a:endParaRPr lang="de-DE" dirty="0"/>
              </a:p>
            </p:txBody>
          </p:sp>
        </mc:Choice>
        <mc:Fallback xmlns="">
          <p:sp>
            <p:nvSpPr>
              <p:cNvPr id="3" name="Rechteck 2">
                <a:extLst>
                  <a:ext uri="{FF2B5EF4-FFF2-40B4-BE49-F238E27FC236}">
                    <a16:creationId xmlns:a16="http://schemas.microsoft.com/office/drawing/2014/main" id="{18D8DACC-F85B-473A-9F97-1EA761F6A909}"/>
                  </a:ext>
                </a:extLst>
              </p:cNvPr>
              <p:cNvSpPr>
                <a:spLocks noRot="1" noChangeAspect="1" noMove="1" noResize="1" noEditPoints="1" noAdjustHandles="1" noChangeArrowheads="1" noChangeShapeType="1" noTextEdit="1"/>
              </p:cNvSpPr>
              <p:nvPr/>
            </p:nvSpPr>
            <p:spPr>
              <a:xfrm>
                <a:off x="3048000" y="2551837"/>
                <a:ext cx="6096000" cy="2889509"/>
              </a:xfrm>
              <a:prstGeom prst="rect">
                <a:avLst/>
              </a:prstGeom>
              <a:blipFill>
                <a:blip r:embed="rId2"/>
                <a:stretch>
                  <a:fillRect l="-800" t="-1266" r="-1400" b="-147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E024E660-71D9-4E6C-BF89-A09F17EC3E91}"/>
              </a:ext>
            </a:extLst>
          </p:cNvPr>
          <p:cNvSpPr txBox="1"/>
          <p:nvPr/>
        </p:nvSpPr>
        <p:spPr>
          <a:xfrm>
            <a:off x="865351" y="5672831"/>
            <a:ext cx="4365298" cy="646331"/>
          </a:xfrm>
          <a:prstGeom prst="rect">
            <a:avLst/>
          </a:prstGeom>
          <a:noFill/>
        </p:spPr>
        <p:txBody>
          <a:bodyPr wrap="none" rtlCol="0">
            <a:spAutoFit/>
          </a:bodyPr>
          <a:lstStyle/>
          <a:p>
            <a:r>
              <a:rPr lang="de-DE" dirty="0"/>
              <a:t>In diesem Satz finden wir alles wieder,</a:t>
            </a:r>
          </a:p>
          <a:p>
            <a:r>
              <a:rPr lang="de-DE" dirty="0"/>
              <a:t>Was wir zuvor diskutiert haben.</a:t>
            </a:r>
          </a:p>
        </p:txBody>
      </p:sp>
    </p:spTree>
    <p:extLst>
      <p:ext uri="{BB962C8B-B14F-4D97-AF65-F5344CB8AC3E}">
        <p14:creationId xmlns:p14="http://schemas.microsoft.com/office/powerpoint/2010/main" val="2375539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Fixpunktsatz von </a:t>
            </a:r>
            <a:r>
              <a:rPr lang="de-DE" dirty="0" err="1"/>
              <a:t>Banach</a:t>
            </a:r>
            <a:endParaRPr lang="de-DE" dirty="0"/>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8D8DACC-F85B-473A-9F97-1EA761F6A909}"/>
                  </a:ext>
                </a:extLst>
              </p:cNvPr>
              <p:cNvSpPr/>
              <p:nvPr/>
            </p:nvSpPr>
            <p:spPr>
              <a:xfrm>
                <a:off x="3048000" y="2551837"/>
                <a:ext cx="6096000" cy="2889509"/>
              </a:xfrm>
              <a:prstGeom prst="rect">
                <a:avLst/>
              </a:prstGeom>
            </p:spPr>
            <p:txBody>
              <a:bodyPr>
                <a:spAutoFit/>
              </a:bodyPr>
              <a:lstStyle/>
              <a:p>
                <a:r>
                  <a:rPr lang="de-DE" dirty="0">
                    <a:solidFill>
                      <a:srgbClr val="00B050"/>
                    </a:solidFill>
                    <a:latin typeface="Arial" panose="020B0604020202020204" pitchFamily="34" charset="0"/>
                  </a:rPr>
                  <a:t>Bildet die Iterationsfunktion </a:t>
                </a:r>
                <a14:m>
                  <m:oMath xmlns:m="http://schemas.openxmlformats.org/officeDocument/2006/math">
                    <m:r>
                      <a:rPr lang="de-DE" i="1" smtClean="0">
                        <a:solidFill>
                          <a:srgbClr val="00B050"/>
                        </a:solidFill>
                        <a:latin typeface="Cambria Math" panose="02040503050406030204" pitchFamily="18" charset="0"/>
                        <a:ea typeface="Cambria Math" panose="02040503050406030204" pitchFamily="18" charset="0"/>
                      </a:rPr>
                      <m:t>𝜙</m:t>
                    </m:r>
                  </m:oMath>
                </a14:m>
                <a:r>
                  <a:rPr lang="de-DE" dirty="0">
                    <a:solidFill>
                      <a:srgbClr val="00B050"/>
                    </a:solidFill>
                    <a:latin typeface="Arial" panose="020B0604020202020204" pitchFamily="34" charset="0"/>
                  </a:rPr>
                  <a:t> das Intervall [</a:t>
                </a:r>
                <a:r>
                  <a:rPr lang="de-DE" dirty="0" err="1">
                    <a:solidFill>
                      <a:srgbClr val="00B050"/>
                    </a:solidFill>
                    <a:latin typeface="Arial" panose="020B0604020202020204" pitchFamily="34" charset="0"/>
                  </a:rPr>
                  <a:t>a;b</a:t>
                </a:r>
                <a:r>
                  <a:rPr lang="de-DE" dirty="0">
                    <a:solidFill>
                      <a:srgbClr val="00B050"/>
                    </a:solidFill>
                    <a:latin typeface="Arial" panose="020B0604020202020204" pitchFamily="34" charset="0"/>
                  </a:rPr>
                  <a:t>] wieder auf [</a:t>
                </a:r>
                <a:r>
                  <a:rPr lang="de-DE" dirty="0" err="1">
                    <a:solidFill>
                      <a:srgbClr val="00B050"/>
                    </a:solidFill>
                    <a:latin typeface="Arial" panose="020B0604020202020204" pitchFamily="34" charset="0"/>
                  </a:rPr>
                  <a:t>a;b</a:t>
                </a:r>
                <a:r>
                  <a:rPr lang="de-DE" dirty="0">
                    <a:solidFill>
                      <a:srgbClr val="00B050"/>
                    </a:solidFill>
                    <a:latin typeface="Arial" panose="020B0604020202020204" pitchFamily="34" charset="0"/>
                  </a:rPr>
                  <a:t>] ab </a:t>
                </a:r>
                <a:r>
                  <a:rPr lang="de-DE" dirty="0">
                    <a:latin typeface="Arial" panose="020B0604020202020204" pitchFamily="34" charset="0"/>
                  </a:rPr>
                  <a:t>und gilt für eine Zahl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&lt;1 </m:t>
                    </m:r>
                  </m:oMath>
                </a14:m>
                <a:r>
                  <a:rPr lang="de-DE" dirty="0">
                    <a:latin typeface="Arial" panose="020B0604020202020204" pitchFamily="34" charset="0"/>
                  </a:rPr>
                  <a:t>die Kontraktionseigenschaft, dass für alle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a14:m>
                <a:r>
                  <a:rPr lang="de-DE" dirty="0">
                    <a:latin typeface="Arial" panose="020B0604020202020204" pitchFamily="34" charset="0"/>
                  </a:rPr>
                  <a:t>im Intervall [</a:t>
                </a:r>
                <a:r>
                  <a:rPr lang="de-DE" dirty="0" err="1">
                    <a:latin typeface="Arial" panose="020B0604020202020204" pitchFamily="34" charset="0"/>
                  </a:rPr>
                  <a:t>a;b</a:t>
                </a:r>
                <a:r>
                  <a:rPr lang="de-DE" dirty="0">
                    <a:latin typeface="Arial" panose="020B0604020202020204"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𝑦</m:t>
                              </m:r>
                            </m:e>
                          </m:d>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𝐿</m:t>
                      </m:r>
                      <m:r>
                        <a:rPr lang="de-DE"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𝑦</m:t>
                          </m:r>
                        </m:e>
                      </m:d>
                      <m:r>
                        <a:rPr lang="de-DE" b="0" i="1" smtClean="0">
                          <a:solidFill>
                            <a:schemeClr val="tx1"/>
                          </a:solidFill>
                          <a:latin typeface="Cambria Math" panose="02040503050406030204" pitchFamily="18" charset="0"/>
                          <a:ea typeface="Cambria Math" panose="02040503050406030204" pitchFamily="18" charset="0"/>
                        </a:rPr>
                        <m:t>,</m:t>
                      </m:r>
                    </m:oMath>
                  </m:oMathPara>
                </a14:m>
                <a:endParaRPr lang="de-DE" dirty="0">
                  <a:solidFill>
                    <a:schemeClr val="tx1"/>
                  </a:solidFill>
                  <a:latin typeface="Arial" panose="020B0604020202020204" pitchFamily="34" charset="0"/>
                </a:endParaRPr>
              </a:p>
              <a:p>
                <a:endParaRPr lang="de-DE" dirty="0">
                  <a:latin typeface="Arial" panose="020B0604020202020204" pitchFamily="34" charset="0"/>
                </a:endParaRPr>
              </a:p>
              <a:p>
                <a:r>
                  <a:rPr lang="de-DE" dirty="0">
                    <a:latin typeface="Arial" panose="020B0604020202020204" pitchFamily="34" charset="0"/>
                  </a:rPr>
                  <a:t>dann konvergiert die Fixpunktiteration für jeden Startwert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Arial" panose="020B0604020202020204" pitchFamily="34" charset="0"/>
                  </a:rPr>
                  <a:t> aus dem Intervall gegen den (auf dem Intervall) eindeutigen Fixpunkt von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Als Kontraktionszahl kann man wählen: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max</m:t>
                            </m:r>
                          </m:e>
                          <m:lim>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lim>
                        </m:limLow>
                      </m:fName>
                      <m:e>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e>
                    </m:func>
                    <m:r>
                      <a:rPr lang="de-DE" b="0" i="1" smtClean="0">
                        <a:latin typeface="Cambria Math" panose="02040503050406030204" pitchFamily="18" charset="0"/>
                      </a:rPr>
                      <m:t>.</m:t>
                    </m:r>
                  </m:oMath>
                </a14:m>
                <a:endParaRPr lang="de-DE" dirty="0"/>
              </a:p>
            </p:txBody>
          </p:sp>
        </mc:Choice>
        <mc:Fallback xmlns="">
          <p:sp>
            <p:nvSpPr>
              <p:cNvPr id="3" name="Rechteck 2">
                <a:extLst>
                  <a:ext uri="{FF2B5EF4-FFF2-40B4-BE49-F238E27FC236}">
                    <a16:creationId xmlns:a16="http://schemas.microsoft.com/office/drawing/2014/main" id="{18D8DACC-F85B-473A-9F97-1EA761F6A909}"/>
                  </a:ext>
                </a:extLst>
              </p:cNvPr>
              <p:cNvSpPr>
                <a:spLocks noRot="1" noChangeAspect="1" noMove="1" noResize="1" noEditPoints="1" noAdjustHandles="1" noChangeArrowheads="1" noChangeShapeType="1" noTextEdit="1"/>
              </p:cNvSpPr>
              <p:nvPr/>
            </p:nvSpPr>
            <p:spPr>
              <a:xfrm>
                <a:off x="3048000" y="2551837"/>
                <a:ext cx="6096000" cy="2889509"/>
              </a:xfrm>
              <a:prstGeom prst="rect">
                <a:avLst/>
              </a:prstGeom>
              <a:blipFill>
                <a:blip r:embed="rId2"/>
                <a:stretch>
                  <a:fillRect l="-800" t="-1266" r="-1400" b="-147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E024E660-71D9-4E6C-BF89-A09F17EC3E91}"/>
              </a:ext>
            </a:extLst>
          </p:cNvPr>
          <p:cNvSpPr txBox="1"/>
          <p:nvPr/>
        </p:nvSpPr>
        <p:spPr>
          <a:xfrm>
            <a:off x="865351" y="5672831"/>
            <a:ext cx="4641014" cy="646331"/>
          </a:xfrm>
          <a:prstGeom prst="rect">
            <a:avLst/>
          </a:prstGeom>
          <a:noFill/>
        </p:spPr>
        <p:txBody>
          <a:bodyPr wrap="none" rtlCol="0">
            <a:spAutoFit/>
          </a:bodyPr>
          <a:lstStyle/>
          <a:p>
            <a:r>
              <a:rPr lang="de-DE" dirty="0">
                <a:solidFill>
                  <a:srgbClr val="00B050"/>
                </a:solidFill>
              </a:rPr>
              <a:t>Diese Voraussetzung garantiert, dass es </a:t>
            </a:r>
          </a:p>
          <a:p>
            <a:r>
              <a:rPr lang="de-DE" dirty="0">
                <a:solidFill>
                  <a:srgbClr val="00B050"/>
                </a:solidFill>
              </a:rPr>
              <a:t>einen Fixpunkt gibt ([</a:t>
            </a:r>
            <a:r>
              <a:rPr lang="de-DE" dirty="0" err="1">
                <a:solidFill>
                  <a:srgbClr val="00B050"/>
                </a:solidFill>
              </a:rPr>
              <a:t>a;b</a:t>
            </a:r>
            <a:r>
              <a:rPr lang="de-DE" dirty="0">
                <a:solidFill>
                  <a:srgbClr val="00B050"/>
                </a:solidFill>
              </a:rPr>
              <a:t>]-Argument).</a:t>
            </a:r>
          </a:p>
        </p:txBody>
      </p:sp>
    </p:spTree>
    <p:extLst>
      <p:ext uri="{BB962C8B-B14F-4D97-AF65-F5344CB8AC3E}">
        <p14:creationId xmlns:p14="http://schemas.microsoft.com/office/powerpoint/2010/main" val="3915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5A620-2A08-4209-8A54-72DE54DC1B00}"/>
              </a:ext>
            </a:extLst>
          </p:cNvPr>
          <p:cNvSpPr>
            <a:spLocks noGrp="1"/>
          </p:cNvSpPr>
          <p:nvPr>
            <p:ph type="title"/>
          </p:nvPr>
        </p:nvSpPr>
        <p:spPr/>
        <p:txBody>
          <a:bodyPr/>
          <a:lstStyle/>
          <a:p>
            <a:r>
              <a:rPr lang="de-DE" dirty="0"/>
              <a:t>Motivation</a:t>
            </a:r>
          </a:p>
        </p:txBody>
      </p:sp>
      <p:pic>
        <p:nvPicPr>
          <p:cNvPr id="5" name="Grafik 4">
            <a:extLst>
              <a:ext uri="{FF2B5EF4-FFF2-40B4-BE49-F238E27FC236}">
                <a16:creationId xmlns:a16="http://schemas.microsoft.com/office/drawing/2014/main" id="{131692C0-D150-404A-9957-785B9523463A}"/>
              </a:ext>
            </a:extLst>
          </p:cNvPr>
          <p:cNvPicPr>
            <a:picLocks noChangeAspect="1"/>
          </p:cNvPicPr>
          <p:nvPr/>
        </p:nvPicPr>
        <p:blipFill>
          <a:blip r:embed="rId4"/>
          <a:stretch>
            <a:fillRect/>
          </a:stretch>
        </p:blipFill>
        <p:spPr>
          <a:xfrm>
            <a:off x="3002845" y="2197655"/>
            <a:ext cx="2859144" cy="3844925"/>
          </a:xfrm>
          <a:prstGeom prst="rect">
            <a:avLst/>
          </a:prstGeom>
        </p:spPr>
      </p:pic>
      <p:sp>
        <p:nvSpPr>
          <p:cNvPr id="6" name="Rechteck 5">
            <a:extLst>
              <a:ext uri="{FF2B5EF4-FFF2-40B4-BE49-F238E27FC236}">
                <a16:creationId xmlns:a16="http://schemas.microsoft.com/office/drawing/2014/main" id="{68986781-117F-4874-B46F-A0D3876A7DEA}"/>
              </a:ext>
            </a:extLst>
          </p:cNvPr>
          <p:cNvSpPr/>
          <p:nvPr/>
        </p:nvSpPr>
        <p:spPr>
          <a:xfrm>
            <a:off x="6113990" y="2329934"/>
            <a:ext cx="5572359" cy="3693319"/>
          </a:xfrm>
          <a:prstGeom prst="rect">
            <a:avLst/>
          </a:prstGeom>
        </p:spPr>
        <p:txBody>
          <a:bodyPr wrap="none">
            <a:spAutoFit/>
          </a:bodyPr>
          <a:lstStyle/>
          <a:p>
            <a:endParaRPr lang="de-DE" dirty="0"/>
          </a:p>
          <a:p>
            <a:endParaRPr lang="de-DE" dirty="0"/>
          </a:p>
          <a:p>
            <a:endParaRPr lang="de-DE" dirty="0"/>
          </a:p>
          <a:p>
            <a:endParaRPr lang="de-DE" dirty="0"/>
          </a:p>
          <a:p>
            <a:r>
              <a:rPr lang="de-DE" dirty="0">
                <a:latin typeface="Arial" panose="020B0604020202020204" pitchFamily="34" charset="0"/>
                <a:cs typeface="Arial" panose="020B0604020202020204" pitchFamily="34" charset="0"/>
              </a:rPr>
              <a:t>Für Interessierte: Was hat </a:t>
            </a:r>
            <a:r>
              <a:rPr lang="es-ES" dirty="0">
                <a:latin typeface="Arial" panose="020B0604020202020204" pitchFamily="34" charset="0"/>
                <a:cs typeface="Arial" panose="020B0604020202020204" pitchFamily="34" charset="0"/>
              </a:rPr>
              <a:t>Abu Dschaʿfar </a:t>
            </a:r>
          </a:p>
          <a:p>
            <a:r>
              <a:rPr lang="es-ES" dirty="0">
                <a:latin typeface="Arial" panose="020B0604020202020204" pitchFamily="34" charset="0"/>
                <a:cs typeface="Arial" panose="020B0604020202020204" pitchFamily="34" charset="0"/>
              </a:rPr>
              <a:t>Muhammad ibn Musa al-Chwārizmī</a:t>
            </a:r>
          </a:p>
          <a:p>
            <a:r>
              <a:rPr lang="es-ES" dirty="0">
                <a:latin typeface="Arial" panose="020B0604020202020204" pitchFamily="34" charset="0"/>
                <a:cs typeface="Arial" panose="020B0604020202020204" pitchFamily="34" charset="0"/>
              </a:rPr>
              <a:t>damit zu tun? </a:t>
            </a:r>
            <a:endParaRPr lang="de-DE" dirty="0">
              <a:latin typeface="Arial" panose="020B0604020202020204" pitchFamily="34" charset="0"/>
              <a:cs typeface="Arial" panose="020B0604020202020204" pitchFamily="34" charset="0"/>
            </a:endParaRPr>
          </a:p>
          <a:p>
            <a:endParaRPr lang="de-DE" dirty="0">
              <a:hlinkClick r:id="rId5"/>
            </a:endParaRPr>
          </a:p>
          <a:p>
            <a:r>
              <a:rPr lang="de-DE" dirty="0">
                <a:hlinkClick r:id="rId5"/>
              </a:rPr>
              <a:t>Wortherkunft "Algorithmus"</a:t>
            </a:r>
            <a:endParaRPr lang="de-DE" dirty="0"/>
          </a:p>
          <a:p>
            <a:endParaRPr lang="de-DE" dirty="0"/>
          </a:p>
          <a:p>
            <a:r>
              <a:rPr lang="de-DE" dirty="0">
                <a:hlinkClick r:id="rId6"/>
              </a:rPr>
              <a:t>Wortherkunft "Algebra“</a:t>
            </a:r>
            <a:endParaRPr lang="de-DE" dirty="0"/>
          </a:p>
          <a:p>
            <a:endParaRPr lang="de-DE" dirty="0"/>
          </a:p>
          <a:p>
            <a:r>
              <a:rPr lang="de-DE" dirty="0" err="1">
                <a:hlinkClick r:id="rId7"/>
              </a:rPr>
              <a:t>Rechenung</a:t>
            </a:r>
            <a:r>
              <a:rPr lang="de-DE" dirty="0">
                <a:hlinkClick r:id="rId7"/>
              </a:rPr>
              <a:t> </a:t>
            </a:r>
            <a:r>
              <a:rPr lang="de-DE" dirty="0" err="1">
                <a:hlinkClick r:id="rId7"/>
              </a:rPr>
              <a:t>auff</a:t>
            </a:r>
            <a:r>
              <a:rPr lang="de-DE" dirty="0">
                <a:hlinkClick r:id="rId7"/>
              </a:rPr>
              <a:t> der </a:t>
            </a:r>
            <a:r>
              <a:rPr lang="de-DE" dirty="0" err="1">
                <a:hlinkClick r:id="rId7"/>
              </a:rPr>
              <a:t>Linihen</a:t>
            </a:r>
            <a:r>
              <a:rPr lang="de-DE" dirty="0">
                <a:hlinkClick r:id="rId7"/>
              </a:rPr>
              <a:t> und Federn... (1522)</a:t>
            </a:r>
            <a:endParaRPr lang="de-DE" dirty="0"/>
          </a:p>
        </p:txBody>
      </p:sp>
      <p:pic>
        <p:nvPicPr>
          <p:cNvPr id="7" name="Merkwürdig">
            <a:hlinkClick r:id="" action="ppaction://media"/>
            <a:extLst>
              <a:ext uri="{FF2B5EF4-FFF2-40B4-BE49-F238E27FC236}">
                <a16:creationId xmlns:a16="http://schemas.microsoft.com/office/drawing/2014/main" id="{6935BA1F-7256-4246-9C95-E2C923E62A3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13990" y="2329934"/>
            <a:ext cx="487363" cy="487363"/>
          </a:xfrm>
          <a:prstGeom prst="rect">
            <a:avLst/>
          </a:prstGeom>
        </p:spPr>
      </p:pic>
    </p:spTree>
    <p:extLst>
      <p:ext uri="{BB962C8B-B14F-4D97-AF65-F5344CB8AC3E}">
        <p14:creationId xmlns:p14="http://schemas.microsoft.com/office/powerpoint/2010/main" val="32367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Fixpunktsatz von </a:t>
            </a:r>
            <a:r>
              <a:rPr lang="de-DE" dirty="0" err="1"/>
              <a:t>Banach</a:t>
            </a:r>
            <a:endParaRPr lang="de-DE" dirty="0"/>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8D8DACC-F85B-473A-9F97-1EA761F6A909}"/>
                  </a:ext>
                </a:extLst>
              </p:cNvPr>
              <p:cNvSpPr/>
              <p:nvPr/>
            </p:nvSpPr>
            <p:spPr>
              <a:xfrm>
                <a:off x="3048000" y="2551837"/>
                <a:ext cx="6096000" cy="2889509"/>
              </a:xfrm>
              <a:prstGeom prst="rect">
                <a:avLst/>
              </a:prstGeom>
            </p:spPr>
            <p:txBody>
              <a:bodyPr>
                <a:spAutoFit/>
              </a:bodyPr>
              <a:lstStyle/>
              <a:p>
                <a:r>
                  <a:rPr lang="de-DE" dirty="0">
                    <a:latin typeface="Arial" panose="020B0604020202020204" pitchFamily="34" charset="0"/>
                  </a:rPr>
                  <a:t>Bildet die Iterationsfunktion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das Intervall [</a:t>
                </a:r>
                <a:r>
                  <a:rPr lang="de-DE" dirty="0" err="1">
                    <a:latin typeface="Arial" panose="020B0604020202020204" pitchFamily="34" charset="0"/>
                  </a:rPr>
                  <a:t>a;b</a:t>
                </a:r>
                <a:r>
                  <a:rPr lang="de-DE" dirty="0">
                    <a:latin typeface="Arial" panose="020B0604020202020204" pitchFamily="34" charset="0"/>
                  </a:rPr>
                  <a:t>] wieder auf [</a:t>
                </a:r>
                <a:r>
                  <a:rPr lang="de-DE" dirty="0" err="1">
                    <a:latin typeface="Arial" panose="020B0604020202020204" pitchFamily="34" charset="0"/>
                  </a:rPr>
                  <a:t>a;b</a:t>
                </a:r>
                <a:r>
                  <a:rPr lang="de-DE" dirty="0">
                    <a:latin typeface="Arial" panose="020B0604020202020204" pitchFamily="34" charset="0"/>
                  </a:rPr>
                  <a:t>] ab und gilt für eine Zahl </a:t>
                </a:r>
                <a14:m>
                  <m:oMath xmlns:m="http://schemas.openxmlformats.org/officeDocument/2006/math">
                    <m:r>
                      <a:rPr lang="de-DE" b="0" i="1" smtClean="0">
                        <a:solidFill>
                          <a:srgbClr val="00B050"/>
                        </a:solidFill>
                        <a:latin typeface="Cambria Math" panose="02040503050406030204" pitchFamily="18" charset="0"/>
                      </a:rPr>
                      <m:t>𝐿</m:t>
                    </m:r>
                    <m:r>
                      <a:rPr lang="de-DE" b="0" i="1" smtClean="0">
                        <a:solidFill>
                          <a:srgbClr val="00B050"/>
                        </a:solidFill>
                        <a:latin typeface="Cambria Math" panose="02040503050406030204" pitchFamily="18" charset="0"/>
                      </a:rPr>
                      <m:t>&lt;1 </m:t>
                    </m:r>
                  </m:oMath>
                </a14:m>
                <a:r>
                  <a:rPr lang="de-DE" dirty="0">
                    <a:latin typeface="Arial" panose="020B0604020202020204" pitchFamily="34" charset="0"/>
                  </a:rPr>
                  <a:t>die Kontraktionseigenschaft, dass für alle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a14:m>
                <a:r>
                  <a:rPr lang="de-DE" dirty="0">
                    <a:latin typeface="Arial" panose="020B0604020202020204" pitchFamily="34" charset="0"/>
                  </a:rPr>
                  <a:t>im Intervall [</a:t>
                </a:r>
                <a:r>
                  <a:rPr lang="de-DE" dirty="0" err="1">
                    <a:latin typeface="Arial" panose="020B0604020202020204" pitchFamily="34" charset="0"/>
                  </a:rPr>
                  <a:t>a;b</a:t>
                </a:r>
                <a:r>
                  <a:rPr lang="de-DE" dirty="0">
                    <a:latin typeface="Arial" panose="020B0604020202020204"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𝑦</m:t>
                              </m:r>
                            </m:e>
                          </m:d>
                        </m:e>
                      </m:d>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𝐿</m:t>
                      </m:r>
                      <m:r>
                        <a:rPr lang="de-DE" i="1">
                          <a:solidFill>
                            <a:schemeClr val="tx1"/>
                          </a:solidFill>
                          <a:latin typeface="Cambria Math" panose="02040503050406030204" pitchFamily="18" charset="0"/>
                          <a:ea typeface="Cambria Math" panose="02040503050406030204" pitchFamily="18" charset="0"/>
                        </a:rPr>
                        <m:t> </m:t>
                      </m:r>
                      <m:d>
                        <m:dPr>
                          <m:begChr m:val="|"/>
                          <m:endChr m:val="|"/>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𝑦</m:t>
                          </m:r>
                        </m:e>
                      </m:d>
                      <m:r>
                        <a:rPr lang="de-DE" b="0" i="1" smtClean="0">
                          <a:solidFill>
                            <a:schemeClr val="tx1"/>
                          </a:solidFill>
                          <a:latin typeface="Cambria Math" panose="02040503050406030204" pitchFamily="18" charset="0"/>
                          <a:ea typeface="Cambria Math" panose="02040503050406030204" pitchFamily="18" charset="0"/>
                        </a:rPr>
                        <m:t>,</m:t>
                      </m:r>
                    </m:oMath>
                  </m:oMathPara>
                </a14:m>
                <a:endParaRPr lang="de-DE" dirty="0">
                  <a:solidFill>
                    <a:schemeClr val="tx1"/>
                  </a:solidFill>
                  <a:latin typeface="Arial" panose="020B0604020202020204" pitchFamily="34" charset="0"/>
                </a:endParaRPr>
              </a:p>
              <a:p>
                <a:endParaRPr lang="de-DE" dirty="0">
                  <a:latin typeface="Arial" panose="020B0604020202020204" pitchFamily="34" charset="0"/>
                </a:endParaRPr>
              </a:p>
              <a:p>
                <a:r>
                  <a:rPr lang="de-DE" dirty="0">
                    <a:latin typeface="Arial" panose="020B0604020202020204" pitchFamily="34" charset="0"/>
                  </a:rPr>
                  <a:t>dann konvergiert die Fixpunktiteration für jeden Startwert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Arial" panose="020B0604020202020204" pitchFamily="34" charset="0"/>
                  </a:rPr>
                  <a:t> aus dem Intervall gegen den (auf dem Intervall) eindeutigen Fixpunkt von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Als Kontraktionszahl kann man wählen: </a:t>
                </a:r>
                <a14:m>
                  <m:oMath xmlns:m="http://schemas.openxmlformats.org/officeDocument/2006/math">
                    <m:r>
                      <a:rPr lang="de-DE" b="0" i="1" smtClean="0">
                        <a:solidFill>
                          <a:srgbClr val="00B050"/>
                        </a:solidFill>
                        <a:latin typeface="Cambria Math" panose="02040503050406030204" pitchFamily="18" charset="0"/>
                      </a:rPr>
                      <m:t>𝐿</m:t>
                    </m:r>
                    <m:r>
                      <a:rPr lang="de-DE" b="0" i="1" smtClean="0">
                        <a:solidFill>
                          <a:srgbClr val="00B050"/>
                        </a:solidFill>
                        <a:latin typeface="Cambria Math" panose="02040503050406030204" pitchFamily="18" charset="0"/>
                      </a:rPr>
                      <m:t>=</m:t>
                    </m:r>
                    <m:func>
                      <m:funcPr>
                        <m:ctrlPr>
                          <a:rPr lang="de-DE" b="0" i="1" smtClean="0">
                            <a:solidFill>
                              <a:srgbClr val="00B050"/>
                            </a:solidFill>
                            <a:latin typeface="Cambria Math" panose="02040503050406030204" pitchFamily="18" charset="0"/>
                          </a:rPr>
                        </m:ctrlPr>
                      </m:funcPr>
                      <m:fName>
                        <m:limLow>
                          <m:limLowPr>
                            <m:ctrlPr>
                              <a:rPr lang="de-DE" b="0" i="1" smtClean="0">
                                <a:solidFill>
                                  <a:srgbClr val="00B050"/>
                                </a:solidFill>
                                <a:latin typeface="Cambria Math" panose="02040503050406030204" pitchFamily="18" charset="0"/>
                              </a:rPr>
                            </m:ctrlPr>
                          </m:limLowPr>
                          <m:e>
                            <m:r>
                              <m:rPr>
                                <m:sty m:val="p"/>
                              </m:rPr>
                              <a:rPr lang="de-DE" b="0" i="0" smtClean="0">
                                <a:solidFill>
                                  <a:srgbClr val="00B050"/>
                                </a:solidFill>
                                <a:latin typeface="Cambria Math" panose="02040503050406030204" pitchFamily="18" charset="0"/>
                              </a:rPr>
                              <m:t>max</m:t>
                            </m:r>
                          </m:e>
                          <m:lim>
                            <m:r>
                              <a:rPr lang="de-DE" b="0" i="1" smtClean="0">
                                <a:solidFill>
                                  <a:srgbClr val="00B050"/>
                                </a:solidFill>
                                <a:latin typeface="Cambria Math" panose="02040503050406030204" pitchFamily="18" charset="0"/>
                              </a:rPr>
                              <m:t>𝑥</m:t>
                            </m:r>
                            <m:r>
                              <a:rPr lang="de-DE" b="0" i="1" smtClean="0">
                                <a:solidFill>
                                  <a:srgbClr val="00B050"/>
                                </a:solidFill>
                                <a:latin typeface="Cambria Math" panose="02040503050406030204" pitchFamily="18" charset="0"/>
                                <a:ea typeface="Cambria Math" panose="02040503050406030204" pitchFamily="18" charset="0"/>
                              </a:rPr>
                              <m:t>𝜖</m:t>
                            </m:r>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𝑎</m:t>
                            </m:r>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𝑏</m:t>
                            </m:r>
                            <m:r>
                              <a:rPr lang="de-DE" b="0" i="1" smtClean="0">
                                <a:solidFill>
                                  <a:srgbClr val="00B050"/>
                                </a:solidFill>
                                <a:latin typeface="Cambria Math" panose="02040503050406030204" pitchFamily="18" charset="0"/>
                                <a:ea typeface="Cambria Math" panose="02040503050406030204" pitchFamily="18" charset="0"/>
                              </a:rPr>
                              <m:t>]</m:t>
                            </m:r>
                          </m:lim>
                        </m:limLow>
                      </m:fName>
                      <m:e>
                        <m:r>
                          <a:rPr lang="de-DE" b="0" i="1" smtClean="0">
                            <a:solidFill>
                              <a:srgbClr val="00B050"/>
                            </a:solidFill>
                            <a:latin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𝜙</m:t>
                        </m:r>
                        <m:r>
                          <a:rPr lang="de-DE" b="0" i="1" smtClean="0">
                            <a:solidFill>
                              <a:srgbClr val="00B050"/>
                            </a:solidFill>
                            <a:latin typeface="Cambria Math" panose="02040503050406030204" pitchFamily="18" charset="0"/>
                            <a:ea typeface="Cambria Math" panose="02040503050406030204" pitchFamily="18" charset="0"/>
                          </a:rPr>
                          <m:t>′(</m:t>
                        </m:r>
                        <m:r>
                          <a:rPr lang="de-DE" b="0" i="1" smtClean="0">
                            <a:solidFill>
                              <a:srgbClr val="00B050"/>
                            </a:solidFill>
                            <a:latin typeface="Cambria Math" panose="02040503050406030204" pitchFamily="18" charset="0"/>
                            <a:ea typeface="Cambria Math" panose="02040503050406030204" pitchFamily="18" charset="0"/>
                          </a:rPr>
                          <m:t>𝑥</m:t>
                        </m:r>
                        <m:r>
                          <a:rPr lang="de-DE" b="0" i="1" smtClean="0">
                            <a:solidFill>
                              <a:srgbClr val="00B050"/>
                            </a:solidFill>
                            <a:latin typeface="Cambria Math" panose="02040503050406030204" pitchFamily="18" charset="0"/>
                            <a:ea typeface="Cambria Math" panose="02040503050406030204" pitchFamily="18" charset="0"/>
                          </a:rPr>
                          <m:t>)|</m:t>
                        </m:r>
                      </m:e>
                    </m:func>
                    <m:r>
                      <a:rPr lang="de-DE" b="0" i="1" smtClean="0">
                        <a:latin typeface="Cambria Math" panose="02040503050406030204" pitchFamily="18" charset="0"/>
                      </a:rPr>
                      <m:t>.</m:t>
                    </m:r>
                  </m:oMath>
                </a14:m>
                <a:endParaRPr lang="de-DE" dirty="0"/>
              </a:p>
            </p:txBody>
          </p:sp>
        </mc:Choice>
        <mc:Fallback xmlns="">
          <p:sp>
            <p:nvSpPr>
              <p:cNvPr id="3" name="Rechteck 2">
                <a:extLst>
                  <a:ext uri="{FF2B5EF4-FFF2-40B4-BE49-F238E27FC236}">
                    <a16:creationId xmlns:a16="http://schemas.microsoft.com/office/drawing/2014/main" id="{18D8DACC-F85B-473A-9F97-1EA761F6A909}"/>
                  </a:ext>
                </a:extLst>
              </p:cNvPr>
              <p:cNvSpPr>
                <a:spLocks noRot="1" noChangeAspect="1" noMove="1" noResize="1" noEditPoints="1" noAdjustHandles="1" noChangeArrowheads="1" noChangeShapeType="1" noTextEdit="1"/>
              </p:cNvSpPr>
              <p:nvPr/>
            </p:nvSpPr>
            <p:spPr>
              <a:xfrm>
                <a:off x="3048000" y="2551837"/>
                <a:ext cx="6096000" cy="2889509"/>
              </a:xfrm>
              <a:prstGeom prst="rect">
                <a:avLst/>
              </a:prstGeom>
              <a:blipFill>
                <a:blip r:embed="rId2"/>
                <a:stretch>
                  <a:fillRect l="-800" t="-1266" r="-1400" b="-147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E024E660-71D9-4E6C-BF89-A09F17EC3E91}"/>
                  </a:ext>
                </a:extLst>
              </p:cNvPr>
              <p:cNvSpPr txBox="1"/>
              <p:nvPr/>
            </p:nvSpPr>
            <p:spPr>
              <a:xfrm>
                <a:off x="865351" y="5672831"/>
                <a:ext cx="3959738" cy="923330"/>
              </a:xfrm>
              <a:prstGeom prst="rect">
                <a:avLst/>
              </a:prstGeom>
              <a:noFill/>
            </p:spPr>
            <p:txBody>
              <a:bodyPr wrap="none" rtlCol="0">
                <a:spAutoFit/>
              </a:bodyPr>
              <a:lstStyle/>
              <a:p>
                <a:r>
                  <a:rPr lang="de-DE" dirty="0">
                    <a:solidFill>
                      <a:srgbClr val="00B050"/>
                    </a:solidFill>
                  </a:rPr>
                  <a:t>Die Steigung ist betraglich echt</a:t>
                </a:r>
              </a:p>
              <a:p>
                <a:r>
                  <a:rPr lang="de-DE" dirty="0">
                    <a:solidFill>
                      <a:srgbClr val="00B050"/>
                    </a:solidFill>
                  </a:rPr>
                  <a:t>kleiner als 1. Daher ist der Fixpunkt</a:t>
                </a:r>
              </a:p>
              <a:p>
                <a:r>
                  <a:rPr lang="de-DE" dirty="0">
                    <a:solidFill>
                      <a:srgbClr val="00B050"/>
                    </a:solidFill>
                  </a:rPr>
                  <a:t>eindeutig… es gilt nie </a:t>
                </a:r>
                <a14:m>
                  <m:oMath xmlns:m="http://schemas.openxmlformats.org/officeDocument/2006/math">
                    <m:r>
                      <a:rPr lang="de-DE" i="1">
                        <a:solidFill>
                          <a:srgbClr val="00B050"/>
                        </a:solidFill>
                        <a:latin typeface="Cambria Math" panose="02040503050406030204" pitchFamily="18" charset="0"/>
                        <a:ea typeface="Cambria Math" panose="02040503050406030204" pitchFamily="18" charset="0"/>
                      </a:rPr>
                      <m:t>𝜙</m:t>
                    </m:r>
                    <m:r>
                      <a:rPr lang="de-DE" i="1">
                        <a:solidFill>
                          <a:srgbClr val="00B050"/>
                        </a:solidFill>
                        <a:latin typeface="Cambria Math" panose="02040503050406030204" pitchFamily="18" charset="0"/>
                        <a:ea typeface="Cambria Math" panose="02040503050406030204" pitchFamily="18" charset="0"/>
                      </a:rPr>
                      <m:t>′(</m:t>
                    </m:r>
                    <m:r>
                      <a:rPr lang="de-DE" i="1">
                        <a:solidFill>
                          <a:srgbClr val="00B050"/>
                        </a:solidFill>
                        <a:latin typeface="Cambria Math" panose="02040503050406030204" pitchFamily="18" charset="0"/>
                        <a:ea typeface="Cambria Math" panose="02040503050406030204" pitchFamily="18" charset="0"/>
                      </a:rPr>
                      <m:t>𝑥</m:t>
                    </m:r>
                    <m:r>
                      <a:rPr lang="de-DE" i="1">
                        <a:solidFill>
                          <a:srgbClr val="00B050"/>
                        </a:solidFill>
                        <a:latin typeface="Cambria Math" panose="02040503050406030204" pitchFamily="18" charset="0"/>
                        <a:ea typeface="Cambria Math" panose="02040503050406030204" pitchFamily="18" charset="0"/>
                      </a:rPr>
                      <m:t>)</m:t>
                    </m:r>
                  </m:oMath>
                </a14:m>
                <a:r>
                  <a:rPr lang="de-DE" dirty="0">
                    <a:solidFill>
                      <a:srgbClr val="00B050"/>
                    </a:solidFill>
                  </a:rPr>
                  <a:t>=1</a:t>
                </a:r>
              </a:p>
            </p:txBody>
          </p:sp>
        </mc:Choice>
        <mc:Fallback xmlns="">
          <p:sp>
            <p:nvSpPr>
              <p:cNvPr id="4" name="Textfeld 3">
                <a:extLst>
                  <a:ext uri="{FF2B5EF4-FFF2-40B4-BE49-F238E27FC236}">
                    <a16:creationId xmlns:a16="http://schemas.microsoft.com/office/drawing/2014/main" id="{E024E660-71D9-4E6C-BF89-A09F17EC3E91}"/>
                  </a:ext>
                </a:extLst>
              </p:cNvPr>
              <p:cNvSpPr txBox="1">
                <a:spLocks noRot="1" noChangeAspect="1" noMove="1" noResize="1" noEditPoints="1" noAdjustHandles="1" noChangeArrowheads="1" noChangeShapeType="1" noTextEdit="1"/>
              </p:cNvSpPr>
              <p:nvPr/>
            </p:nvSpPr>
            <p:spPr>
              <a:xfrm>
                <a:off x="865351" y="5672831"/>
                <a:ext cx="3959738" cy="923330"/>
              </a:xfrm>
              <a:prstGeom prst="rect">
                <a:avLst/>
              </a:prstGeom>
              <a:blipFill>
                <a:blip r:embed="rId3"/>
                <a:stretch>
                  <a:fillRect l="-1385" t="-3974" r="-615" b="-9934"/>
                </a:stretch>
              </a:blipFill>
            </p:spPr>
            <p:txBody>
              <a:bodyPr/>
              <a:lstStyle/>
              <a:p>
                <a:r>
                  <a:rPr lang="de-DE">
                    <a:noFill/>
                  </a:rPr>
                  <a:t> </a:t>
                </a:r>
              </a:p>
            </p:txBody>
          </p:sp>
        </mc:Fallback>
      </mc:AlternateContent>
    </p:spTree>
    <p:extLst>
      <p:ext uri="{BB962C8B-B14F-4D97-AF65-F5344CB8AC3E}">
        <p14:creationId xmlns:p14="http://schemas.microsoft.com/office/powerpoint/2010/main" val="2288937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Fixpunktsatz von </a:t>
            </a:r>
            <a:r>
              <a:rPr lang="de-DE" dirty="0" err="1"/>
              <a:t>Banach</a:t>
            </a:r>
            <a:endParaRPr lang="de-DE" dirty="0"/>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18D8DACC-F85B-473A-9F97-1EA761F6A909}"/>
                  </a:ext>
                </a:extLst>
              </p:cNvPr>
              <p:cNvSpPr/>
              <p:nvPr/>
            </p:nvSpPr>
            <p:spPr>
              <a:xfrm>
                <a:off x="3048000" y="2551837"/>
                <a:ext cx="6096000" cy="2889509"/>
              </a:xfrm>
              <a:prstGeom prst="rect">
                <a:avLst/>
              </a:prstGeom>
            </p:spPr>
            <p:txBody>
              <a:bodyPr>
                <a:spAutoFit/>
              </a:bodyPr>
              <a:lstStyle/>
              <a:p>
                <a:r>
                  <a:rPr lang="de-DE" dirty="0">
                    <a:latin typeface="Arial" panose="020B0604020202020204" pitchFamily="34" charset="0"/>
                  </a:rPr>
                  <a:t>Bildet die Iterationsfunktion </a:t>
                </a:r>
                <a14:m>
                  <m:oMath xmlns:m="http://schemas.openxmlformats.org/officeDocument/2006/math">
                    <m:r>
                      <a:rPr lang="de-DE" i="1" smtClean="0">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das Intervall [</a:t>
                </a:r>
                <a:r>
                  <a:rPr lang="de-DE" dirty="0" err="1">
                    <a:latin typeface="Arial" panose="020B0604020202020204" pitchFamily="34" charset="0"/>
                  </a:rPr>
                  <a:t>a;b</a:t>
                </a:r>
                <a:r>
                  <a:rPr lang="de-DE" dirty="0">
                    <a:latin typeface="Arial" panose="020B0604020202020204" pitchFamily="34" charset="0"/>
                  </a:rPr>
                  <a:t>] wieder auf [</a:t>
                </a:r>
                <a:r>
                  <a:rPr lang="de-DE" dirty="0" err="1">
                    <a:latin typeface="Arial" panose="020B0604020202020204" pitchFamily="34" charset="0"/>
                  </a:rPr>
                  <a:t>a;b</a:t>
                </a:r>
                <a:r>
                  <a:rPr lang="de-DE" dirty="0">
                    <a:latin typeface="Arial" panose="020B0604020202020204" pitchFamily="34" charset="0"/>
                  </a:rPr>
                  <a:t>] ab und gilt für eine Zahl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&lt;1 </m:t>
                    </m:r>
                  </m:oMath>
                </a14:m>
                <a:r>
                  <a:rPr lang="de-DE" dirty="0">
                    <a:latin typeface="Arial" panose="020B0604020202020204" pitchFamily="34" charset="0"/>
                  </a:rPr>
                  <a:t>die </a:t>
                </a:r>
                <a:r>
                  <a:rPr lang="de-DE" dirty="0">
                    <a:solidFill>
                      <a:srgbClr val="00B050"/>
                    </a:solidFill>
                    <a:latin typeface="Arial" panose="020B0604020202020204" pitchFamily="34" charset="0"/>
                  </a:rPr>
                  <a:t>Kontraktionseigenschaft</a:t>
                </a:r>
                <a:r>
                  <a:rPr lang="de-DE" dirty="0">
                    <a:latin typeface="Arial" panose="020B0604020202020204" pitchFamily="34" charset="0"/>
                  </a:rPr>
                  <a:t>, dass für alle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r>
                      <a:rPr lang="de-DE" b="0" i="1" smtClean="0">
                        <a:latin typeface="Cambria Math" panose="02040503050406030204" pitchFamily="18" charset="0"/>
                      </a:rPr>
                      <m:t> </m:t>
                    </m:r>
                  </m:oMath>
                </a14:m>
                <a:r>
                  <a:rPr lang="de-DE" dirty="0">
                    <a:latin typeface="Arial" panose="020B0604020202020204" pitchFamily="34" charset="0"/>
                  </a:rPr>
                  <a:t>im Intervall [</a:t>
                </a:r>
                <a:r>
                  <a:rPr lang="de-DE" dirty="0" err="1">
                    <a:latin typeface="Arial" panose="020B0604020202020204" pitchFamily="34" charset="0"/>
                  </a:rPr>
                  <a:t>a;b</a:t>
                </a:r>
                <a:r>
                  <a:rPr lang="de-DE" dirty="0">
                    <a:latin typeface="Arial" panose="020B0604020202020204" pitchFamily="34" charset="0"/>
                  </a:rPr>
                  <a:t>]: </a:t>
                </a:r>
              </a:p>
              <a:p>
                <a:pPr/>
                <a14:m>
                  <m:oMathPara xmlns:m="http://schemas.openxmlformats.org/officeDocument/2006/math">
                    <m:oMathParaPr>
                      <m:jc m:val="centerGroup"/>
                    </m:oMathParaPr>
                    <m:oMath xmlns:m="http://schemas.openxmlformats.org/officeDocument/2006/math">
                      <m:d>
                        <m:dPr>
                          <m:begChr m:val="|"/>
                          <m:endChr m:val="|"/>
                          <m:ctrlPr>
                            <a:rPr lang="de-DE" i="1" smtClean="0">
                              <a:solidFill>
                                <a:srgbClr val="00B050"/>
                              </a:solidFill>
                              <a:latin typeface="Cambria Math" panose="02040503050406030204" pitchFamily="18" charset="0"/>
                              <a:ea typeface="Cambria Math" panose="02040503050406030204" pitchFamily="18" charset="0"/>
                            </a:rPr>
                          </m:ctrlPr>
                        </m:dPr>
                        <m:e>
                          <m:r>
                            <a:rPr lang="de-DE" i="1">
                              <a:solidFill>
                                <a:srgbClr val="00B050"/>
                              </a:solidFill>
                              <a:latin typeface="Cambria Math" panose="02040503050406030204" pitchFamily="18" charset="0"/>
                              <a:ea typeface="Cambria Math" panose="02040503050406030204" pitchFamily="18" charset="0"/>
                            </a:rPr>
                            <m:t>𝜙</m:t>
                          </m:r>
                          <m:d>
                            <m:dPr>
                              <m:ctrlPr>
                                <a:rPr lang="de-DE" i="1">
                                  <a:solidFill>
                                    <a:srgbClr val="00B050"/>
                                  </a:solidFill>
                                  <a:latin typeface="Cambria Math" panose="02040503050406030204" pitchFamily="18" charset="0"/>
                                  <a:ea typeface="Cambria Math" panose="02040503050406030204" pitchFamily="18" charset="0"/>
                                </a:rPr>
                              </m:ctrlPr>
                            </m:dPr>
                            <m:e>
                              <m:r>
                                <a:rPr lang="de-DE" i="1">
                                  <a:solidFill>
                                    <a:srgbClr val="00B050"/>
                                  </a:solidFill>
                                  <a:latin typeface="Cambria Math" panose="02040503050406030204" pitchFamily="18" charset="0"/>
                                  <a:ea typeface="Cambria Math" panose="02040503050406030204" pitchFamily="18" charset="0"/>
                                </a:rPr>
                                <m:t>𝑥</m:t>
                              </m:r>
                            </m:e>
                          </m:d>
                          <m:r>
                            <a:rPr lang="de-DE" i="1">
                              <a:solidFill>
                                <a:srgbClr val="00B050"/>
                              </a:solidFill>
                              <a:latin typeface="Cambria Math" panose="02040503050406030204" pitchFamily="18" charset="0"/>
                              <a:ea typeface="Cambria Math" panose="02040503050406030204" pitchFamily="18" charset="0"/>
                            </a:rPr>
                            <m:t>−</m:t>
                          </m:r>
                          <m:r>
                            <a:rPr lang="de-DE" i="1">
                              <a:solidFill>
                                <a:srgbClr val="00B050"/>
                              </a:solidFill>
                              <a:latin typeface="Cambria Math" panose="02040503050406030204" pitchFamily="18" charset="0"/>
                              <a:ea typeface="Cambria Math" panose="02040503050406030204" pitchFamily="18" charset="0"/>
                            </a:rPr>
                            <m:t>𝜙</m:t>
                          </m:r>
                          <m:d>
                            <m:dPr>
                              <m:ctrlPr>
                                <a:rPr lang="de-DE" i="1">
                                  <a:solidFill>
                                    <a:srgbClr val="00B050"/>
                                  </a:solidFill>
                                  <a:latin typeface="Cambria Math" panose="02040503050406030204" pitchFamily="18" charset="0"/>
                                  <a:ea typeface="Cambria Math" panose="02040503050406030204" pitchFamily="18" charset="0"/>
                                </a:rPr>
                              </m:ctrlPr>
                            </m:dPr>
                            <m:e>
                              <m:r>
                                <a:rPr lang="de-DE" i="1">
                                  <a:solidFill>
                                    <a:srgbClr val="00B050"/>
                                  </a:solidFill>
                                  <a:latin typeface="Cambria Math" panose="02040503050406030204" pitchFamily="18" charset="0"/>
                                  <a:ea typeface="Cambria Math" panose="02040503050406030204" pitchFamily="18" charset="0"/>
                                </a:rPr>
                                <m:t>𝑦</m:t>
                              </m:r>
                            </m:e>
                          </m:d>
                        </m:e>
                      </m:d>
                      <m:r>
                        <a:rPr lang="de-DE" i="1">
                          <a:solidFill>
                            <a:srgbClr val="00B050"/>
                          </a:solidFill>
                          <a:latin typeface="Cambria Math" panose="02040503050406030204" pitchFamily="18" charset="0"/>
                          <a:ea typeface="Cambria Math" panose="02040503050406030204" pitchFamily="18" charset="0"/>
                        </a:rPr>
                        <m:t>≤</m:t>
                      </m:r>
                      <m:r>
                        <a:rPr lang="de-DE" i="1">
                          <a:solidFill>
                            <a:srgbClr val="00B050"/>
                          </a:solidFill>
                          <a:latin typeface="Cambria Math" panose="02040503050406030204" pitchFamily="18" charset="0"/>
                          <a:ea typeface="Cambria Math" panose="02040503050406030204" pitchFamily="18" charset="0"/>
                        </a:rPr>
                        <m:t>𝐿</m:t>
                      </m:r>
                      <m:r>
                        <a:rPr lang="de-DE" i="1">
                          <a:solidFill>
                            <a:srgbClr val="00B050"/>
                          </a:solidFill>
                          <a:latin typeface="Cambria Math" panose="02040503050406030204" pitchFamily="18" charset="0"/>
                          <a:ea typeface="Cambria Math" panose="02040503050406030204" pitchFamily="18" charset="0"/>
                        </a:rPr>
                        <m:t> </m:t>
                      </m:r>
                      <m:d>
                        <m:dPr>
                          <m:begChr m:val="|"/>
                          <m:endChr m:val="|"/>
                          <m:ctrlPr>
                            <a:rPr lang="de-DE" i="1">
                              <a:solidFill>
                                <a:srgbClr val="00B050"/>
                              </a:solidFill>
                              <a:latin typeface="Cambria Math" panose="02040503050406030204" pitchFamily="18" charset="0"/>
                              <a:ea typeface="Cambria Math" panose="02040503050406030204" pitchFamily="18" charset="0"/>
                            </a:rPr>
                          </m:ctrlPr>
                        </m:dPr>
                        <m:e>
                          <m:r>
                            <a:rPr lang="de-DE" i="1">
                              <a:solidFill>
                                <a:srgbClr val="00B050"/>
                              </a:solidFill>
                              <a:latin typeface="Cambria Math" panose="02040503050406030204" pitchFamily="18" charset="0"/>
                              <a:ea typeface="Cambria Math" panose="02040503050406030204" pitchFamily="18" charset="0"/>
                            </a:rPr>
                            <m:t>𝑥</m:t>
                          </m:r>
                          <m:r>
                            <a:rPr lang="de-DE" i="1">
                              <a:solidFill>
                                <a:srgbClr val="00B050"/>
                              </a:solidFill>
                              <a:latin typeface="Cambria Math" panose="02040503050406030204" pitchFamily="18" charset="0"/>
                              <a:ea typeface="Cambria Math" panose="02040503050406030204" pitchFamily="18" charset="0"/>
                            </a:rPr>
                            <m:t>−</m:t>
                          </m:r>
                          <m:r>
                            <a:rPr lang="de-DE" i="1">
                              <a:solidFill>
                                <a:srgbClr val="00B050"/>
                              </a:solidFill>
                              <a:latin typeface="Cambria Math" panose="02040503050406030204" pitchFamily="18" charset="0"/>
                              <a:ea typeface="Cambria Math" panose="02040503050406030204" pitchFamily="18" charset="0"/>
                            </a:rPr>
                            <m:t>𝑦</m:t>
                          </m:r>
                        </m:e>
                      </m:d>
                      <m:r>
                        <a:rPr lang="de-DE" b="0" i="1" smtClean="0">
                          <a:solidFill>
                            <a:schemeClr val="tx1"/>
                          </a:solidFill>
                          <a:latin typeface="Cambria Math" panose="02040503050406030204" pitchFamily="18" charset="0"/>
                          <a:ea typeface="Cambria Math" panose="02040503050406030204" pitchFamily="18" charset="0"/>
                        </a:rPr>
                        <m:t>,</m:t>
                      </m:r>
                    </m:oMath>
                  </m:oMathPara>
                </a14:m>
                <a:endParaRPr lang="de-DE" dirty="0">
                  <a:solidFill>
                    <a:schemeClr val="tx1"/>
                  </a:solidFill>
                  <a:latin typeface="Arial" panose="020B0604020202020204" pitchFamily="34" charset="0"/>
                </a:endParaRPr>
              </a:p>
              <a:p>
                <a:endParaRPr lang="de-DE" dirty="0">
                  <a:latin typeface="Arial" panose="020B0604020202020204" pitchFamily="34" charset="0"/>
                </a:endParaRPr>
              </a:p>
              <a:p>
                <a:r>
                  <a:rPr lang="de-DE" dirty="0">
                    <a:latin typeface="Arial" panose="020B0604020202020204" pitchFamily="34" charset="0"/>
                  </a:rPr>
                  <a:t>dann konvergiert die Fixpunktiteration für jeden Startwert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Arial" panose="020B0604020202020204" pitchFamily="34" charset="0"/>
                  </a:rPr>
                  <a:t> aus dem Intervall gegen den (auf dem Intervall) eindeutigen Fixpunkt von </a:t>
                </a:r>
                <a14:m>
                  <m:oMath xmlns:m="http://schemas.openxmlformats.org/officeDocument/2006/math">
                    <m:r>
                      <a:rPr lang="de-DE" i="1">
                        <a:latin typeface="Cambria Math" panose="02040503050406030204" pitchFamily="18" charset="0"/>
                        <a:ea typeface="Cambria Math" panose="02040503050406030204" pitchFamily="18" charset="0"/>
                      </a:rPr>
                      <m:t>𝜙</m:t>
                    </m:r>
                  </m:oMath>
                </a14:m>
                <a:r>
                  <a:rPr lang="de-DE" dirty="0">
                    <a:latin typeface="Arial" panose="020B0604020202020204" pitchFamily="34" charset="0"/>
                  </a:rPr>
                  <a:t>. Als Kontraktionszahl kann man wählen: </a:t>
                </a:r>
                <a14:m>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max</m:t>
                            </m:r>
                          </m:e>
                          <m:lim>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lim>
                        </m:limLow>
                      </m:fName>
                      <m:e>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e>
                    </m:func>
                    <m:r>
                      <a:rPr lang="de-DE" b="0" i="1" smtClean="0">
                        <a:latin typeface="Cambria Math" panose="02040503050406030204" pitchFamily="18" charset="0"/>
                      </a:rPr>
                      <m:t>.</m:t>
                    </m:r>
                  </m:oMath>
                </a14:m>
                <a:endParaRPr lang="de-DE" dirty="0"/>
              </a:p>
            </p:txBody>
          </p:sp>
        </mc:Choice>
        <mc:Fallback xmlns="">
          <p:sp>
            <p:nvSpPr>
              <p:cNvPr id="3" name="Rechteck 2">
                <a:extLst>
                  <a:ext uri="{FF2B5EF4-FFF2-40B4-BE49-F238E27FC236}">
                    <a16:creationId xmlns:a16="http://schemas.microsoft.com/office/drawing/2014/main" id="{18D8DACC-F85B-473A-9F97-1EA761F6A909}"/>
                  </a:ext>
                </a:extLst>
              </p:cNvPr>
              <p:cNvSpPr>
                <a:spLocks noRot="1" noChangeAspect="1" noMove="1" noResize="1" noEditPoints="1" noAdjustHandles="1" noChangeArrowheads="1" noChangeShapeType="1" noTextEdit="1"/>
              </p:cNvSpPr>
              <p:nvPr/>
            </p:nvSpPr>
            <p:spPr>
              <a:xfrm>
                <a:off x="3048000" y="2551837"/>
                <a:ext cx="6096000" cy="2889509"/>
              </a:xfrm>
              <a:prstGeom prst="rect">
                <a:avLst/>
              </a:prstGeom>
              <a:blipFill>
                <a:blip r:embed="rId2"/>
                <a:stretch>
                  <a:fillRect l="-800" t="-1266" r="-1400" b="-147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E024E660-71D9-4E6C-BF89-A09F17EC3E91}"/>
              </a:ext>
            </a:extLst>
          </p:cNvPr>
          <p:cNvSpPr txBox="1"/>
          <p:nvPr/>
        </p:nvSpPr>
        <p:spPr>
          <a:xfrm>
            <a:off x="865351" y="5672831"/>
            <a:ext cx="4774064" cy="646331"/>
          </a:xfrm>
          <a:prstGeom prst="rect">
            <a:avLst/>
          </a:prstGeom>
          <a:noFill/>
        </p:spPr>
        <p:txBody>
          <a:bodyPr wrap="none" rtlCol="0">
            <a:spAutoFit/>
          </a:bodyPr>
          <a:lstStyle/>
          <a:p>
            <a:r>
              <a:rPr lang="de-DE" dirty="0">
                <a:solidFill>
                  <a:srgbClr val="00B050"/>
                </a:solidFill>
              </a:rPr>
              <a:t>Und schließlich werden die Intervalle</a:t>
            </a:r>
          </a:p>
          <a:p>
            <a:r>
              <a:rPr lang="de-DE" dirty="0">
                <a:solidFill>
                  <a:srgbClr val="00B050"/>
                </a:solidFill>
              </a:rPr>
              <a:t>immer kleiner. Das Verfahren konvergiert.</a:t>
            </a:r>
          </a:p>
        </p:txBody>
      </p:sp>
    </p:spTree>
    <p:extLst>
      <p:ext uri="{BB962C8B-B14F-4D97-AF65-F5344CB8AC3E}">
        <p14:creationId xmlns:p14="http://schemas.microsoft.com/office/powerpoint/2010/main" val="1056792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wie schnell konvergiert Die Fixpunktiteration?</a:t>
            </a:r>
          </a:p>
        </p:txBody>
      </p:sp>
      <mc:AlternateContent xmlns:mc="http://schemas.openxmlformats.org/markup-compatibility/2006">
        <mc:Choice xmlns:a14="http://schemas.microsoft.com/office/drawing/2010/main" Requires="a14">
          <p:sp>
            <p:nvSpPr>
              <p:cNvPr id="4" name="Textfeld 3">
                <a:extLst>
                  <a:ext uri="{FF2B5EF4-FFF2-40B4-BE49-F238E27FC236}">
                    <a16:creationId xmlns:a16="http://schemas.microsoft.com/office/drawing/2014/main" id="{0B95C51E-EB97-428F-BA9F-2A72727EC744}"/>
                  </a:ext>
                </a:extLst>
              </p:cNvPr>
              <p:cNvSpPr txBox="1"/>
              <p:nvPr/>
            </p:nvSpPr>
            <p:spPr>
              <a:xfrm>
                <a:off x="1428379" y="3321581"/>
                <a:ext cx="5212080" cy="2540183"/>
              </a:xfrm>
              <a:prstGeom prst="rect">
                <a:avLst/>
              </a:prstGeom>
              <a:noFill/>
            </p:spPr>
            <p:txBody>
              <a:bodyPr wrap="square" rtlCol="0">
                <a:spAutoFit/>
              </a:bodyPr>
              <a:lstStyle/>
              <a:p>
                <a:r>
                  <a:rPr lang="de-DE" dirty="0"/>
                  <a:t>A-priori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latin typeface="Cambria Math" panose="02040503050406030204" pitchFamily="18" charset="0"/>
                            </a:rPr>
                          </m:ctrlPr>
                        </m:dPr>
                        <m:e>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e>
                      </m:d>
                      <m:r>
                        <a:rPr lang="de-DE" i="1" smtClean="0">
                          <a:latin typeface="Cambria Math" panose="02040503050406030204" pitchFamily="18" charset="0"/>
                          <a:ea typeface="Cambria Math" panose="02040503050406030204" pitchFamily="18" charset="0"/>
                        </a:rPr>
                        <m:t>≤</m:t>
                      </m:r>
                      <m:f>
                        <m:fPr>
                          <m:ctrlPr>
                            <a:rPr lang="de-DE" i="1" smtClean="0">
                              <a:latin typeface="Cambria Math" panose="02040503050406030204" pitchFamily="18" charset="0"/>
                              <a:ea typeface="Cambria Math" panose="02040503050406030204" pitchFamily="18" charset="0"/>
                            </a:rPr>
                          </m:ctrlPr>
                        </m:fPr>
                        <m:num>
                          <m:sSup>
                            <m:sSupPr>
                              <m:ctrlPr>
                                <a:rPr lang="de-DE"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𝐿</m:t>
                              </m:r>
                            </m:e>
                            <m:sup>
                              <m:r>
                                <a:rPr lang="de-DE" b="0" i="1" smtClean="0">
                                  <a:latin typeface="Cambria Math" panose="02040503050406030204" pitchFamily="18" charset="0"/>
                                  <a:ea typeface="Cambria Math" panose="02040503050406030204" pitchFamily="18" charset="0"/>
                                </a:rPr>
                                <m:t>𝑛</m:t>
                              </m:r>
                            </m:sup>
                          </m:sSup>
                        </m:num>
                        <m:den>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𝐿</m:t>
                          </m:r>
                        </m:den>
                      </m:f>
                      <m:r>
                        <a:rPr lang="de-DE" b="0" i="1" smtClean="0">
                          <a:latin typeface="Cambria Math" panose="02040503050406030204" pitchFamily="18" charset="0"/>
                          <a:ea typeface="Cambria Math" panose="02040503050406030204" pitchFamily="18" charset="0"/>
                        </a:rPr>
                        <m:t> </m:t>
                      </m:r>
                      <m:d>
                        <m:dPr>
                          <m:begChr m:val="|"/>
                          <m:endChr m:val="|"/>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1</m:t>
                              </m:r>
                            </m:sub>
                          </m:sSub>
                        </m:e>
                      </m:d>
                    </m:oMath>
                  </m:oMathPara>
                </a14:m>
                <a:endParaRPr lang="de-DE" dirty="0"/>
              </a:p>
              <a:p>
                <a:endParaRPr lang="de-DE" dirty="0"/>
              </a:p>
              <a:p>
                <a:r>
                  <a:rPr lang="de-DE" dirty="0"/>
                  <a:t>A-posteriori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𝑛</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e>
                      </m:d>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𝐿</m:t>
                          </m:r>
                        </m:num>
                        <m:den>
                          <m:r>
                            <a:rPr lang="de-DE" i="1">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𝐿</m:t>
                          </m:r>
                        </m:den>
                      </m:f>
                      <m:r>
                        <a:rPr lang="de-DE" i="1">
                          <a:latin typeface="Cambria Math" panose="02040503050406030204" pitchFamily="18" charset="0"/>
                          <a:ea typeface="Cambria Math" panose="02040503050406030204" pitchFamily="18" charset="0"/>
                        </a:rPr>
                        <m:t> </m:t>
                      </m:r>
                      <m:d>
                        <m:dPr>
                          <m:begChr m:val="|"/>
                          <m:endChr m:val="|"/>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−1</m:t>
                              </m:r>
                            </m:sub>
                          </m:sSub>
                        </m:e>
                      </m:d>
                    </m:oMath>
                  </m:oMathPara>
                </a14:m>
                <a:endParaRPr lang="de-DE" dirty="0"/>
              </a:p>
            </p:txBody>
          </p:sp>
        </mc:Choice>
        <mc:Fallback>
          <p:sp>
            <p:nvSpPr>
              <p:cNvPr id="4" name="Textfeld 3">
                <a:extLst>
                  <a:ext uri="{FF2B5EF4-FFF2-40B4-BE49-F238E27FC236}">
                    <a16:creationId xmlns:a16="http://schemas.microsoft.com/office/drawing/2014/main" id="{0B95C51E-EB97-428F-BA9F-2A72727EC744}"/>
                  </a:ext>
                </a:extLst>
              </p:cNvPr>
              <p:cNvSpPr txBox="1">
                <a:spLocks noRot="1" noChangeAspect="1" noMove="1" noResize="1" noEditPoints="1" noAdjustHandles="1" noChangeArrowheads="1" noChangeShapeType="1" noTextEdit="1"/>
              </p:cNvSpPr>
              <p:nvPr/>
            </p:nvSpPr>
            <p:spPr>
              <a:xfrm>
                <a:off x="1428379" y="3321581"/>
                <a:ext cx="5212080" cy="2540183"/>
              </a:xfrm>
              <a:prstGeom prst="rect">
                <a:avLst/>
              </a:prstGeom>
              <a:blipFill>
                <a:blip r:embed="rId2"/>
                <a:stretch>
                  <a:fillRect l="-936" t="-1439"/>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5" name="Rechteck 4">
                <a:extLst>
                  <a:ext uri="{FF2B5EF4-FFF2-40B4-BE49-F238E27FC236}">
                    <a16:creationId xmlns:a16="http://schemas.microsoft.com/office/drawing/2014/main" id="{8039652B-9524-4394-8758-62D205A3B92A}"/>
                  </a:ext>
                </a:extLst>
              </p:cNvPr>
              <p:cNvSpPr/>
              <p:nvPr/>
            </p:nvSpPr>
            <p:spPr>
              <a:xfrm>
                <a:off x="1428379" y="2444007"/>
                <a:ext cx="2242922" cy="490968"/>
              </a:xfrm>
              <a:prstGeom prst="rect">
                <a:avLst/>
              </a:prstGeom>
            </p:spPr>
            <p:txBody>
              <a:bodyPr wrap="none">
                <a:spAutoFit/>
              </a:bodyPr>
              <a:lstStyle/>
              <a:p>
                <a14:m>
                  <m:oMath xmlns:m="http://schemas.openxmlformats.org/officeDocument/2006/math">
                    <m:r>
                      <a:rPr lang="de-DE" i="1" smtClean="0">
                        <a:solidFill>
                          <a:schemeClr val="tx1"/>
                        </a:solidFill>
                        <a:latin typeface="Cambria Math" panose="02040503050406030204" pitchFamily="18" charset="0"/>
                      </a:rPr>
                      <m:t>𝐿</m:t>
                    </m:r>
                    <m:r>
                      <a:rPr lang="de-DE" i="1" smtClean="0">
                        <a:solidFill>
                          <a:schemeClr val="tx1"/>
                        </a:solidFill>
                        <a:latin typeface="Cambria Math" panose="02040503050406030204" pitchFamily="18" charset="0"/>
                      </a:rPr>
                      <m:t>=</m:t>
                    </m:r>
                    <m:func>
                      <m:funcPr>
                        <m:ctrlPr>
                          <a:rPr lang="de-DE" i="1">
                            <a:solidFill>
                              <a:schemeClr val="tx1"/>
                            </a:solidFill>
                            <a:latin typeface="Cambria Math" panose="02040503050406030204" pitchFamily="18" charset="0"/>
                          </a:rPr>
                        </m:ctrlPr>
                      </m:funcPr>
                      <m:fName>
                        <m:limLow>
                          <m:limLowPr>
                            <m:ctrlPr>
                              <a:rPr lang="de-DE" i="1">
                                <a:solidFill>
                                  <a:schemeClr val="tx1"/>
                                </a:solidFill>
                                <a:latin typeface="Cambria Math" panose="02040503050406030204" pitchFamily="18" charset="0"/>
                              </a:rPr>
                            </m:ctrlPr>
                          </m:limLowPr>
                          <m:e>
                            <m:r>
                              <m:rPr>
                                <m:sty m:val="p"/>
                              </m:rPr>
                              <a:rPr lang="de-DE">
                                <a:solidFill>
                                  <a:schemeClr val="tx1"/>
                                </a:solidFill>
                                <a:latin typeface="Cambria Math" panose="02040503050406030204" pitchFamily="18" charset="0"/>
                              </a:rPr>
                              <m:t>max</m:t>
                            </m:r>
                          </m:e>
                          <m:lim>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𝜖</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𝑎</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𝑏</m:t>
                            </m:r>
                            <m:r>
                              <a:rPr lang="de-DE" i="1">
                                <a:solidFill>
                                  <a:schemeClr val="tx1"/>
                                </a:solidFill>
                                <a:latin typeface="Cambria Math" panose="02040503050406030204" pitchFamily="18" charset="0"/>
                                <a:ea typeface="Cambria Math" panose="02040503050406030204" pitchFamily="18" charset="0"/>
                              </a:rPr>
                              <m:t>]</m:t>
                            </m:r>
                          </m:lim>
                        </m:limLow>
                      </m:fName>
                      <m:e>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e>
                    </m:func>
                  </m:oMath>
                </a14:m>
                <a:r>
                  <a:rPr lang="de-DE" dirty="0"/>
                  <a:t> &lt;1</a:t>
                </a:r>
              </a:p>
            </p:txBody>
          </p:sp>
        </mc:Choice>
        <mc:Fallback>
          <p:sp>
            <p:nvSpPr>
              <p:cNvPr id="5" name="Rechteck 4">
                <a:extLst>
                  <a:ext uri="{FF2B5EF4-FFF2-40B4-BE49-F238E27FC236}">
                    <a16:creationId xmlns:a16="http://schemas.microsoft.com/office/drawing/2014/main" id="{8039652B-9524-4394-8758-62D205A3B92A}"/>
                  </a:ext>
                </a:extLst>
              </p:cNvPr>
              <p:cNvSpPr>
                <a:spLocks noRot="1" noChangeAspect="1" noMove="1" noResize="1" noEditPoints="1" noAdjustHandles="1" noChangeArrowheads="1" noChangeShapeType="1" noTextEdit="1"/>
              </p:cNvSpPr>
              <p:nvPr/>
            </p:nvSpPr>
            <p:spPr>
              <a:xfrm>
                <a:off x="1428379" y="2444007"/>
                <a:ext cx="2242922" cy="490968"/>
              </a:xfrm>
              <a:prstGeom prst="rect">
                <a:avLst/>
              </a:prstGeom>
              <a:blipFill>
                <a:blip r:embed="rId3"/>
                <a:stretch>
                  <a:fillRect t="-8750" r="-1359" b="-7500"/>
                </a:stretch>
              </a:blipFill>
            </p:spPr>
            <p:txBody>
              <a:bodyPr/>
              <a:lstStyle/>
              <a:p>
                <a:r>
                  <a:rPr lang="de-DE">
                    <a:noFill/>
                  </a:rPr>
                  <a:t> </a:t>
                </a:r>
              </a:p>
            </p:txBody>
          </p:sp>
        </mc:Fallback>
      </mc:AlternateContent>
      <p:sp>
        <p:nvSpPr>
          <p:cNvPr id="6" name="Textfeld 5">
            <a:extLst>
              <a:ext uri="{FF2B5EF4-FFF2-40B4-BE49-F238E27FC236}">
                <a16:creationId xmlns:a16="http://schemas.microsoft.com/office/drawing/2014/main" id="{88AA4AE9-41B0-425A-8153-6F8F03805CB8}"/>
              </a:ext>
            </a:extLst>
          </p:cNvPr>
          <p:cNvSpPr txBox="1"/>
          <p:nvPr/>
        </p:nvSpPr>
        <p:spPr>
          <a:xfrm>
            <a:off x="7347142" y="2202968"/>
            <a:ext cx="4160113" cy="1015663"/>
          </a:xfrm>
          <a:prstGeom prst="rect">
            <a:avLst/>
          </a:prstGeom>
          <a:noFill/>
        </p:spPr>
        <p:txBody>
          <a:bodyPr wrap="none" rtlCol="0">
            <a:spAutoFit/>
          </a:bodyPr>
          <a:lstStyle/>
          <a:p>
            <a:r>
              <a:rPr lang="de-DE" sz="1200" dirty="0"/>
              <a:t>Kennt man die Kontraktionszahl L einer Funktion </a:t>
            </a:r>
          </a:p>
          <a:p>
            <a:r>
              <a:rPr lang="de-DE" sz="1200" dirty="0"/>
              <a:t>auf dem Intervall [</a:t>
            </a:r>
            <a:r>
              <a:rPr lang="de-DE" sz="1200" dirty="0" err="1"/>
              <a:t>a;b</a:t>
            </a:r>
            <a:r>
              <a:rPr lang="de-DE" sz="1200" dirty="0"/>
              <a:t>], dann kann man ausrechnen, </a:t>
            </a:r>
          </a:p>
          <a:p>
            <a:r>
              <a:rPr lang="de-DE" sz="1200" dirty="0"/>
              <a:t>wie viele Schritte man machen muss, bis eine </a:t>
            </a:r>
          </a:p>
          <a:p>
            <a:r>
              <a:rPr lang="de-DE" sz="1200" dirty="0"/>
              <a:t>gegebene Genauigkeit für die gesuchte </a:t>
            </a:r>
          </a:p>
          <a:p>
            <a:r>
              <a:rPr lang="de-DE" sz="1200" dirty="0"/>
              <a:t>Lösung erreicht ist.</a:t>
            </a:r>
          </a:p>
        </p:txBody>
      </p:sp>
      <p:cxnSp>
        <p:nvCxnSpPr>
          <p:cNvPr id="7" name="Gerade Verbindung mit Pfeil 6">
            <a:extLst>
              <a:ext uri="{FF2B5EF4-FFF2-40B4-BE49-F238E27FC236}">
                <a16:creationId xmlns:a16="http://schemas.microsoft.com/office/drawing/2014/main" id="{EDFE436F-F39D-4AA9-BB44-BC870DAD1ACB}"/>
              </a:ext>
            </a:extLst>
          </p:cNvPr>
          <p:cNvCxnSpPr>
            <a:cxnSpLocks/>
            <a:stCxn id="6" idx="1"/>
          </p:cNvCxnSpPr>
          <p:nvPr/>
        </p:nvCxnSpPr>
        <p:spPr>
          <a:xfrm flipH="1">
            <a:off x="3906176" y="2710800"/>
            <a:ext cx="3440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905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wie schnell konvergiert Die Fixpunktiteration?</a:t>
            </a:r>
          </a:p>
        </p:txBody>
      </p:sp>
      <mc:AlternateContent xmlns:mc="http://schemas.openxmlformats.org/markup-compatibility/2006">
        <mc:Choice xmlns:a14="http://schemas.microsoft.com/office/drawing/2010/main" Requires="a14">
          <p:sp>
            <p:nvSpPr>
              <p:cNvPr id="4" name="Textfeld 3">
                <a:extLst>
                  <a:ext uri="{FF2B5EF4-FFF2-40B4-BE49-F238E27FC236}">
                    <a16:creationId xmlns:a16="http://schemas.microsoft.com/office/drawing/2014/main" id="{0B95C51E-EB97-428F-BA9F-2A72727EC744}"/>
                  </a:ext>
                </a:extLst>
              </p:cNvPr>
              <p:cNvSpPr txBox="1"/>
              <p:nvPr/>
            </p:nvSpPr>
            <p:spPr>
              <a:xfrm>
                <a:off x="1428379" y="3321581"/>
                <a:ext cx="5212080" cy="2540183"/>
              </a:xfrm>
              <a:prstGeom prst="rect">
                <a:avLst/>
              </a:prstGeom>
              <a:noFill/>
            </p:spPr>
            <p:txBody>
              <a:bodyPr wrap="square" rtlCol="0">
                <a:spAutoFit/>
              </a:bodyPr>
              <a:lstStyle/>
              <a:p>
                <a:r>
                  <a:rPr lang="de-DE" dirty="0"/>
                  <a:t>A-priori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accent1">
                                  <a:lumMod val="60000"/>
                                  <a:lumOff val="40000"/>
                                </a:schemeClr>
                              </a:solidFill>
                              <a:latin typeface="Cambria Math" panose="02040503050406030204" pitchFamily="18" charset="0"/>
                            </a:rPr>
                          </m:ctrlPr>
                        </m:dPr>
                        <m:e>
                          <m:sSub>
                            <m:sSubPr>
                              <m:ctrlPr>
                                <a:rPr lang="de-DE" i="1" smtClean="0">
                                  <a:solidFill>
                                    <a:schemeClr val="accent1">
                                      <a:lumMod val="60000"/>
                                      <a:lumOff val="40000"/>
                                    </a:schemeClr>
                                  </a:solidFill>
                                  <a:latin typeface="Cambria Math" panose="02040503050406030204" pitchFamily="18" charset="0"/>
                                </a:rPr>
                              </m:ctrlPr>
                            </m:sSubPr>
                            <m:e>
                              <m:r>
                                <a:rPr lang="de-DE" b="0" i="1" smtClean="0">
                                  <a:solidFill>
                                    <a:schemeClr val="accent1">
                                      <a:lumMod val="60000"/>
                                      <a:lumOff val="40000"/>
                                    </a:schemeClr>
                                  </a:solidFill>
                                  <a:latin typeface="Cambria Math" panose="02040503050406030204" pitchFamily="18" charset="0"/>
                                </a:rPr>
                                <m:t>𝑥</m:t>
                              </m:r>
                            </m:e>
                            <m:sub>
                              <m:r>
                                <a:rPr lang="de-DE" b="0" i="1" smtClean="0">
                                  <a:solidFill>
                                    <a:schemeClr val="accent1">
                                      <a:lumMod val="60000"/>
                                      <a:lumOff val="40000"/>
                                    </a:schemeClr>
                                  </a:solidFill>
                                  <a:latin typeface="Cambria Math" panose="02040503050406030204" pitchFamily="18" charset="0"/>
                                </a:rPr>
                                <m:t>𝑛</m:t>
                              </m:r>
                            </m:sub>
                          </m:sSub>
                          <m:r>
                            <a:rPr lang="de-DE" b="0" i="1" smtClean="0">
                              <a:solidFill>
                                <a:schemeClr val="accent1">
                                  <a:lumMod val="60000"/>
                                  <a:lumOff val="40000"/>
                                </a:schemeClr>
                              </a:solidFill>
                              <a:latin typeface="Cambria Math" panose="02040503050406030204" pitchFamily="18" charset="0"/>
                            </a:rPr>
                            <m:t>−</m:t>
                          </m:r>
                          <m:acc>
                            <m:accPr>
                              <m:chr m:val="̃"/>
                              <m:ctrlPr>
                                <a:rPr lang="de-DE" b="0" i="1" smtClean="0">
                                  <a:solidFill>
                                    <a:schemeClr val="accent1">
                                      <a:lumMod val="60000"/>
                                      <a:lumOff val="40000"/>
                                    </a:schemeClr>
                                  </a:solidFill>
                                  <a:latin typeface="Cambria Math" panose="02040503050406030204" pitchFamily="18" charset="0"/>
                                </a:rPr>
                              </m:ctrlPr>
                            </m:accPr>
                            <m:e>
                              <m:r>
                                <a:rPr lang="de-DE" b="0" i="1" smtClean="0">
                                  <a:solidFill>
                                    <a:schemeClr val="accent1">
                                      <a:lumMod val="60000"/>
                                      <a:lumOff val="40000"/>
                                    </a:schemeClr>
                                  </a:solidFill>
                                  <a:latin typeface="Cambria Math" panose="02040503050406030204" pitchFamily="18" charset="0"/>
                                </a:rPr>
                                <m:t>𝑥</m:t>
                              </m:r>
                            </m:e>
                          </m:acc>
                        </m:e>
                      </m:d>
                      <m:r>
                        <a:rPr lang="de-DE" i="1" smtClean="0">
                          <a:latin typeface="Cambria Math" panose="02040503050406030204" pitchFamily="18" charset="0"/>
                          <a:ea typeface="Cambria Math" panose="02040503050406030204" pitchFamily="18" charset="0"/>
                        </a:rPr>
                        <m:t>≤</m:t>
                      </m:r>
                      <m:f>
                        <m:fPr>
                          <m:ctrlPr>
                            <a:rPr lang="de-DE" i="1" smtClean="0">
                              <a:latin typeface="Cambria Math" panose="02040503050406030204" pitchFamily="18" charset="0"/>
                              <a:ea typeface="Cambria Math" panose="02040503050406030204" pitchFamily="18" charset="0"/>
                            </a:rPr>
                          </m:ctrlPr>
                        </m:fPr>
                        <m:num>
                          <m:sSup>
                            <m:sSupPr>
                              <m:ctrlPr>
                                <a:rPr lang="de-DE"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𝐿</m:t>
                              </m:r>
                            </m:e>
                            <m:sup>
                              <m:r>
                                <a:rPr lang="de-DE" b="0" i="1" smtClean="0">
                                  <a:latin typeface="Cambria Math" panose="02040503050406030204" pitchFamily="18" charset="0"/>
                                  <a:ea typeface="Cambria Math" panose="02040503050406030204" pitchFamily="18" charset="0"/>
                                </a:rPr>
                                <m:t>𝑛</m:t>
                              </m:r>
                            </m:sup>
                          </m:sSup>
                        </m:num>
                        <m:den>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𝐿</m:t>
                          </m:r>
                        </m:den>
                      </m:f>
                      <m:r>
                        <a:rPr lang="de-DE" b="0" i="1" smtClean="0">
                          <a:latin typeface="Cambria Math" panose="02040503050406030204" pitchFamily="18" charset="0"/>
                          <a:ea typeface="Cambria Math" panose="02040503050406030204" pitchFamily="18" charset="0"/>
                        </a:rPr>
                        <m:t> </m:t>
                      </m:r>
                      <m:d>
                        <m:dPr>
                          <m:begChr m:val="|"/>
                          <m:endChr m:val="|"/>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1</m:t>
                              </m:r>
                            </m:sub>
                          </m:sSub>
                        </m:e>
                      </m:d>
                    </m:oMath>
                  </m:oMathPara>
                </a14:m>
                <a:endParaRPr lang="de-DE" dirty="0"/>
              </a:p>
              <a:p>
                <a:endParaRPr lang="de-DE" dirty="0"/>
              </a:p>
              <a:p>
                <a:r>
                  <a:rPr lang="de-DE" dirty="0"/>
                  <a:t>A-posteriori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accent1">
                                  <a:lumMod val="60000"/>
                                  <a:lumOff val="40000"/>
                                </a:schemeClr>
                              </a:solidFill>
                              <a:latin typeface="Cambria Math" panose="02040503050406030204" pitchFamily="18" charset="0"/>
                            </a:rPr>
                          </m:ctrlPr>
                        </m:dPr>
                        <m:e>
                          <m:sSub>
                            <m:sSubPr>
                              <m:ctrlPr>
                                <a:rPr lang="de-DE" i="1">
                                  <a:solidFill>
                                    <a:schemeClr val="accent1">
                                      <a:lumMod val="60000"/>
                                      <a:lumOff val="40000"/>
                                    </a:schemeClr>
                                  </a:solidFill>
                                  <a:latin typeface="Cambria Math" panose="02040503050406030204" pitchFamily="18" charset="0"/>
                                </a:rPr>
                              </m:ctrlPr>
                            </m:sSubPr>
                            <m:e>
                              <m:r>
                                <a:rPr lang="de-DE" i="1">
                                  <a:solidFill>
                                    <a:schemeClr val="accent1">
                                      <a:lumMod val="60000"/>
                                      <a:lumOff val="40000"/>
                                    </a:schemeClr>
                                  </a:solidFill>
                                  <a:latin typeface="Cambria Math" panose="02040503050406030204" pitchFamily="18" charset="0"/>
                                </a:rPr>
                                <m:t>𝑥</m:t>
                              </m:r>
                            </m:e>
                            <m:sub>
                              <m:r>
                                <a:rPr lang="de-DE" i="1">
                                  <a:solidFill>
                                    <a:schemeClr val="accent1">
                                      <a:lumMod val="60000"/>
                                      <a:lumOff val="40000"/>
                                    </a:schemeClr>
                                  </a:solidFill>
                                  <a:latin typeface="Cambria Math" panose="02040503050406030204" pitchFamily="18" charset="0"/>
                                </a:rPr>
                                <m:t>𝑛</m:t>
                              </m:r>
                            </m:sub>
                          </m:sSub>
                          <m:r>
                            <a:rPr lang="de-DE" i="1">
                              <a:solidFill>
                                <a:schemeClr val="accent1">
                                  <a:lumMod val="60000"/>
                                  <a:lumOff val="40000"/>
                                </a:schemeClr>
                              </a:solidFill>
                              <a:latin typeface="Cambria Math" panose="02040503050406030204" pitchFamily="18" charset="0"/>
                            </a:rPr>
                            <m:t>−</m:t>
                          </m:r>
                          <m:acc>
                            <m:accPr>
                              <m:chr m:val="̃"/>
                              <m:ctrlPr>
                                <a:rPr lang="de-DE" i="1">
                                  <a:solidFill>
                                    <a:schemeClr val="accent1">
                                      <a:lumMod val="60000"/>
                                      <a:lumOff val="40000"/>
                                    </a:schemeClr>
                                  </a:solidFill>
                                  <a:latin typeface="Cambria Math" panose="02040503050406030204" pitchFamily="18" charset="0"/>
                                </a:rPr>
                              </m:ctrlPr>
                            </m:accPr>
                            <m:e>
                              <m:r>
                                <a:rPr lang="de-DE" i="1">
                                  <a:solidFill>
                                    <a:schemeClr val="accent1">
                                      <a:lumMod val="60000"/>
                                      <a:lumOff val="40000"/>
                                    </a:schemeClr>
                                  </a:solidFill>
                                  <a:latin typeface="Cambria Math" panose="02040503050406030204" pitchFamily="18" charset="0"/>
                                </a:rPr>
                                <m:t>𝑥</m:t>
                              </m:r>
                            </m:e>
                          </m:acc>
                        </m:e>
                      </m:d>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𝐿</m:t>
                          </m:r>
                        </m:num>
                        <m:den>
                          <m:r>
                            <a:rPr lang="de-DE" i="1">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𝐿</m:t>
                          </m:r>
                        </m:den>
                      </m:f>
                      <m:r>
                        <a:rPr lang="de-DE" i="1">
                          <a:latin typeface="Cambria Math" panose="02040503050406030204" pitchFamily="18" charset="0"/>
                          <a:ea typeface="Cambria Math" panose="02040503050406030204" pitchFamily="18" charset="0"/>
                        </a:rPr>
                        <m:t> </m:t>
                      </m:r>
                      <m:d>
                        <m:dPr>
                          <m:begChr m:val="|"/>
                          <m:endChr m:val="|"/>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−1</m:t>
                              </m:r>
                            </m:sub>
                          </m:sSub>
                        </m:e>
                      </m:d>
                    </m:oMath>
                  </m:oMathPara>
                </a14:m>
                <a:endParaRPr lang="de-DE" dirty="0"/>
              </a:p>
            </p:txBody>
          </p:sp>
        </mc:Choice>
        <mc:Fallback>
          <p:sp>
            <p:nvSpPr>
              <p:cNvPr id="4" name="Textfeld 3">
                <a:extLst>
                  <a:ext uri="{FF2B5EF4-FFF2-40B4-BE49-F238E27FC236}">
                    <a16:creationId xmlns:a16="http://schemas.microsoft.com/office/drawing/2014/main" id="{0B95C51E-EB97-428F-BA9F-2A72727EC744}"/>
                  </a:ext>
                </a:extLst>
              </p:cNvPr>
              <p:cNvSpPr txBox="1">
                <a:spLocks noRot="1" noChangeAspect="1" noMove="1" noResize="1" noEditPoints="1" noAdjustHandles="1" noChangeArrowheads="1" noChangeShapeType="1" noTextEdit="1"/>
              </p:cNvSpPr>
              <p:nvPr/>
            </p:nvSpPr>
            <p:spPr>
              <a:xfrm>
                <a:off x="1428379" y="3321581"/>
                <a:ext cx="5212080" cy="2540183"/>
              </a:xfrm>
              <a:prstGeom prst="rect">
                <a:avLst/>
              </a:prstGeom>
              <a:blipFill>
                <a:blip r:embed="rId2"/>
                <a:stretch>
                  <a:fillRect l="-936" t="-1439"/>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5" name="Rechteck 4">
                <a:extLst>
                  <a:ext uri="{FF2B5EF4-FFF2-40B4-BE49-F238E27FC236}">
                    <a16:creationId xmlns:a16="http://schemas.microsoft.com/office/drawing/2014/main" id="{8039652B-9524-4394-8758-62D205A3B92A}"/>
                  </a:ext>
                </a:extLst>
              </p:cNvPr>
              <p:cNvSpPr/>
              <p:nvPr/>
            </p:nvSpPr>
            <p:spPr>
              <a:xfrm>
                <a:off x="1428379" y="2444007"/>
                <a:ext cx="2242922" cy="490968"/>
              </a:xfrm>
              <a:prstGeom prst="rect">
                <a:avLst/>
              </a:prstGeom>
            </p:spPr>
            <p:txBody>
              <a:bodyPr wrap="none">
                <a:spAutoFit/>
              </a:bodyPr>
              <a:lstStyle/>
              <a:p>
                <a14:m>
                  <m:oMath xmlns:m="http://schemas.openxmlformats.org/officeDocument/2006/math">
                    <m:r>
                      <a:rPr lang="de-DE" i="1" smtClean="0">
                        <a:solidFill>
                          <a:schemeClr val="tx1"/>
                        </a:solidFill>
                        <a:latin typeface="Cambria Math" panose="02040503050406030204" pitchFamily="18" charset="0"/>
                      </a:rPr>
                      <m:t>𝐿</m:t>
                    </m:r>
                    <m:r>
                      <a:rPr lang="de-DE" i="1" smtClean="0">
                        <a:solidFill>
                          <a:schemeClr val="tx1"/>
                        </a:solidFill>
                        <a:latin typeface="Cambria Math" panose="02040503050406030204" pitchFamily="18" charset="0"/>
                      </a:rPr>
                      <m:t>=</m:t>
                    </m:r>
                    <m:func>
                      <m:funcPr>
                        <m:ctrlPr>
                          <a:rPr lang="de-DE" i="1">
                            <a:solidFill>
                              <a:schemeClr val="tx1"/>
                            </a:solidFill>
                            <a:latin typeface="Cambria Math" panose="02040503050406030204" pitchFamily="18" charset="0"/>
                          </a:rPr>
                        </m:ctrlPr>
                      </m:funcPr>
                      <m:fName>
                        <m:limLow>
                          <m:limLowPr>
                            <m:ctrlPr>
                              <a:rPr lang="de-DE" i="1">
                                <a:solidFill>
                                  <a:schemeClr val="tx1"/>
                                </a:solidFill>
                                <a:latin typeface="Cambria Math" panose="02040503050406030204" pitchFamily="18" charset="0"/>
                              </a:rPr>
                            </m:ctrlPr>
                          </m:limLowPr>
                          <m:e>
                            <m:r>
                              <m:rPr>
                                <m:sty m:val="p"/>
                              </m:rPr>
                              <a:rPr lang="de-DE">
                                <a:solidFill>
                                  <a:schemeClr val="tx1"/>
                                </a:solidFill>
                                <a:latin typeface="Cambria Math" panose="02040503050406030204" pitchFamily="18" charset="0"/>
                              </a:rPr>
                              <m:t>max</m:t>
                            </m:r>
                          </m:e>
                          <m:lim>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𝜖</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𝑎</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𝑏</m:t>
                            </m:r>
                            <m:r>
                              <a:rPr lang="de-DE" i="1">
                                <a:solidFill>
                                  <a:schemeClr val="tx1"/>
                                </a:solidFill>
                                <a:latin typeface="Cambria Math" panose="02040503050406030204" pitchFamily="18" charset="0"/>
                                <a:ea typeface="Cambria Math" panose="02040503050406030204" pitchFamily="18" charset="0"/>
                              </a:rPr>
                              <m:t>]</m:t>
                            </m:r>
                          </m:lim>
                        </m:limLow>
                      </m:fName>
                      <m:e>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e>
                    </m:func>
                  </m:oMath>
                </a14:m>
                <a:r>
                  <a:rPr lang="de-DE" dirty="0"/>
                  <a:t> &lt;1</a:t>
                </a:r>
              </a:p>
            </p:txBody>
          </p:sp>
        </mc:Choice>
        <mc:Fallback>
          <p:sp>
            <p:nvSpPr>
              <p:cNvPr id="5" name="Rechteck 4">
                <a:extLst>
                  <a:ext uri="{FF2B5EF4-FFF2-40B4-BE49-F238E27FC236}">
                    <a16:creationId xmlns:a16="http://schemas.microsoft.com/office/drawing/2014/main" id="{8039652B-9524-4394-8758-62D205A3B92A}"/>
                  </a:ext>
                </a:extLst>
              </p:cNvPr>
              <p:cNvSpPr>
                <a:spLocks noRot="1" noChangeAspect="1" noMove="1" noResize="1" noEditPoints="1" noAdjustHandles="1" noChangeArrowheads="1" noChangeShapeType="1" noTextEdit="1"/>
              </p:cNvSpPr>
              <p:nvPr/>
            </p:nvSpPr>
            <p:spPr>
              <a:xfrm>
                <a:off x="1428379" y="2444007"/>
                <a:ext cx="2242922" cy="490968"/>
              </a:xfrm>
              <a:prstGeom prst="rect">
                <a:avLst/>
              </a:prstGeom>
              <a:blipFill>
                <a:blip r:embed="rId3"/>
                <a:stretch>
                  <a:fillRect t="-8750" r="-1359" b="-750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88AA4AE9-41B0-425A-8153-6F8F03805CB8}"/>
                  </a:ext>
                </a:extLst>
              </p:cNvPr>
              <p:cNvSpPr txBox="1"/>
              <p:nvPr/>
            </p:nvSpPr>
            <p:spPr>
              <a:xfrm>
                <a:off x="7347142" y="2202968"/>
                <a:ext cx="3680816" cy="830997"/>
              </a:xfrm>
              <a:prstGeom prst="rect">
                <a:avLst/>
              </a:prstGeom>
              <a:noFill/>
            </p:spPr>
            <p:txBody>
              <a:bodyPr wrap="none" rtlCol="0">
                <a:spAutoFit/>
              </a:bodyPr>
              <a:lstStyle/>
              <a:p>
                <a:r>
                  <a:rPr lang="de-DE" sz="1200" dirty="0"/>
                  <a:t>Hier steht, wie genau die Iterierte </a:t>
                </a:r>
                <a14:m>
                  <m:oMath xmlns:m="http://schemas.openxmlformats.org/officeDocument/2006/math">
                    <m:sSub>
                      <m:sSubPr>
                        <m:ctrlPr>
                          <a:rPr lang="de-DE" sz="1200" i="1">
                            <a:solidFill>
                              <a:schemeClr val="accent1">
                                <a:lumMod val="60000"/>
                                <a:lumOff val="40000"/>
                              </a:schemeClr>
                            </a:solidFill>
                            <a:latin typeface="Cambria Math" panose="02040503050406030204" pitchFamily="18" charset="0"/>
                          </a:rPr>
                        </m:ctrlPr>
                      </m:sSubPr>
                      <m:e>
                        <m:r>
                          <a:rPr lang="de-DE" sz="1200" i="1">
                            <a:solidFill>
                              <a:schemeClr val="accent1">
                                <a:lumMod val="60000"/>
                                <a:lumOff val="40000"/>
                              </a:schemeClr>
                            </a:solidFill>
                            <a:latin typeface="Cambria Math" panose="02040503050406030204" pitchFamily="18" charset="0"/>
                          </a:rPr>
                          <m:t>𝑥</m:t>
                        </m:r>
                      </m:e>
                      <m:sub>
                        <m:r>
                          <a:rPr lang="de-DE" sz="1200" i="1">
                            <a:solidFill>
                              <a:schemeClr val="accent1">
                                <a:lumMod val="60000"/>
                                <a:lumOff val="40000"/>
                              </a:schemeClr>
                            </a:solidFill>
                            <a:latin typeface="Cambria Math" panose="02040503050406030204" pitchFamily="18" charset="0"/>
                          </a:rPr>
                          <m:t>𝑛</m:t>
                        </m:r>
                      </m:sub>
                    </m:sSub>
                  </m:oMath>
                </a14:m>
                <a:r>
                  <a:rPr lang="de-DE" sz="1200" dirty="0"/>
                  <a:t> den </a:t>
                </a:r>
              </a:p>
              <a:p>
                <a:r>
                  <a:rPr lang="de-DE" sz="1200" dirty="0"/>
                  <a:t>Fixpunkt </a:t>
                </a:r>
                <a14:m>
                  <m:oMath xmlns:m="http://schemas.openxmlformats.org/officeDocument/2006/math">
                    <m:acc>
                      <m:accPr>
                        <m:chr m:val="̃"/>
                        <m:ctrlPr>
                          <a:rPr lang="de-DE" sz="1200" i="1">
                            <a:solidFill>
                              <a:schemeClr val="accent1">
                                <a:lumMod val="60000"/>
                                <a:lumOff val="40000"/>
                              </a:schemeClr>
                            </a:solidFill>
                            <a:latin typeface="Cambria Math" panose="02040503050406030204" pitchFamily="18" charset="0"/>
                          </a:rPr>
                        </m:ctrlPr>
                      </m:accPr>
                      <m:e>
                        <m:r>
                          <a:rPr lang="de-DE" sz="1200" i="1">
                            <a:solidFill>
                              <a:schemeClr val="accent1">
                                <a:lumMod val="60000"/>
                                <a:lumOff val="40000"/>
                              </a:schemeClr>
                            </a:solidFill>
                            <a:latin typeface="Cambria Math" panose="02040503050406030204" pitchFamily="18" charset="0"/>
                          </a:rPr>
                          <m:t>𝑥</m:t>
                        </m:r>
                      </m:e>
                    </m:acc>
                  </m:oMath>
                </a14:m>
                <a:r>
                  <a:rPr lang="de-DE" sz="1200" dirty="0"/>
                  <a:t> annähert. Wie weit ist die Iteration</a:t>
                </a:r>
              </a:p>
              <a:p>
                <a:r>
                  <a:rPr lang="de-DE" sz="1200" dirty="0"/>
                  <a:t>im n-ten Schritt noch von der „wahren Lösung“</a:t>
                </a:r>
              </a:p>
              <a:p>
                <a:r>
                  <a:rPr lang="de-DE" sz="1200" dirty="0"/>
                  <a:t>entfernt?</a:t>
                </a:r>
              </a:p>
            </p:txBody>
          </p:sp>
        </mc:Choice>
        <mc:Fallback>
          <p:sp>
            <p:nvSpPr>
              <p:cNvPr id="6" name="Textfeld 5">
                <a:extLst>
                  <a:ext uri="{FF2B5EF4-FFF2-40B4-BE49-F238E27FC236}">
                    <a16:creationId xmlns:a16="http://schemas.microsoft.com/office/drawing/2014/main" id="{88AA4AE9-41B0-425A-8153-6F8F03805CB8}"/>
                  </a:ext>
                </a:extLst>
              </p:cNvPr>
              <p:cNvSpPr txBox="1">
                <a:spLocks noRot="1" noChangeAspect="1" noMove="1" noResize="1" noEditPoints="1" noAdjustHandles="1" noChangeArrowheads="1" noChangeShapeType="1" noTextEdit="1"/>
              </p:cNvSpPr>
              <p:nvPr/>
            </p:nvSpPr>
            <p:spPr>
              <a:xfrm>
                <a:off x="7347142" y="2202968"/>
                <a:ext cx="3680816" cy="830997"/>
              </a:xfrm>
              <a:prstGeom prst="rect">
                <a:avLst/>
              </a:prstGeom>
              <a:blipFill>
                <a:blip r:embed="rId4"/>
                <a:stretch>
                  <a:fillRect b="-4380"/>
                </a:stretch>
              </a:blipFill>
            </p:spPr>
            <p:txBody>
              <a:bodyPr/>
              <a:lstStyle/>
              <a:p>
                <a:r>
                  <a:rPr lang="de-DE">
                    <a:noFill/>
                  </a:rPr>
                  <a:t> </a:t>
                </a:r>
              </a:p>
            </p:txBody>
          </p:sp>
        </mc:Fallback>
      </mc:AlternateContent>
      <p:cxnSp>
        <p:nvCxnSpPr>
          <p:cNvPr id="7" name="Gerade Verbindung mit Pfeil 6">
            <a:extLst>
              <a:ext uri="{FF2B5EF4-FFF2-40B4-BE49-F238E27FC236}">
                <a16:creationId xmlns:a16="http://schemas.microsoft.com/office/drawing/2014/main" id="{EDFE436F-F39D-4AA9-BB44-BC870DAD1ACB}"/>
              </a:ext>
            </a:extLst>
          </p:cNvPr>
          <p:cNvCxnSpPr>
            <a:cxnSpLocks/>
          </p:cNvCxnSpPr>
          <p:nvPr/>
        </p:nvCxnSpPr>
        <p:spPr>
          <a:xfrm flipH="1">
            <a:off x="3373513" y="2725445"/>
            <a:ext cx="3693110" cy="127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D7502EB-E492-422C-83B7-24672815BF32}"/>
              </a:ext>
            </a:extLst>
          </p:cNvPr>
          <p:cNvCxnSpPr>
            <a:cxnSpLocks/>
          </p:cNvCxnSpPr>
          <p:nvPr/>
        </p:nvCxnSpPr>
        <p:spPr>
          <a:xfrm flipH="1">
            <a:off x="3249227" y="2725445"/>
            <a:ext cx="3826276" cy="257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77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wie schnell konvergiert Die Fixpunktiteration?</a:t>
            </a:r>
          </a:p>
        </p:txBody>
      </p:sp>
      <mc:AlternateContent xmlns:mc="http://schemas.openxmlformats.org/markup-compatibility/2006">
        <mc:Choice xmlns:a14="http://schemas.microsoft.com/office/drawing/2010/main" Requires="a14">
          <p:sp>
            <p:nvSpPr>
              <p:cNvPr id="4" name="Textfeld 3">
                <a:extLst>
                  <a:ext uri="{FF2B5EF4-FFF2-40B4-BE49-F238E27FC236}">
                    <a16:creationId xmlns:a16="http://schemas.microsoft.com/office/drawing/2014/main" id="{0B95C51E-EB97-428F-BA9F-2A72727EC744}"/>
                  </a:ext>
                </a:extLst>
              </p:cNvPr>
              <p:cNvSpPr txBox="1"/>
              <p:nvPr/>
            </p:nvSpPr>
            <p:spPr>
              <a:xfrm>
                <a:off x="1428379" y="3321581"/>
                <a:ext cx="5212080" cy="2540183"/>
              </a:xfrm>
              <a:prstGeom prst="rect">
                <a:avLst/>
              </a:prstGeom>
              <a:noFill/>
            </p:spPr>
            <p:txBody>
              <a:bodyPr wrap="square" rtlCol="0">
                <a:spAutoFit/>
              </a:bodyPr>
              <a:lstStyle/>
              <a:p>
                <a:r>
                  <a:rPr lang="de-DE" dirty="0"/>
                  <a:t>A-priori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accent1">
                                  <a:lumMod val="60000"/>
                                  <a:lumOff val="40000"/>
                                </a:schemeClr>
                              </a:solidFill>
                              <a:latin typeface="Cambria Math" panose="02040503050406030204" pitchFamily="18" charset="0"/>
                            </a:rPr>
                          </m:ctrlPr>
                        </m:dPr>
                        <m:e>
                          <m:sSub>
                            <m:sSubPr>
                              <m:ctrlPr>
                                <a:rPr lang="de-DE" i="1" smtClean="0">
                                  <a:solidFill>
                                    <a:schemeClr val="accent1">
                                      <a:lumMod val="60000"/>
                                      <a:lumOff val="40000"/>
                                    </a:schemeClr>
                                  </a:solidFill>
                                  <a:latin typeface="Cambria Math" panose="02040503050406030204" pitchFamily="18" charset="0"/>
                                </a:rPr>
                              </m:ctrlPr>
                            </m:sSubPr>
                            <m:e>
                              <m:r>
                                <a:rPr lang="de-DE" b="0" i="1" smtClean="0">
                                  <a:solidFill>
                                    <a:schemeClr val="accent1">
                                      <a:lumMod val="60000"/>
                                      <a:lumOff val="40000"/>
                                    </a:schemeClr>
                                  </a:solidFill>
                                  <a:latin typeface="Cambria Math" panose="02040503050406030204" pitchFamily="18" charset="0"/>
                                </a:rPr>
                                <m:t>𝑥</m:t>
                              </m:r>
                            </m:e>
                            <m:sub>
                              <m:r>
                                <a:rPr lang="de-DE" b="0" i="1" smtClean="0">
                                  <a:solidFill>
                                    <a:schemeClr val="accent1">
                                      <a:lumMod val="60000"/>
                                      <a:lumOff val="40000"/>
                                    </a:schemeClr>
                                  </a:solidFill>
                                  <a:latin typeface="Cambria Math" panose="02040503050406030204" pitchFamily="18" charset="0"/>
                                </a:rPr>
                                <m:t>𝑛</m:t>
                              </m:r>
                            </m:sub>
                          </m:sSub>
                          <m:r>
                            <a:rPr lang="de-DE" b="0" i="1" smtClean="0">
                              <a:solidFill>
                                <a:schemeClr val="accent1">
                                  <a:lumMod val="60000"/>
                                  <a:lumOff val="40000"/>
                                </a:schemeClr>
                              </a:solidFill>
                              <a:latin typeface="Cambria Math" panose="02040503050406030204" pitchFamily="18" charset="0"/>
                            </a:rPr>
                            <m:t>−</m:t>
                          </m:r>
                          <m:acc>
                            <m:accPr>
                              <m:chr m:val="̃"/>
                              <m:ctrlPr>
                                <a:rPr lang="de-DE" b="0" i="1" smtClean="0">
                                  <a:solidFill>
                                    <a:schemeClr val="accent1">
                                      <a:lumMod val="60000"/>
                                      <a:lumOff val="40000"/>
                                    </a:schemeClr>
                                  </a:solidFill>
                                  <a:latin typeface="Cambria Math" panose="02040503050406030204" pitchFamily="18" charset="0"/>
                                </a:rPr>
                              </m:ctrlPr>
                            </m:accPr>
                            <m:e>
                              <m:r>
                                <a:rPr lang="de-DE" b="0" i="1" smtClean="0">
                                  <a:solidFill>
                                    <a:schemeClr val="accent1">
                                      <a:lumMod val="60000"/>
                                      <a:lumOff val="40000"/>
                                    </a:schemeClr>
                                  </a:solidFill>
                                  <a:latin typeface="Cambria Math" panose="02040503050406030204" pitchFamily="18" charset="0"/>
                                </a:rPr>
                                <m:t>𝑥</m:t>
                              </m:r>
                            </m:e>
                          </m:acc>
                        </m:e>
                      </m:d>
                      <m:r>
                        <a:rPr lang="de-DE" i="1" smtClean="0">
                          <a:solidFill>
                            <a:schemeClr val="accent1">
                              <a:lumMod val="60000"/>
                              <a:lumOff val="40000"/>
                            </a:schemeClr>
                          </a:solidFill>
                          <a:latin typeface="Cambria Math" panose="02040503050406030204" pitchFamily="18" charset="0"/>
                          <a:ea typeface="Cambria Math" panose="02040503050406030204" pitchFamily="18" charset="0"/>
                        </a:rPr>
                        <m:t>≤</m:t>
                      </m:r>
                      <m:f>
                        <m:fPr>
                          <m:ctrlPr>
                            <a:rPr lang="de-DE" i="1" smtClean="0">
                              <a:latin typeface="Cambria Math" panose="02040503050406030204" pitchFamily="18" charset="0"/>
                              <a:ea typeface="Cambria Math" panose="02040503050406030204" pitchFamily="18" charset="0"/>
                            </a:rPr>
                          </m:ctrlPr>
                        </m:fPr>
                        <m:num>
                          <m:sSup>
                            <m:sSupPr>
                              <m:ctrlPr>
                                <a:rPr lang="de-DE"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𝐿</m:t>
                              </m:r>
                            </m:e>
                            <m:sup>
                              <m:r>
                                <a:rPr lang="de-DE" b="0" i="1" smtClean="0">
                                  <a:latin typeface="Cambria Math" panose="02040503050406030204" pitchFamily="18" charset="0"/>
                                  <a:ea typeface="Cambria Math" panose="02040503050406030204" pitchFamily="18" charset="0"/>
                                </a:rPr>
                                <m:t>𝑛</m:t>
                              </m:r>
                            </m:sup>
                          </m:sSup>
                        </m:num>
                        <m:den>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𝐿</m:t>
                          </m:r>
                        </m:den>
                      </m:f>
                      <m:r>
                        <a:rPr lang="de-DE" b="0" i="1" smtClean="0">
                          <a:latin typeface="Cambria Math" panose="02040503050406030204" pitchFamily="18" charset="0"/>
                          <a:ea typeface="Cambria Math" panose="02040503050406030204" pitchFamily="18" charset="0"/>
                        </a:rPr>
                        <m:t> </m:t>
                      </m:r>
                      <m:d>
                        <m:dPr>
                          <m:begChr m:val="|"/>
                          <m:endChr m:val="|"/>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1</m:t>
                              </m:r>
                            </m:sub>
                          </m:sSub>
                        </m:e>
                      </m:d>
                    </m:oMath>
                  </m:oMathPara>
                </a14:m>
                <a:endParaRPr lang="de-DE" dirty="0"/>
              </a:p>
              <a:p>
                <a:endParaRPr lang="de-DE" dirty="0"/>
              </a:p>
              <a:p>
                <a:r>
                  <a:rPr lang="de-DE" dirty="0"/>
                  <a:t>A-posteriori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accent1">
                                  <a:lumMod val="60000"/>
                                  <a:lumOff val="40000"/>
                                </a:schemeClr>
                              </a:solidFill>
                              <a:latin typeface="Cambria Math" panose="02040503050406030204" pitchFamily="18" charset="0"/>
                            </a:rPr>
                          </m:ctrlPr>
                        </m:dPr>
                        <m:e>
                          <m:sSub>
                            <m:sSubPr>
                              <m:ctrlPr>
                                <a:rPr lang="de-DE" i="1">
                                  <a:solidFill>
                                    <a:schemeClr val="accent1">
                                      <a:lumMod val="60000"/>
                                      <a:lumOff val="40000"/>
                                    </a:schemeClr>
                                  </a:solidFill>
                                  <a:latin typeface="Cambria Math" panose="02040503050406030204" pitchFamily="18" charset="0"/>
                                </a:rPr>
                              </m:ctrlPr>
                            </m:sSubPr>
                            <m:e>
                              <m:r>
                                <a:rPr lang="de-DE" i="1">
                                  <a:solidFill>
                                    <a:schemeClr val="accent1">
                                      <a:lumMod val="60000"/>
                                      <a:lumOff val="40000"/>
                                    </a:schemeClr>
                                  </a:solidFill>
                                  <a:latin typeface="Cambria Math" panose="02040503050406030204" pitchFamily="18" charset="0"/>
                                </a:rPr>
                                <m:t>𝑥</m:t>
                              </m:r>
                            </m:e>
                            <m:sub>
                              <m:r>
                                <a:rPr lang="de-DE" i="1">
                                  <a:solidFill>
                                    <a:schemeClr val="accent1">
                                      <a:lumMod val="60000"/>
                                      <a:lumOff val="40000"/>
                                    </a:schemeClr>
                                  </a:solidFill>
                                  <a:latin typeface="Cambria Math" panose="02040503050406030204" pitchFamily="18" charset="0"/>
                                </a:rPr>
                                <m:t>𝑛</m:t>
                              </m:r>
                            </m:sub>
                          </m:sSub>
                          <m:r>
                            <a:rPr lang="de-DE" i="1">
                              <a:solidFill>
                                <a:schemeClr val="accent1">
                                  <a:lumMod val="60000"/>
                                  <a:lumOff val="40000"/>
                                </a:schemeClr>
                              </a:solidFill>
                              <a:latin typeface="Cambria Math" panose="02040503050406030204" pitchFamily="18" charset="0"/>
                            </a:rPr>
                            <m:t>−</m:t>
                          </m:r>
                          <m:acc>
                            <m:accPr>
                              <m:chr m:val="̃"/>
                              <m:ctrlPr>
                                <a:rPr lang="de-DE" i="1">
                                  <a:solidFill>
                                    <a:schemeClr val="accent1">
                                      <a:lumMod val="60000"/>
                                      <a:lumOff val="40000"/>
                                    </a:schemeClr>
                                  </a:solidFill>
                                  <a:latin typeface="Cambria Math" panose="02040503050406030204" pitchFamily="18" charset="0"/>
                                </a:rPr>
                              </m:ctrlPr>
                            </m:accPr>
                            <m:e>
                              <m:r>
                                <a:rPr lang="de-DE" i="1">
                                  <a:solidFill>
                                    <a:schemeClr val="accent1">
                                      <a:lumMod val="60000"/>
                                      <a:lumOff val="40000"/>
                                    </a:schemeClr>
                                  </a:solidFill>
                                  <a:latin typeface="Cambria Math" panose="02040503050406030204" pitchFamily="18" charset="0"/>
                                </a:rPr>
                                <m:t>𝑥</m:t>
                              </m:r>
                            </m:e>
                          </m:acc>
                        </m:e>
                      </m:d>
                      <m:r>
                        <a:rPr lang="de-DE" i="1" smtClean="0">
                          <a:solidFill>
                            <a:schemeClr val="accent1">
                              <a:lumMod val="60000"/>
                              <a:lumOff val="40000"/>
                            </a:schemeClr>
                          </a:solidFill>
                          <a:latin typeface="Cambria Math" panose="02040503050406030204" pitchFamily="18" charset="0"/>
                          <a:ea typeface="Cambria Math" panose="02040503050406030204" pitchFamily="18" charset="0"/>
                        </a:rPr>
                        <m:t>≤</m:t>
                      </m:r>
                      <m:f>
                        <m:fPr>
                          <m:ctrlPr>
                            <a:rPr lang="de-DE" i="1">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𝐿</m:t>
                          </m:r>
                        </m:num>
                        <m:den>
                          <m:r>
                            <a:rPr lang="de-DE" i="1">
                              <a:latin typeface="Cambria Math" panose="02040503050406030204" pitchFamily="18" charset="0"/>
                              <a:ea typeface="Cambria Math" panose="02040503050406030204" pitchFamily="18" charset="0"/>
                            </a:rPr>
                            <m:t>1−</m:t>
                          </m:r>
                          <m:r>
                            <a:rPr lang="de-DE" i="1">
                              <a:latin typeface="Cambria Math" panose="02040503050406030204" pitchFamily="18" charset="0"/>
                              <a:ea typeface="Cambria Math" panose="02040503050406030204" pitchFamily="18" charset="0"/>
                            </a:rPr>
                            <m:t>𝐿</m:t>
                          </m:r>
                        </m:den>
                      </m:f>
                      <m:r>
                        <a:rPr lang="de-DE" i="1">
                          <a:latin typeface="Cambria Math" panose="02040503050406030204" pitchFamily="18" charset="0"/>
                          <a:ea typeface="Cambria Math" panose="02040503050406030204" pitchFamily="18" charset="0"/>
                        </a:rPr>
                        <m:t> </m:t>
                      </m:r>
                      <m:d>
                        <m:dPr>
                          <m:begChr m:val="|"/>
                          <m:endChr m:val="|"/>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𝑛</m:t>
                              </m:r>
                              <m:r>
                                <a:rPr lang="de-DE" b="0" i="1" smtClean="0">
                                  <a:latin typeface="Cambria Math" panose="02040503050406030204" pitchFamily="18" charset="0"/>
                                  <a:ea typeface="Cambria Math" panose="02040503050406030204" pitchFamily="18" charset="0"/>
                                </a:rPr>
                                <m:t>−1</m:t>
                              </m:r>
                            </m:sub>
                          </m:sSub>
                        </m:e>
                      </m:d>
                    </m:oMath>
                  </m:oMathPara>
                </a14:m>
                <a:endParaRPr lang="de-DE" dirty="0"/>
              </a:p>
            </p:txBody>
          </p:sp>
        </mc:Choice>
        <mc:Fallback>
          <p:sp>
            <p:nvSpPr>
              <p:cNvPr id="4" name="Textfeld 3">
                <a:extLst>
                  <a:ext uri="{FF2B5EF4-FFF2-40B4-BE49-F238E27FC236}">
                    <a16:creationId xmlns:a16="http://schemas.microsoft.com/office/drawing/2014/main" id="{0B95C51E-EB97-428F-BA9F-2A72727EC744}"/>
                  </a:ext>
                </a:extLst>
              </p:cNvPr>
              <p:cNvSpPr txBox="1">
                <a:spLocks noRot="1" noChangeAspect="1" noMove="1" noResize="1" noEditPoints="1" noAdjustHandles="1" noChangeArrowheads="1" noChangeShapeType="1" noTextEdit="1"/>
              </p:cNvSpPr>
              <p:nvPr/>
            </p:nvSpPr>
            <p:spPr>
              <a:xfrm>
                <a:off x="1428379" y="3321581"/>
                <a:ext cx="5212080" cy="2540183"/>
              </a:xfrm>
              <a:prstGeom prst="rect">
                <a:avLst/>
              </a:prstGeom>
              <a:blipFill>
                <a:blip r:embed="rId2"/>
                <a:stretch>
                  <a:fillRect l="-936" t="-1439"/>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5" name="Rechteck 4">
                <a:extLst>
                  <a:ext uri="{FF2B5EF4-FFF2-40B4-BE49-F238E27FC236}">
                    <a16:creationId xmlns:a16="http://schemas.microsoft.com/office/drawing/2014/main" id="{8039652B-9524-4394-8758-62D205A3B92A}"/>
                  </a:ext>
                </a:extLst>
              </p:cNvPr>
              <p:cNvSpPr/>
              <p:nvPr/>
            </p:nvSpPr>
            <p:spPr>
              <a:xfrm>
                <a:off x="1428379" y="2444007"/>
                <a:ext cx="2242922" cy="490968"/>
              </a:xfrm>
              <a:prstGeom prst="rect">
                <a:avLst/>
              </a:prstGeom>
            </p:spPr>
            <p:txBody>
              <a:bodyPr wrap="none">
                <a:spAutoFit/>
              </a:bodyPr>
              <a:lstStyle/>
              <a:p>
                <a14:m>
                  <m:oMath xmlns:m="http://schemas.openxmlformats.org/officeDocument/2006/math">
                    <m:r>
                      <a:rPr lang="de-DE" i="1" smtClean="0">
                        <a:solidFill>
                          <a:schemeClr val="tx1"/>
                        </a:solidFill>
                        <a:latin typeface="Cambria Math" panose="02040503050406030204" pitchFamily="18" charset="0"/>
                      </a:rPr>
                      <m:t>𝐿</m:t>
                    </m:r>
                    <m:r>
                      <a:rPr lang="de-DE" i="1" smtClean="0">
                        <a:solidFill>
                          <a:schemeClr val="tx1"/>
                        </a:solidFill>
                        <a:latin typeface="Cambria Math" panose="02040503050406030204" pitchFamily="18" charset="0"/>
                      </a:rPr>
                      <m:t>=</m:t>
                    </m:r>
                    <m:func>
                      <m:funcPr>
                        <m:ctrlPr>
                          <a:rPr lang="de-DE" i="1">
                            <a:solidFill>
                              <a:schemeClr val="tx1"/>
                            </a:solidFill>
                            <a:latin typeface="Cambria Math" panose="02040503050406030204" pitchFamily="18" charset="0"/>
                          </a:rPr>
                        </m:ctrlPr>
                      </m:funcPr>
                      <m:fName>
                        <m:limLow>
                          <m:limLowPr>
                            <m:ctrlPr>
                              <a:rPr lang="de-DE" i="1">
                                <a:solidFill>
                                  <a:schemeClr val="tx1"/>
                                </a:solidFill>
                                <a:latin typeface="Cambria Math" panose="02040503050406030204" pitchFamily="18" charset="0"/>
                              </a:rPr>
                            </m:ctrlPr>
                          </m:limLowPr>
                          <m:e>
                            <m:r>
                              <m:rPr>
                                <m:sty m:val="p"/>
                              </m:rPr>
                              <a:rPr lang="de-DE">
                                <a:solidFill>
                                  <a:schemeClr val="tx1"/>
                                </a:solidFill>
                                <a:latin typeface="Cambria Math" panose="02040503050406030204" pitchFamily="18" charset="0"/>
                              </a:rPr>
                              <m:t>max</m:t>
                            </m:r>
                          </m:e>
                          <m:lim>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𝜖</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𝑎</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𝑏</m:t>
                            </m:r>
                            <m:r>
                              <a:rPr lang="de-DE" i="1">
                                <a:solidFill>
                                  <a:schemeClr val="tx1"/>
                                </a:solidFill>
                                <a:latin typeface="Cambria Math" panose="02040503050406030204" pitchFamily="18" charset="0"/>
                                <a:ea typeface="Cambria Math" panose="02040503050406030204" pitchFamily="18" charset="0"/>
                              </a:rPr>
                              <m:t>]</m:t>
                            </m:r>
                          </m:lim>
                        </m:limLow>
                      </m:fName>
                      <m:e>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e>
                    </m:func>
                  </m:oMath>
                </a14:m>
                <a:r>
                  <a:rPr lang="de-DE" dirty="0"/>
                  <a:t> &lt;1</a:t>
                </a:r>
              </a:p>
            </p:txBody>
          </p:sp>
        </mc:Choice>
        <mc:Fallback>
          <p:sp>
            <p:nvSpPr>
              <p:cNvPr id="5" name="Rechteck 4">
                <a:extLst>
                  <a:ext uri="{FF2B5EF4-FFF2-40B4-BE49-F238E27FC236}">
                    <a16:creationId xmlns:a16="http://schemas.microsoft.com/office/drawing/2014/main" id="{8039652B-9524-4394-8758-62D205A3B92A}"/>
                  </a:ext>
                </a:extLst>
              </p:cNvPr>
              <p:cNvSpPr>
                <a:spLocks noRot="1" noChangeAspect="1" noMove="1" noResize="1" noEditPoints="1" noAdjustHandles="1" noChangeArrowheads="1" noChangeShapeType="1" noTextEdit="1"/>
              </p:cNvSpPr>
              <p:nvPr/>
            </p:nvSpPr>
            <p:spPr>
              <a:xfrm>
                <a:off x="1428379" y="2444007"/>
                <a:ext cx="2242922" cy="490968"/>
              </a:xfrm>
              <a:prstGeom prst="rect">
                <a:avLst/>
              </a:prstGeom>
              <a:blipFill>
                <a:blip r:embed="rId3"/>
                <a:stretch>
                  <a:fillRect t="-8750" r="-1359" b="-7500"/>
                </a:stretch>
              </a:blipFill>
            </p:spPr>
            <p:txBody>
              <a:bodyPr/>
              <a:lstStyle/>
              <a:p>
                <a:r>
                  <a:rPr lang="de-DE">
                    <a:noFill/>
                  </a:rPr>
                  <a:t> </a:t>
                </a:r>
              </a:p>
            </p:txBody>
          </p:sp>
        </mc:Fallback>
      </mc:AlternateContent>
      <p:sp>
        <p:nvSpPr>
          <p:cNvPr id="6" name="Textfeld 5">
            <a:extLst>
              <a:ext uri="{FF2B5EF4-FFF2-40B4-BE49-F238E27FC236}">
                <a16:creationId xmlns:a16="http://schemas.microsoft.com/office/drawing/2014/main" id="{88AA4AE9-41B0-425A-8153-6F8F03805CB8}"/>
              </a:ext>
            </a:extLst>
          </p:cNvPr>
          <p:cNvSpPr txBox="1"/>
          <p:nvPr/>
        </p:nvSpPr>
        <p:spPr>
          <a:xfrm>
            <a:off x="7347142" y="2202968"/>
            <a:ext cx="3719288" cy="276999"/>
          </a:xfrm>
          <a:prstGeom prst="rect">
            <a:avLst/>
          </a:prstGeom>
          <a:noFill/>
        </p:spPr>
        <p:txBody>
          <a:bodyPr wrap="none" rtlCol="0">
            <a:spAutoFit/>
          </a:bodyPr>
          <a:lstStyle/>
          <a:p>
            <a:r>
              <a:rPr lang="de-DE" sz="1200" dirty="0"/>
              <a:t>Diese Genauigkeit ist besser (also kleiner) als…</a:t>
            </a:r>
          </a:p>
        </p:txBody>
      </p:sp>
      <p:cxnSp>
        <p:nvCxnSpPr>
          <p:cNvPr id="7" name="Gerade Verbindung mit Pfeil 6">
            <a:extLst>
              <a:ext uri="{FF2B5EF4-FFF2-40B4-BE49-F238E27FC236}">
                <a16:creationId xmlns:a16="http://schemas.microsoft.com/office/drawing/2014/main" id="{EDFE436F-F39D-4AA9-BB44-BC870DAD1ACB}"/>
              </a:ext>
            </a:extLst>
          </p:cNvPr>
          <p:cNvCxnSpPr>
            <a:cxnSpLocks/>
            <a:stCxn id="6" idx="1"/>
          </p:cNvCxnSpPr>
          <p:nvPr/>
        </p:nvCxnSpPr>
        <p:spPr>
          <a:xfrm flipH="1">
            <a:off x="3671302" y="2341468"/>
            <a:ext cx="3675840" cy="172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D7502EB-E492-422C-83B7-24672815BF32}"/>
              </a:ext>
            </a:extLst>
          </p:cNvPr>
          <p:cNvCxnSpPr>
            <a:cxnSpLocks/>
            <a:stCxn id="6" idx="1"/>
          </p:cNvCxnSpPr>
          <p:nvPr/>
        </p:nvCxnSpPr>
        <p:spPr>
          <a:xfrm flipH="1">
            <a:off x="3596084" y="2341468"/>
            <a:ext cx="3751058" cy="3011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497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3C47-347D-48DB-B6D1-8BD8C0412E80}"/>
              </a:ext>
            </a:extLst>
          </p:cNvPr>
          <p:cNvSpPr>
            <a:spLocks noGrp="1"/>
          </p:cNvSpPr>
          <p:nvPr>
            <p:ph type="title"/>
          </p:nvPr>
        </p:nvSpPr>
        <p:spPr/>
        <p:txBody>
          <a:bodyPr/>
          <a:lstStyle/>
          <a:p>
            <a:r>
              <a:rPr lang="de-DE" dirty="0"/>
              <a:t>wie schnell konvergiert Die Fixpunktiteration?</a:t>
            </a:r>
          </a:p>
        </p:txBody>
      </p:sp>
      <mc:AlternateContent xmlns:mc="http://schemas.openxmlformats.org/markup-compatibility/2006">
        <mc:Choice xmlns:a14="http://schemas.microsoft.com/office/drawing/2010/main" Requires="a14">
          <p:sp>
            <p:nvSpPr>
              <p:cNvPr id="4" name="Textfeld 3">
                <a:extLst>
                  <a:ext uri="{FF2B5EF4-FFF2-40B4-BE49-F238E27FC236}">
                    <a16:creationId xmlns:a16="http://schemas.microsoft.com/office/drawing/2014/main" id="{0B95C51E-EB97-428F-BA9F-2A72727EC744}"/>
                  </a:ext>
                </a:extLst>
              </p:cNvPr>
              <p:cNvSpPr txBox="1"/>
              <p:nvPr/>
            </p:nvSpPr>
            <p:spPr>
              <a:xfrm>
                <a:off x="1428379" y="3321581"/>
                <a:ext cx="5212080" cy="2540183"/>
              </a:xfrm>
              <a:prstGeom prst="rect">
                <a:avLst/>
              </a:prstGeom>
              <a:noFill/>
            </p:spPr>
            <p:txBody>
              <a:bodyPr wrap="square" rtlCol="0">
                <a:spAutoFit/>
              </a:bodyPr>
              <a:lstStyle/>
              <a:p>
                <a:r>
                  <a:rPr lang="de-DE" dirty="0"/>
                  <a:t>A-priori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tx1"/>
                              </a:solidFill>
                              <a:latin typeface="Cambria Math" panose="02040503050406030204" pitchFamily="18" charset="0"/>
                            </a:rPr>
                          </m:ctrlPr>
                        </m:dPr>
                        <m:e>
                          <m:sSub>
                            <m:sSubPr>
                              <m:ctrlPr>
                                <a:rPr lang="de-DE"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𝑥</m:t>
                              </m:r>
                            </m:e>
                            <m:sub>
                              <m:r>
                                <a:rPr lang="de-DE" b="0" i="1" smtClean="0">
                                  <a:solidFill>
                                    <a:schemeClr val="tx1"/>
                                  </a:solidFill>
                                  <a:latin typeface="Cambria Math" panose="02040503050406030204" pitchFamily="18" charset="0"/>
                                </a:rPr>
                                <m:t>𝑛</m:t>
                              </m:r>
                            </m:sub>
                          </m:sSub>
                          <m:r>
                            <a:rPr lang="de-DE" b="0" i="1" smtClean="0">
                              <a:solidFill>
                                <a:schemeClr val="tx1"/>
                              </a:solidFill>
                              <a:latin typeface="Cambria Math" panose="02040503050406030204" pitchFamily="18" charset="0"/>
                            </a:rPr>
                            <m:t>−</m:t>
                          </m:r>
                          <m:acc>
                            <m:accPr>
                              <m:chr m:val="̃"/>
                              <m:ctrlPr>
                                <a:rPr lang="de-DE" b="0" i="1" smtClean="0">
                                  <a:solidFill>
                                    <a:schemeClr val="tx1"/>
                                  </a:solidFill>
                                  <a:latin typeface="Cambria Math" panose="02040503050406030204" pitchFamily="18" charset="0"/>
                                </a:rPr>
                              </m:ctrlPr>
                            </m:accPr>
                            <m:e>
                              <m:r>
                                <a:rPr lang="de-DE" b="0" i="1" smtClean="0">
                                  <a:solidFill>
                                    <a:schemeClr val="tx1"/>
                                  </a:solidFill>
                                  <a:latin typeface="Cambria Math" panose="02040503050406030204" pitchFamily="18" charset="0"/>
                                </a:rPr>
                                <m:t>𝑥</m:t>
                              </m:r>
                            </m:e>
                          </m:acc>
                        </m:e>
                      </m:d>
                      <m:r>
                        <a:rPr lang="de-DE" i="1" smtClean="0">
                          <a:solidFill>
                            <a:schemeClr val="tx1"/>
                          </a:solidFill>
                          <a:latin typeface="Cambria Math" panose="02040503050406030204" pitchFamily="18" charset="0"/>
                          <a:ea typeface="Cambria Math" panose="02040503050406030204" pitchFamily="18" charset="0"/>
                        </a:rPr>
                        <m:t>≤</m:t>
                      </m:r>
                      <m:f>
                        <m:fPr>
                          <m:ctrlPr>
                            <a:rPr lang="de-DE" i="1" smtClean="0">
                              <a:solidFill>
                                <a:schemeClr val="accent1">
                                  <a:lumMod val="60000"/>
                                  <a:lumOff val="40000"/>
                                </a:schemeClr>
                              </a:solidFill>
                              <a:latin typeface="Cambria Math" panose="02040503050406030204" pitchFamily="18" charset="0"/>
                              <a:ea typeface="Cambria Math" panose="02040503050406030204" pitchFamily="18" charset="0"/>
                            </a:rPr>
                          </m:ctrlPr>
                        </m:fPr>
                        <m:num>
                          <m:sSup>
                            <m:sSupPr>
                              <m:ctrlPr>
                                <a:rPr lang="de-DE" i="1" smtClean="0">
                                  <a:solidFill>
                                    <a:schemeClr val="accent1">
                                      <a:lumMod val="60000"/>
                                      <a:lumOff val="40000"/>
                                    </a:schemeClr>
                                  </a:solidFill>
                                  <a:latin typeface="Cambria Math" panose="02040503050406030204" pitchFamily="18" charset="0"/>
                                  <a:ea typeface="Cambria Math" panose="02040503050406030204" pitchFamily="18" charset="0"/>
                                </a:rPr>
                              </m:ctrlPr>
                            </m:sSupPr>
                            <m:e>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𝐿</m:t>
                              </m:r>
                            </m:e>
                            <m:sup>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𝑛</m:t>
                              </m:r>
                            </m:sup>
                          </m:sSup>
                        </m:num>
                        <m:den>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1−</m:t>
                          </m:r>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𝐿</m:t>
                          </m:r>
                        </m:den>
                      </m:f>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 </m:t>
                      </m:r>
                      <m:d>
                        <m:dPr>
                          <m:begChr m:val="|"/>
                          <m:endChr m:val="|"/>
                          <m:ctrlP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ctrlPr>
                        </m:dPr>
                        <m:e>
                          <m:sSub>
                            <m:sSubPr>
                              <m:ctrlP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ctrlPr>
                            </m:sSubPr>
                            <m:e>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𝑥</m:t>
                              </m:r>
                            </m:e>
                            <m:sub>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0</m:t>
                              </m:r>
                            </m:sub>
                          </m:sSub>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m:t>
                          </m:r>
                          <m:sSub>
                            <m:sSubPr>
                              <m:ctrlP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ctrlPr>
                            </m:sSubPr>
                            <m:e>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𝑥</m:t>
                              </m:r>
                            </m:e>
                            <m:sub>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1</m:t>
                              </m:r>
                            </m:sub>
                          </m:sSub>
                        </m:e>
                      </m:d>
                    </m:oMath>
                  </m:oMathPara>
                </a14:m>
                <a:endParaRPr lang="de-DE" dirty="0"/>
              </a:p>
              <a:p>
                <a:endParaRPr lang="de-DE" dirty="0"/>
              </a:p>
              <a:p>
                <a:r>
                  <a:rPr lang="de-DE" dirty="0"/>
                  <a:t>A-posteriori Fehlerschätzung:</a:t>
                </a:r>
              </a:p>
              <a:p>
                <a:endParaRPr lang="de-DE" dirty="0"/>
              </a:p>
              <a:p>
                <a:pPr/>
                <a14:m>
                  <m:oMathPara xmlns:m="http://schemas.openxmlformats.org/officeDocument/2006/math">
                    <m:oMathParaPr>
                      <m:jc m:val="centerGroup"/>
                    </m:oMathParaPr>
                    <m:oMath xmlns:m="http://schemas.openxmlformats.org/officeDocument/2006/math">
                      <m:d>
                        <m:dPr>
                          <m:begChr m:val="|"/>
                          <m:endChr m:val="|"/>
                          <m:ctrlPr>
                            <a:rPr lang="de-DE" i="1" smtClean="0">
                              <a:solidFill>
                                <a:schemeClr val="tx1"/>
                              </a:solidFill>
                              <a:latin typeface="Cambria Math" panose="02040503050406030204" pitchFamily="18" charset="0"/>
                            </a:rPr>
                          </m:ctrlPr>
                        </m:d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𝑛</m:t>
                              </m:r>
                            </m:sub>
                          </m:sSub>
                          <m:r>
                            <a:rPr lang="de-DE" i="1">
                              <a:solidFill>
                                <a:schemeClr val="tx1"/>
                              </a:solidFill>
                              <a:latin typeface="Cambria Math" panose="02040503050406030204" pitchFamily="18" charset="0"/>
                            </a:rPr>
                            <m:t>−</m:t>
                          </m:r>
                          <m:acc>
                            <m:accPr>
                              <m:chr m:val="̃"/>
                              <m:ctrlPr>
                                <a:rPr lang="de-DE" i="1">
                                  <a:solidFill>
                                    <a:schemeClr val="tx1"/>
                                  </a:solidFill>
                                  <a:latin typeface="Cambria Math" panose="02040503050406030204" pitchFamily="18" charset="0"/>
                                </a:rPr>
                              </m:ctrlPr>
                            </m:accPr>
                            <m:e>
                              <m:r>
                                <a:rPr lang="de-DE" i="1">
                                  <a:solidFill>
                                    <a:schemeClr val="tx1"/>
                                  </a:solidFill>
                                  <a:latin typeface="Cambria Math" panose="02040503050406030204" pitchFamily="18" charset="0"/>
                                </a:rPr>
                                <m:t>𝑥</m:t>
                              </m:r>
                            </m:e>
                          </m:acc>
                        </m:e>
                      </m:d>
                      <m:r>
                        <a:rPr lang="de-DE" i="1" smtClean="0">
                          <a:solidFill>
                            <a:schemeClr val="tx1"/>
                          </a:solidFill>
                          <a:latin typeface="Cambria Math" panose="02040503050406030204" pitchFamily="18" charset="0"/>
                          <a:ea typeface="Cambria Math" panose="02040503050406030204" pitchFamily="18" charset="0"/>
                        </a:rPr>
                        <m:t>≤</m:t>
                      </m:r>
                      <m:f>
                        <m:fPr>
                          <m:ctrlPr>
                            <a:rPr lang="de-DE" i="1" smtClean="0">
                              <a:solidFill>
                                <a:schemeClr val="accent1">
                                  <a:lumMod val="60000"/>
                                  <a:lumOff val="40000"/>
                                </a:schemeClr>
                              </a:solidFill>
                              <a:latin typeface="Cambria Math" panose="02040503050406030204" pitchFamily="18" charset="0"/>
                              <a:ea typeface="Cambria Math" panose="02040503050406030204" pitchFamily="18" charset="0"/>
                            </a:rPr>
                          </m:ctrlPr>
                        </m:fPr>
                        <m:num>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𝐿</m:t>
                          </m:r>
                        </m:num>
                        <m:den>
                          <m:r>
                            <a:rPr lang="de-DE" i="1">
                              <a:solidFill>
                                <a:schemeClr val="accent1">
                                  <a:lumMod val="60000"/>
                                  <a:lumOff val="40000"/>
                                </a:schemeClr>
                              </a:solidFill>
                              <a:latin typeface="Cambria Math" panose="02040503050406030204" pitchFamily="18" charset="0"/>
                              <a:ea typeface="Cambria Math" panose="02040503050406030204" pitchFamily="18" charset="0"/>
                            </a:rPr>
                            <m:t>1−</m:t>
                          </m:r>
                          <m:r>
                            <a:rPr lang="de-DE" i="1">
                              <a:solidFill>
                                <a:schemeClr val="accent1">
                                  <a:lumMod val="60000"/>
                                  <a:lumOff val="40000"/>
                                </a:schemeClr>
                              </a:solidFill>
                              <a:latin typeface="Cambria Math" panose="02040503050406030204" pitchFamily="18" charset="0"/>
                              <a:ea typeface="Cambria Math" panose="02040503050406030204" pitchFamily="18" charset="0"/>
                            </a:rPr>
                            <m:t>𝐿</m:t>
                          </m:r>
                        </m:den>
                      </m:f>
                      <m:r>
                        <a:rPr lang="de-DE" i="1">
                          <a:solidFill>
                            <a:schemeClr val="accent1">
                              <a:lumMod val="60000"/>
                              <a:lumOff val="40000"/>
                            </a:schemeClr>
                          </a:solidFill>
                          <a:latin typeface="Cambria Math" panose="02040503050406030204" pitchFamily="18" charset="0"/>
                          <a:ea typeface="Cambria Math" panose="02040503050406030204" pitchFamily="18" charset="0"/>
                        </a:rPr>
                        <m:t> </m:t>
                      </m:r>
                      <m:d>
                        <m:dPr>
                          <m:begChr m:val="|"/>
                          <m:endChr m:val="|"/>
                          <m:ctrlPr>
                            <a:rPr lang="de-DE" i="1">
                              <a:solidFill>
                                <a:schemeClr val="accent1">
                                  <a:lumMod val="60000"/>
                                  <a:lumOff val="40000"/>
                                </a:schemeClr>
                              </a:solidFill>
                              <a:latin typeface="Cambria Math" panose="02040503050406030204" pitchFamily="18" charset="0"/>
                              <a:ea typeface="Cambria Math" panose="02040503050406030204" pitchFamily="18" charset="0"/>
                            </a:rPr>
                          </m:ctrlPr>
                        </m:dPr>
                        <m:e>
                          <m:sSub>
                            <m:sSubPr>
                              <m:ctrlPr>
                                <a:rPr lang="de-DE" i="1">
                                  <a:solidFill>
                                    <a:schemeClr val="accent1">
                                      <a:lumMod val="60000"/>
                                      <a:lumOff val="40000"/>
                                    </a:schemeClr>
                                  </a:solidFill>
                                  <a:latin typeface="Cambria Math" panose="02040503050406030204" pitchFamily="18" charset="0"/>
                                  <a:ea typeface="Cambria Math" panose="02040503050406030204" pitchFamily="18" charset="0"/>
                                </a:rPr>
                              </m:ctrlPr>
                            </m:sSubPr>
                            <m:e>
                              <m:r>
                                <a:rPr lang="de-DE" i="1">
                                  <a:solidFill>
                                    <a:schemeClr val="accent1">
                                      <a:lumMod val="60000"/>
                                      <a:lumOff val="40000"/>
                                    </a:schemeClr>
                                  </a:solidFill>
                                  <a:latin typeface="Cambria Math" panose="02040503050406030204" pitchFamily="18" charset="0"/>
                                  <a:ea typeface="Cambria Math" panose="02040503050406030204" pitchFamily="18" charset="0"/>
                                </a:rPr>
                                <m:t>𝑥</m:t>
                              </m:r>
                            </m:e>
                            <m:sub>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𝑛</m:t>
                              </m:r>
                            </m:sub>
                          </m:sSub>
                          <m:r>
                            <a:rPr lang="de-DE" i="1">
                              <a:solidFill>
                                <a:schemeClr val="accent1">
                                  <a:lumMod val="60000"/>
                                  <a:lumOff val="40000"/>
                                </a:schemeClr>
                              </a:solidFill>
                              <a:latin typeface="Cambria Math" panose="02040503050406030204" pitchFamily="18" charset="0"/>
                              <a:ea typeface="Cambria Math" panose="02040503050406030204" pitchFamily="18" charset="0"/>
                            </a:rPr>
                            <m:t>−</m:t>
                          </m:r>
                          <m:sSub>
                            <m:sSubPr>
                              <m:ctrlPr>
                                <a:rPr lang="de-DE" i="1">
                                  <a:solidFill>
                                    <a:schemeClr val="accent1">
                                      <a:lumMod val="60000"/>
                                      <a:lumOff val="40000"/>
                                    </a:schemeClr>
                                  </a:solidFill>
                                  <a:latin typeface="Cambria Math" panose="02040503050406030204" pitchFamily="18" charset="0"/>
                                  <a:ea typeface="Cambria Math" panose="02040503050406030204" pitchFamily="18" charset="0"/>
                                </a:rPr>
                              </m:ctrlPr>
                            </m:sSubPr>
                            <m:e>
                              <m:r>
                                <a:rPr lang="de-DE" i="1">
                                  <a:solidFill>
                                    <a:schemeClr val="accent1">
                                      <a:lumMod val="60000"/>
                                      <a:lumOff val="40000"/>
                                    </a:schemeClr>
                                  </a:solidFill>
                                  <a:latin typeface="Cambria Math" panose="02040503050406030204" pitchFamily="18" charset="0"/>
                                  <a:ea typeface="Cambria Math" panose="02040503050406030204" pitchFamily="18" charset="0"/>
                                </a:rPr>
                                <m:t>𝑥</m:t>
                              </m:r>
                            </m:e>
                            <m:sub>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𝑛</m:t>
                              </m:r>
                              <m:r>
                                <a:rPr lang="de-DE" b="0" i="1" smtClean="0">
                                  <a:solidFill>
                                    <a:schemeClr val="accent1">
                                      <a:lumMod val="60000"/>
                                      <a:lumOff val="40000"/>
                                    </a:schemeClr>
                                  </a:solidFill>
                                  <a:latin typeface="Cambria Math" panose="02040503050406030204" pitchFamily="18" charset="0"/>
                                  <a:ea typeface="Cambria Math" panose="02040503050406030204" pitchFamily="18" charset="0"/>
                                </a:rPr>
                                <m:t>−1</m:t>
                              </m:r>
                            </m:sub>
                          </m:sSub>
                        </m:e>
                      </m:d>
                    </m:oMath>
                  </m:oMathPara>
                </a14:m>
                <a:endParaRPr lang="de-DE" dirty="0"/>
              </a:p>
            </p:txBody>
          </p:sp>
        </mc:Choice>
        <mc:Fallback>
          <p:sp>
            <p:nvSpPr>
              <p:cNvPr id="4" name="Textfeld 3">
                <a:extLst>
                  <a:ext uri="{FF2B5EF4-FFF2-40B4-BE49-F238E27FC236}">
                    <a16:creationId xmlns:a16="http://schemas.microsoft.com/office/drawing/2014/main" id="{0B95C51E-EB97-428F-BA9F-2A72727EC744}"/>
                  </a:ext>
                </a:extLst>
              </p:cNvPr>
              <p:cNvSpPr txBox="1">
                <a:spLocks noRot="1" noChangeAspect="1" noMove="1" noResize="1" noEditPoints="1" noAdjustHandles="1" noChangeArrowheads="1" noChangeShapeType="1" noTextEdit="1"/>
              </p:cNvSpPr>
              <p:nvPr/>
            </p:nvSpPr>
            <p:spPr>
              <a:xfrm>
                <a:off x="1428379" y="3321581"/>
                <a:ext cx="5212080" cy="2540183"/>
              </a:xfrm>
              <a:prstGeom prst="rect">
                <a:avLst/>
              </a:prstGeom>
              <a:blipFill>
                <a:blip r:embed="rId2"/>
                <a:stretch>
                  <a:fillRect l="-936" t="-1439"/>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5" name="Rechteck 4">
                <a:extLst>
                  <a:ext uri="{FF2B5EF4-FFF2-40B4-BE49-F238E27FC236}">
                    <a16:creationId xmlns:a16="http://schemas.microsoft.com/office/drawing/2014/main" id="{8039652B-9524-4394-8758-62D205A3B92A}"/>
                  </a:ext>
                </a:extLst>
              </p:cNvPr>
              <p:cNvSpPr/>
              <p:nvPr/>
            </p:nvSpPr>
            <p:spPr>
              <a:xfrm>
                <a:off x="1428379" y="2444007"/>
                <a:ext cx="2242922" cy="490968"/>
              </a:xfrm>
              <a:prstGeom prst="rect">
                <a:avLst/>
              </a:prstGeom>
            </p:spPr>
            <p:txBody>
              <a:bodyPr wrap="none">
                <a:spAutoFit/>
              </a:bodyPr>
              <a:lstStyle/>
              <a:p>
                <a14:m>
                  <m:oMath xmlns:m="http://schemas.openxmlformats.org/officeDocument/2006/math">
                    <m:r>
                      <a:rPr lang="de-DE" i="1" smtClean="0">
                        <a:solidFill>
                          <a:schemeClr val="tx1"/>
                        </a:solidFill>
                        <a:latin typeface="Cambria Math" panose="02040503050406030204" pitchFamily="18" charset="0"/>
                      </a:rPr>
                      <m:t>𝐿</m:t>
                    </m:r>
                    <m:r>
                      <a:rPr lang="de-DE" i="1" smtClean="0">
                        <a:solidFill>
                          <a:schemeClr val="tx1"/>
                        </a:solidFill>
                        <a:latin typeface="Cambria Math" panose="02040503050406030204" pitchFamily="18" charset="0"/>
                      </a:rPr>
                      <m:t>=</m:t>
                    </m:r>
                    <m:func>
                      <m:funcPr>
                        <m:ctrlPr>
                          <a:rPr lang="de-DE" i="1">
                            <a:solidFill>
                              <a:schemeClr val="tx1"/>
                            </a:solidFill>
                            <a:latin typeface="Cambria Math" panose="02040503050406030204" pitchFamily="18" charset="0"/>
                          </a:rPr>
                        </m:ctrlPr>
                      </m:funcPr>
                      <m:fName>
                        <m:limLow>
                          <m:limLowPr>
                            <m:ctrlPr>
                              <a:rPr lang="de-DE" i="1">
                                <a:solidFill>
                                  <a:schemeClr val="tx1"/>
                                </a:solidFill>
                                <a:latin typeface="Cambria Math" panose="02040503050406030204" pitchFamily="18" charset="0"/>
                              </a:rPr>
                            </m:ctrlPr>
                          </m:limLowPr>
                          <m:e>
                            <m:r>
                              <m:rPr>
                                <m:sty m:val="p"/>
                              </m:rPr>
                              <a:rPr lang="de-DE">
                                <a:solidFill>
                                  <a:schemeClr val="tx1"/>
                                </a:solidFill>
                                <a:latin typeface="Cambria Math" panose="02040503050406030204" pitchFamily="18" charset="0"/>
                              </a:rPr>
                              <m:t>max</m:t>
                            </m:r>
                          </m:e>
                          <m:lim>
                            <m:r>
                              <a:rPr lang="de-DE" i="1">
                                <a:solidFill>
                                  <a:schemeClr val="tx1"/>
                                </a:solidFill>
                                <a:latin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𝜖</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𝑎</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𝑏</m:t>
                            </m:r>
                            <m:r>
                              <a:rPr lang="de-DE" i="1">
                                <a:solidFill>
                                  <a:schemeClr val="tx1"/>
                                </a:solidFill>
                                <a:latin typeface="Cambria Math" panose="02040503050406030204" pitchFamily="18" charset="0"/>
                                <a:ea typeface="Cambria Math" panose="02040503050406030204" pitchFamily="18" charset="0"/>
                              </a:rPr>
                              <m:t>]</m:t>
                            </m:r>
                          </m:lim>
                        </m:limLow>
                      </m:fName>
                      <m:e>
                        <m:r>
                          <a:rPr lang="de-DE" i="1">
                            <a:solidFill>
                              <a:schemeClr val="tx1"/>
                            </a:solidFill>
                            <a:latin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𝜙</m:t>
                        </m:r>
                        <m:r>
                          <a:rPr lang="de-DE" i="1">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𝑥</m:t>
                        </m:r>
                        <m:r>
                          <a:rPr lang="de-DE" i="1">
                            <a:solidFill>
                              <a:schemeClr val="tx1"/>
                            </a:solidFill>
                            <a:latin typeface="Cambria Math" panose="02040503050406030204" pitchFamily="18" charset="0"/>
                            <a:ea typeface="Cambria Math" panose="02040503050406030204" pitchFamily="18" charset="0"/>
                          </a:rPr>
                          <m:t>)|</m:t>
                        </m:r>
                      </m:e>
                    </m:func>
                  </m:oMath>
                </a14:m>
                <a:r>
                  <a:rPr lang="de-DE" dirty="0"/>
                  <a:t> &lt;1</a:t>
                </a:r>
              </a:p>
            </p:txBody>
          </p:sp>
        </mc:Choice>
        <mc:Fallback>
          <p:sp>
            <p:nvSpPr>
              <p:cNvPr id="5" name="Rechteck 4">
                <a:extLst>
                  <a:ext uri="{FF2B5EF4-FFF2-40B4-BE49-F238E27FC236}">
                    <a16:creationId xmlns:a16="http://schemas.microsoft.com/office/drawing/2014/main" id="{8039652B-9524-4394-8758-62D205A3B92A}"/>
                  </a:ext>
                </a:extLst>
              </p:cNvPr>
              <p:cNvSpPr>
                <a:spLocks noRot="1" noChangeAspect="1" noMove="1" noResize="1" noEditPoints="1" noAdjustHandles="1" noChangeArrowheads="1" noChangeShapeType="1" noTextEdit="1"/>
              </p:cNvSpPr>
              <p:nvPr/>
            </p:nvSpPr>
            <p:spPr>
              <a:xfrm>
                <a:off x="1428379" y="2444007"/>
                <a:ext cx="2242922" cy="490968"/>
              </a:xfrm>
              <a:prstGeom prst="rect">
                <a:avLst/>
              </a:prstGeom>
              <a:blipFill>
                <a:blip r:embed="rId3"/>
                <a:stretch>
                  <a:fillRect t="-8750" r="-1359" b="-7500"/>
                </a:stretch>
              </a:blipFill>
            </p:spPr>
            <p:txBody>
              <a:bodyPr/>
              <a:lstStyle/>
              <a:p>
                <a:r>
                  <a:rPr lang="de-DE">
                    <a:noFill/>
                  </a:rPr>
                  <a:t> </a:t>
                </a:r>
              </a:p>
            </p:txBody>
          </p:sp>
        </mc:Fallback>
      </mc:AlternateContent>
      <p:sp>
        <p:nvSpPr>
          <p:cNvPr id="6" name="Textfeld 5">
            <a:extLst>
              <a:ext uri="{FF2B5EF4-FFF2-40B4-BE49-F238E27FC236}">
                <a16:creationId xmlns:a16="http://schemas.microsoft.com/office/drawing/2014/main" id="{88AA4AE9-41B0-425A-8153-6F8F03805CB8}"/>
              </a:ext>
            </a:extLst>
          </p:cNvPr>
          <p:cNvSpPr txBox="1"/>
          <p:nvPr/>
        </p:nvSpPr>
        <p:spPr>
          <a:xfrm>
            <a:off x="7347142" y="2202968"/>
            <a:ext cx="4621778" cy="3785652"/>
          </a:xfrm>
          <a:prstGeom prst="rect">
            <a:avLst/>
          </a:prstGeom>
          <a:noFill/>
        </p:spPr>
        <p:txBody>
          <a:bodyPr wrap="none" rtlCol="0">
            <a:spAutoFit/>
          </a:bodyPr>
          <a:lstStyle/>
          <a:p>
            <a:r>
              <a:rPr lang="de-DE" sz="1200" dirty="0"/>
              <a:t>… das hier.  Hier steht jeweils ein Ausdruck, der</a:t>
            </a:r>
          </a:p>
          <a:p>
            <a:r>
              <a:rPr lang="de-DE" sz="1200" dirty="0"/>
              <a:t>von L abhängt. Je kleiner L ist, desto kleiner ist auch</a:t>
            </a:r>
          </a:p>
          <a:p>
            <a:r>
              <a:rPr lang="de-DE" sz="1200" dirty="0"/>
              <a:t>der Fehler im n-ten Schritt. </a:t>
            </a:r>
          </a:p>
          <a:p>
            <a:endParaRPr lang="de-DE" sz="1200" dirty="0"/>
          </a:p>
          <a:p>
            <a:r>
              <a:rPr lang="de-DE" sz="1200" dirty="0"/>
              <a:t>Multipliziert wird dieser Ausdruck mit der Abweichung</a:t>
            </a:r>
          </a:p>
          <a:p>
            <a:r>
              <a:rPr lang="de-DE" sz="1200" dirty="0"/>
              <a:t>von zwei aufeinanderfolgenden Iterierten. Wenn man</a:t>
            </a:r>
          </a:p>
          <a:p>
            <a:r>
              <a:rPr lang="de-DE" sz="1200" dirty="0"/>
              <a:t>also schaut, wie weit zwei aufeinanderfolgende </a:t>
            </a:r>
          </a:p>
          <a:p>
            <a:r>
              <a:rPr lang="de-DE" sz="1200" dirty="0"/>
              <a:t>Iterierte voneinander entfernt sind, kann man ausrechnen,</a:t>
            </a:r>
          </a:p>
          <a:p>
            <a:r>
              <a:rPr lang="de-DE" sz="1200" dirty="0"/>
              <a:t>wie weit die n-te Iterierte von der wahren Lösung abweicht.</a:t>
            </a:r>
          </a:p>
          <a:p>
            <a:endParaRPr lang="de-DE" sz="1200" dirty="0"/>
          </a:p>
          <a:p>
            <a:endParaRPr lang="de-DE" sz="1200" dirty="0"/>
          </a:p>
          <a:p>
            <a:r>
              <a:rPr lang="de-DE" sz="1200" dirty="0"/>
              <a:t>Hier ein Beispiel für eine Anwendung dieser Abschätzung in </a:t>
            </a:r>
          </a:p>
          <a:p>
            <a:r>
              <a:rPr lang="de-DE" sz="1200" dirty="0"/>
              <a:t>der Mathematik:  </a:t>
            </a:r>
            <a:r>
              <a:rPr lang="de-DE" sz="1200" dirty="0">
                <a:hlinkClick r:id="rId4"/>
              </a:rPr>
              <a:t>YouTube-Link</a:t>
            </a:r>
            <a:endParaRPr lang="de-DE" sz="1200" dirty="0"/>
          </a:p>
          <a:p>
            <a:endParaRPr lang="de-DE" sz="1200" dirty="0"/>
          </a:p>
          <a:p>
            <a:endParaRPr lang="de-DE" sz="1200" dirty="0"/>
          </a:p>
          <a:p>
            <a:r>
              <a:rPr lang="de-DE" sz="1200" dirty="0"/>
              <a:t>Wir werden in der nächsten Vorlesung sehen, wie es</a:t>
            </a:r>
          </a:p>
          <a:p>
            <a:r>
              <a:rPr lang="de-DE" sz="1200" dirty="0"/>
              <a:t>sich mit dem Babylonischen Wurzelziehen verhält…</a:t>
            </a:r>
          </a:p>
          <a:p>
            <a:endParaRPr lang="de-DE" sz="1200" dirty="0"/>
          </a:p>
          <a:p>
            <a:endParaRPr lang="de-DE" sz="1200" dirty="0"/>
          </a:p>
          <a:p>
            <a:r>
              <a:rPr lang="de-DE" sz="1200" dirty="0"/>
              <a:t>  </a:t>
            </a:r>
          </a:p>
        </p:txBody>
      </p:sp>
      <p:cxnSp>
        <p:nvCxnSpPr>
          <p:cNvPr id="7" name="Gerade Verbindung mit Pfeil 6">
            <a:extLst>
              <a:ext uri="{FF2B5EF4-FFF2-40B4-BE49-F238E27FC236}">
                <a16:creationId xmlns:a16="http://schemas.microsoft.com/office/drawing/2014/main" id="{EDFE436F-F39D-4AA9-BB44-BC870DAD1ACB}"/>
              </a:ext>
            </a:extLst>
          </p:cNvPr>
          <p:cNvCxnSpPr>
            <a:cxnSpLocks/>
          </p:cNvCxnSpPr>
          <p:nvPr/>
        </p:nvCxnSpPr>
        <p:spPr>
          <a:xfrm flipH="1">
            <a:off x="5495278" y="2444007"/>
            <a:ext cx="1851864" cy="1790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D7502EB-E492-422C-83B7-24672815BF32}"/>
              </a:ext>
            </a:extLst>
          </p:cNvPr>
          <p:cNvCxnSpPr>
            <a:cxnSpLocks/>
          </p:cNvCxnSpPr>
          <p:nvPr/>
        </p:nvCxnSpPr>
        <p:spPr>
          <a:xfrm flipH="1">
            <a:off x="4758432" y="2444007"/>
            <a:ext cx="2588710" cy="275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78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BC21B-C916-424B-B5AB-C6187C46E129}"/>
              </a:ext>
            </a:extLst>
          </p:cNvPr>
          <p:cNvSpPr>
            <a:spLocks noGrp="1"/>
          </p:cNvSpPr>
          <p:nvPr>
            <p:ph type="title"/>
          </p:nvPr>
        </p:nvSpPr>
        <p:spPr/>
        <p:txBody>
          <a:bodyPr/>
          <a:lstStyle/>
          <a:p>
            <a:r>
              <a:rPr lang="de-DE" dirty="0"/>
              <a:t>Babylonisches Wurzelziehen</a:t>
            </a:r>
          </a:p>
        </p:txBody>
      </p:sp>
      <p:sp>
        <p:nvSpPr>
          <p:cNvPr id="3" name="Inhaltsplatzhalter 2">
            <a:extLst>
              <a:ext uri="{FF2B5EF4-FFF2-40B4-BE49-F238E27FC236}">
                <a16:creationId xmlns:a16="http://schemas.microsoft.com/office/drawing/2014/main" id="{054C11A8-F585-4ED1-B8DC-7307CD263608}"/>
              </a:ext>
            </a:extLst>
          </p:cNvPr>
          <p:cNvSpPr>
            <a:spLocks noGrp="1"/>
          </p:cNvSpPr>
          <p:nvPr>
            <p:ph idx="1"/>
          </p:nvPr>
        </p:nvSpPr>
        <p:spPr>
          <a:xfrm>
            <a:off x="685800" y="2194560"/>
            <a:ext cx="10820400" cy="4179607"/>
          </a:xfrm>
        </p:spPr>
        <p:txBody>
          <a:bodyPr>
            <a:normAutofit/>
          </a:bodyPr>
          <a:lstStyle/>
          <a:p>
            <a:pPr marL="0" indent="0">
              <a:buNone/>
            </a:pPr>
            <a:r>
              <a:rPr lang="de-DE" dirty="0"/>
              <a:t>Die Bestimmung der Wurzel aus der Zahl 3 ist gleichbedeutend mit dem Problem, die Kantenlänge eines Quadrats zu bestimmen, dessen Flächeninhalt 3 ist. </a:t>
            </a:r>
          </a:p>
          <a:p>
            <a:pPr marL="0" indent="0">
              <a:buNone/>
            </a:pPr>
            <a:endParaRPr lang="de-DE" dirty="0"/>
          </a:p>
          <a:p>
            <a:pPr marL="0" indent="0">
              <a:buNone/>
            </a:pPr>
            <a:r>
              <a:rPr lang="de-DE" dirty="0"/>
              <a:t>Fangen wir mit einer Startschätzung an: Die Wurzel aus 3 ist ungefähr 2. Will man nun ein Rechteck konstruieren, das den Flächeninhalt 3 hat, wobei aber eine Kantenlänge diese geschätzte 2 ist, so erhalten wir folgendes Objekt:</a:t>
            </a:r>
          </a:p>
          <a:p>
            <a:pPr marL="0" indent="0">
              <a:buNone/>
            </a:pPr>
            <a:endParaRPr lang="de-DE" dirty="0"/>
          </a:p>
          <a:p>
            <a:pPr marL="0" indent="0">
              <a:buNone/>
            </a:pPr>
            <a:endParaRPr lang="de-DE" dirty="0"/>
          </a:p>
          <a:p>
            <a:pPr marL="0" indent="0">
              <a:buNone/>
            </a:pPr>
            <a:endParaRPr lang="de-DE" dirty="0"/>
          </a:p>
          <a:p>
            <a:pPr marL="0" indent="0">
              <a:buNone/>
            </a:pPr>
            <a:r>
              <a:rPr lang="de-DE" dirty="0"/>
              <a:t> Der Flächeninhalt passt also schonmal, aber es ist kein Quadrat.</a:t>
            </a:r>
          </a:p>
          <a:p>
            <a:pPr marL="0" indent="0">
              <a:buNone/>
            </a:pPr>
            <a:endParaRPr lang="de-DE" dirty="0"/>
          </a:p>
          <a:p>
            <a:pPr marL="0" indent="0">
              <a:buNone/>
            </a:pPr>
            <a:endParaRPr lang="de-DE" dirty="0"/>
          </a:p>
        </p:txBody>
      </p:sp>
      <p:sp>
        <p:nvSpPr>
          <p:cNvPr id="4" name="Rechteck 3">
            <a:extLst>
              <a:ext uri="{FF2B5EF4-FFF2-40B4-BE49-F238E27FC236}">
                <a16:creationId xmlns:a16="http://schemas.microsoft.com/office/drawing/2014/main" id="{32DCF727-FDEE-40FA-A9D1-7F0AD6E0B540}"/>
              </a:ext>
            </a:extLst>
          </p:cNvPr>
          <p:cNvSpPr/>
          <p:nvPr/>
        </p:nvSpPr>
        <p:spPr>
          <a:xfrm>
            <a:off x="5581095" y="5026919"/>
            <a:ext cx="1029810" cy="62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B731E599-F9DF-427D-A559-80EAEC928CCA}"/>
              </a:ext>
            </a:extLst>
          </p:cNvPr>
          <p:cNvSpPr txBox="1"/>
          <p:nvPr/>
        </p:nvSpPr>
        <p:spPr>
          <a:xfrm>
            <a:off x="5939547" y="4657587"/>
            <a:ext cx="312906" cy="369332"/>
          </a:xfrm>
          <a:prstGeom prst="rect">
            <a:avLst/>
          </a:prstGeom>
          <a:noFill/>
        </p:spPr>
        <p:txBody>
          <a:bodyPr wrap="none" rtlCol="0">
            <a:spAutoFit/>
          </a:bodyPr>
          <a:lstStyle/>
          <a:p>
            <a:r>
              <a:rPr lang="de-DE" dirty="0"/>
              <a:t>2</a:t>
            </a:r>
          </a:p>
        </p:txBody>
      </p:sp>
      <p:sp>
        <p:nvSpPr>
          <p:cNvPr id="6" name="Textfeld 5">
            <a:extLst>
              <a:ext uri="{FF2B5EF4-FFF2-40B4-BE49-F238E27FC236}">
                <a16:creationId xmlns:a16="http://schemas.microsoft.com/office/drawing/2014/main" id="{225B5504-B3E3-41D1-A15C-3F4C865A57CC}"/>
              </a:ext>
            </a:extLst>
          </p:cNvPr>
          <p:cNvSpPr txBox="1"/>
          <p:nvPr/>
        </p:nvSpPr>
        <p:spPr>
          <a:xfrm>
            <a:off x="5075828" y="5152971"/>
            <a:ext cx="505267" cy="369332"/>
          </a:xfrm>
          <a:prstGeom prst="rect">
            <a:avLst/>
          </a:prstGeom>
          <a:noFill/>
        </p:spPr>
        <p:txBody>
          <a:bodyPr wrap="none" rtlCol="0">
            <a:spAutoFit/>
          </a:bodyPr>
          <a:lstStyle/>
          <a:p>
            <a:r>
              <a:rPr lang="de-DE" dirty="0"/>
              <a:t>1,5</a:t>
            </a:r>
          </a:p>
        </p:txBody>
      </p:sp>
    </p:spTree>
    <p:extLst>
      <p:ext uri="{BB962C8B-B14F-4D97-AF65-F5344CB8AC3E}">
        <p14:creationId xmlns:p14="http://schemas.microsoft.com/office/powerpoint/2010/main" val="5730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BC21B-C916-424B-B5AB-C6187C46E129}"/>
              </a:ext>
            </a:extLst>
          </p:cNvPr>
          <p:cNvSpPr>
            <a:spLocks noGrp="1"/>
          </p:cNvSpPr>
          <p:nvPr>
            <p:ph type="title"/>
          </p:nvPr>
        </p:nvSpPr>
        <p:spPr/>
        <p:txBody>
          <a:bodyPr/>
          <a:lstStyle/>
          <a:p>
            <a:r>
              <a:rPr lang="de-DE" dirty="0"/>
              <a:t>Babylonisches Wurzelziehen</a:t>
            </a:r>
          </a:p>
        </p:txBody>
      </p:sp>
      <p:sp>
        <p:nvSpPr>
          <p:cNvPr id="3" name="Inhaltsplatzhalter 2">
            <a:extLst>
              <a:ext uri="{FF2B5EF4-FFF2-40B4-BE49-F238E27FC236}">
                <a16:creationId xmlns:a16="http://schemas.microsoft.com/office/drawing/2014/main" id="{054C11A8-F585-4ED1-B8DC-7307CD263608}"/>
              </a:ext>
            </a:extLst>
          </p:cNvPr>
          <p:cNvSpPr>
            <a:spLocks noGrp="1"/>
          </p:cNvSpPr>
          <p:nvPr>
            <p:ph idx="1"/>
          </p:nvPr>
        </p:nvSpPr>
        <p:spPr>
          <a:xfrm>
            <a:off x="685800" y="2194560"/>
            <a:ext cx="10820400" cy="4179607"/>
          </a:xfrm>
        </p:spPr>
        <p:txBody>
          <a:bodyPr>
            <a:normAutofit/>
          </a:bodyPr>
          <a:lstStyle/>
          <a:p>
            <a:pPr marL="0" indent="0">
              <a:buNone/>
            </a:pPr>
            <a:r>
              <a:rPr lang="de-DE" dirty="0"/>
              <a:t>Also bestimmen wir den Mittelwert (arithmetisches Mittel) aus den beiden Kantenlängen (2+1,5)/2=1,75</a:t>
            </a:r>
          </a:p>
          <a:p>
            <a:pPr marL="0" indent="0">
              <a:buNone/>
            </a:pPr>
            <a:r>
              <a:rPr lang="de-DE" dirty="0"/>
              <a:t>Und zeichnen wieder ein Rechteck, dessen eine Kantenlänge nun 1,75 ist. </a:t>
            </a:r>
          </a:p>
          <a:p>
            <a:pPr marL="0" indent="0">
              <a:buNone/>
            </a:pPr>
            <a:endParaRPr lang="de-DE" dirty="0"/>
          </a:p>
          <a:p>
            <a:pPr marL="0" indent="0">
              <a:buNone/>
            </a:pPr>
            <a:endParaRPr lang="de-DE" dirty="0"/>
          </a:p>
          <a:p>
            <a:pPr marL="0" indent="0">
              <a:buNone/>
            </a:pPr>
            <a:endParaRPr lang="de-DE" dirty="0"/>
          </a:p>
          <a:p>
            <a:pPr marL="0" indent="0">
              <a:buNone/>
            </a:pPr>
            <a:r>
              <a:rPr lang="de-DE" dirty="0"/>
              <a:t>Der Flächeninhalt passt also wieder, aber es ist kein Quadrat… aber schon mehr ein Quadrat als im vorangehenden Schritt.</a:t>
            </a:r>
          </a:p>
          <a:p>
            <a:pPr marL="0" indent="0">
              <a:buNone/>
            </a:pPr>
            <a:endParaRPr lang="de-DE" dirty="0"/>
          </a:p>
          <a:p>
            <a:pPr marL="0" indent="0">
              <a:buNone/>
            </a:pPr>
            <a:r>
              <a:rPr lang="de-DE" dirty="0"/>
              <a:t>Also nochmal… Mittelwert bilden (7/4+12/7)/2=97/56 und das Rechteck:</a:t>
            </a:r>
          </a:p>
        </p:txBody>
      </p:sp>
      <p:sp>
        <p:nvSpPr>
          <p:cNvPr id="4" name="Rechteck 3">
            <a:extLst>
              <a:ext uri="{FF2B5EF4-FFF2-40B4-BE49-F238E27FC236}">
                <a16:creationId xmlns:a16="http://schemas.microsoft.com/office/drawing/2014/main" id="{32DCF727-FDEE-40FA-A9D1-7F0AD6E0B540}"/>
              </a:ext>
            </a:extLst>
          </p:cNvPr>
          <p:cNvSpPr/>
          <p:nvPr/>
        </p:nvSpPr>
        <p:spPr>
          <a:xfrm>
            <a:off x="5581095" y="3855064"/>
            <a:ext cx="837460" cy="708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B731E599-F9DF-427D-A559-80EAEC928CCA}"/>
                  </a:ext>
                </a:extLst>
              </p:cNvPr>
              <p:cNvSpPr txBox="1"/>
              <p:nvPr/>
            </p:nvSpPr>
            <p:spPr>
              <a:xfrm>
                <a:off x="5438806" y="3248209"/>
                <a:ext cx="1111202"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dirty="0" smtClean="0">
                              <a:latin typeface="Cambria Math" panose="02040503050406030204" pitchFamily="18" charset="0"/>
                            </a:rPr>
                          </m:ctrlPr>
                        </m:fPr>
                        <m:num>
                          <m:r>
                            <a:rPr lang="de-DE" b="0" i="1" dirty="0" smtClean="0">
                              <a:latin typeface="Cambria Math" panose="02040503050406030204" pitchFamily="18" charset="0"/>
                            </a:rPr>
                            <m:t>7</m:t>
                          </m:r>
                        </m:num>
                        <m:den>
                          <m:r>
                            <a:rPr lang="de-DE" b="0" i="1" dirty="0" smtClean="0">
                              <a:latin typeface="Cambria Math" panose="02040503050406030204" pitchFamily="18" charset="0"/>
                            </a:rPr>
                            <m:t>4</m:t>
                          </m:r>
                        </m:den>
                      </m:f>
                      <m:r>
                        <a:rPr lang="de-DE" b="0" i="1" dirty="0" smtClean="0">
                          <a:latin typeface="Cambria Math" panose="02040503050406030204" pitchFamily="18" charset="0"/>
                        </a:rPr>
                        <m:t>=</m:t>
                      </m:r>
                      <m:r>
                        <a:rPr lang="de-DE" i="1" dirty="0" smtClean="0">
                          <a:latin typeface="Cambria Math" panose="02040503050406030204" pitchFamily="18" charset="0"/>
                        </a:rPr>
                        <m:t>1,75</m:t>
                      </m:r>
                    </m:oMath>
                  </m:oMathPara>
                </a14:m>
                <a:endParaRPr lang="de-DE" dirty="0"/>
              </a:p>
            </p:txBody>
          </p:sp>
        </mc:Choice>
        <mc:Fallback xmlns="">
          <p:sp>
            <p:nvSpPr>
              <p:cNvPr id="5" name="Textfeld 4">
                <a:extLst>
                  <a:ext uri="{FF2B5EF4-FFF2-40B4-BE49-F238E27FC236}">
                    <a16:creationId xmlns:a16="http://schemas.microsoft.com/office/drawing/2014/main" id="{B731E599-F9DF-427D-A559-80EAEC928CCA}"/>
                  </a:ext>
                </a:extLst>
              </p:cNvPr>
              <p:cNvSpPr txBox="1">
                <a:spLocks noRot="1" noChangeAspect="1" noMove="1" noResize="1" noEditPoints="1" noAdjustHandles="1" noChangeArrowheads="1" noChangeShapeType="1" noTextEdit="1"/>
              </p:cNvSpPr>
              <p:nvPr/>
            </p:nvSpPr>
            <p:spPr>
              <a:xfrm>
                <a:off x="5438806" y="3248209"/>
                <a:ext cx="1111202" cy="609077"/>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225B5504-B3E3-41D1-A15C-3F4C865A57CC}"/>
                  </a:ext>
                </a:extLst>
              </p:cNvPr>
              <p:cNvSpPr txBox="1"/>
              <p:nvPr/>
            </p:nvSpPr>
            <p:spPr>
              <a:xfrm>
                <a:off x="3993689" y="3855065"/>
                <a:ext cx="1620957" cy="611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dirty="0" smtClean="0">
                              <a:latin typeface="Cambria Math" panose="02040503050406030204" pitchFamily="18" charset="0"/>
                            </a:rPr>
                          </m:ctrlPr>
                        </m:fPr>
                        <m:num>
                          <m:r>
                            <a:rPr lang="de-DE" b="0" i="1" dirty="0" smtClean="0">
                              <a:latin typeface="Cambria Math" panose="02040503050406030204" pitchFamily="18" charset="0"/>
                            </a:rPr>
                            <m:t>12</m:t>
                          </m:r>
                        </m:num>
                        <m:den>
                          <m:r>
                            <a:rPr lang="de-DE" b="0" i="1" dirty="0" smtClean="0">
                              <a:latin typeface="Cambria Math" panose="02040503050406030204" pitchFamily="18" charset="0"/>
                            </a:rPr>
                            <m:t>7</m:t>
                          </m:r>
                        </m:den>
                      </m:f>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1,71429</m:t>
                      </m:r>
                    </m:oMath>
                  </m:oMathPara>
                </a14:m>
                <a:endParaRPr lang="de-DE" dirty="0"/>
              </a:p>
            </p:txBody>
          </p:sp>
        </mc:Choice>
        <mc:Fallback xmlns="">
          <p:sp>
            <p:nvSpPr>
              <p:cNvPr id="6" name="Textfeld 5">
                <a:extLst>
                  <a:ext uri="{FF2B5EF4-FFF2-40B4-BE49-F238E27FC236}">
                    <a16:creationId xmlns:a16="http://schemas.microsoft.com/office/drawing/2014/main" id="{225B5504-B3E3-41D1-A15C-3F4C865A57CC}"/>
                  </a:ext>
                </a:extLst>
              </p:cNvPr>
              <p:cNvSpPr txBox="1">
                <a:spLocks noRot="1" noChangeAspect="1" noMove="1" noResize="1" noEditPoints="1" noAdjustHandles="1" noChangeArrowheads="1" noChangeShapeType="1" noTextEdit="1"/>
              </p:cNvSpPr>
              <p:nvPr/>
            </p:nvSpPr>
            <p:spPr>
              <a:xfrm>
                <a:off x="3993689" y="3855065"/>
                <a:ext cx="1620957" cy="611771"/>
              </a:xfrm>
              <a:prstGeom prst="rect">
                <a:avLst/>
              </a:prstGeom>
              <a:blipFill>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58162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BC21B-C916-424B-B5AB-C6187C46E129}"/>
              </a:ext>
            </a:extLst>
          </p:cNvPr>
          <p:cNvSpPr>
            <a:spLocks noGrp="1"/>
          </p:cNvSpPr>
          <p:nvPr>
            <p:ph type="title"/>
          </p:nvPr>
        </p:nvSpPr>
        <p:spPr/>
        <p:txBody>
          <a:bodyPr/>
          <a:lstStyle/>
          <a:p>
            <a:r>
              <a:rPr lang="de-DE" dirty="0"/>
              <a:t>Babylonisches Wurzelziehen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54C11A8-F585-4ED1-B8DC-7307CD263608}"/>
                  </a:ext>
                </a:extLst>
              </p:cNvPr>
              <p:cNvSpPr>
                <a:spLocks noGrp="1"/>
              </p:cNvSpPr>
              <p:nvPr>
                <p:ph idx="1"/>
              </p:nvPr>
            </p:nvSpPr>
            <p:spPr>
              <a:xfrm>
                <a:off x="685800" y="2194560"/>
                <a:ext cx="10820400" cy="4445937"/>
              </a:xfrm>
            </p:spPr>
            <p:txBody>
              <a:bodyPr>
                <a:normAutofit/>
              </a:bodyPr>
              <a:lstStyle/>
              <a:p>
                <a:pPr marL="0" indent="0">
                  <a:buNone/>
                </a:pPr>
                <a:endParaRPr lang="de-DE" dirty="0"/>
              </a:p>
              <a:p>
                <a:pPr marL="0" indent="0">
                  <a:buNone/>
                </a:pPr>
                <a:endParaRPr lang="de-DE" dirty="0"/>
              </a:p>
              <a:p>
                <a:pPr marL="0" indent="0">
                  <a:buNone/>
                </a:pPr>
                <a:endParaRPr lang="de-DE" dirty="0"/>
              </a:p>
              <a:p>
                <a:pPr marL="0" indent="0">
                  <a:buNone/>
                </a:pPr>
                <a:r>
                  <a:rPr lang="de-DE" dirty="0"/>
                  <a:t>Jetzt kann man das Gebilde mit bloßem Auge fast gar nicht mehr von einem Quadrat unterscheiden und es hat den Flächeninhalt 3. Auf diese Weise nähern wir uns mehr und mehr der Wurzel aus 3. Je mehr Schritte von diesem Verfahren man macht, desto genauer wird das Ergebnis. </a:t>
                </a:r>
              </a:p>
              <a:p>
                <a:pPr marL="0" indent="0">
                  <a:buNone/>
                </a:pPr>
                <a:endParaRPr lang="de-DE" dirty="0"/>
              </a:p>
              <a:p>
                <a:pPr marL="0" indent="0">
                  <a:buNone/>
                </a:pPr>
                <a:r>
                  <a:rPr lang="de-DE" dirty="0"/>
                  <a:t>Wird ausgehend von der Startschätzung </a:t>
                </a:r>
                <a14:m>
                  <m:oMath xmlns:m="http://schemas.openxmlformats.org/officeDocument/2006/math">
                    <m:r>
                      <a:rPr lang="de-DE" b="0" i="1" smtClean="0">
                        <a:latin typeface="Cambria Math" panose="02040503050406030204" pitchFamily="18" charset="0"/>
                      </a:rPr>
                      <m:t>2</m:t>
                    </m:r>
                  </m:oMath>
                </a14:m>
                <a:r>
                  <a:rPr lang="de-DE" dirty="0"/>
                  <a:t>, jemals die Wurzel aus 3 exakt erreicht? Überlegen Sie!</a:t>
                </a:r>
              </a:p>
            </p:txBody>
          </p:sp>
        </mc:Choice>
        <mc:Fallback xmlns="">
          <p:sp>
            <p:nvSpPr>
              <p:cNvPr id="3" name="Inhaltsplatzhalter 2">
                <a:extLst>
                  <a:ext uri="{FF2B5EF4-FFF2-40B4-BE49-F238E27FC236}">
                    <a16:creationId xmlns:a16="http://schemas.microsoft.com/office/drawing/2014/main" id="{054C11A8-F585-4ED1-B8DC-7307CD263608}"/>
                  </a:ext>
                </a:extLst>
              </p:cNvPr>
              <p:cNvSpPr>
                <a:spLocks noGrp="1" noRot="1" noChangeAspect="1" noMove="1" noResize="1" noEditPoints="1" noAdjustHandles="1" noChangeArrowheads="1" noChangeShapeType="1" noTextEdit="1"/>
              </p:cNvSpPr>
              <p:nvPr>
                <p:ph idx="1"/>
              </p:nvPr>
            </p:nvSpPr>
            <p:spPr>
              <a:xfrm>
                <a:off x="685800" y="2194560"/>
                <a:ext cx="10820400" cy="4445937"/>
              </a:xfrm>
              <a:blipFill>
                <a:blip r:embed="rId2"/>
                <a:stretch>
                  <a:fillRect l="-73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2DCF727-FDEE-40FA-A9D1-7F0AD6E0B540}"/>
              </a:ext>
            </a:extLst>
          </p:cNvPr>
          <p:cNvSpPr/>
          <p:nvPr/>
        </p:nvSpPr>
        <p:spPr>
          <a:xfrm>
            <a:off x="5581095" y="2514535"/>
            <a:ext cx="855216" cy="787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B731E599-F9DF-427D-A559-80EAEC928CCA}"/>
                  </a:ext>
                </a:extLst>
              </p:cNvPr>
              <p:cNvSpPr txBox="1"/>
              <p:nvPr/>
            </p:nvSpPr>
            <p:spPr>
              <a:xfrm>
                <a:off x="5285521" y="1888194"/>
                <a:ext cx="162095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97</m:t>
                          </m:r>
                        </m:num>
                        <m:den>
                          <m:r>
                            <a:rPr lang="de-DE" b="0" i="1" smtClean="0">
                              <a:latin typeface="Cambria Math" panose="02040503050406030204" pitchFamily="18" charset="0"/>
                            </a:rPr>
                            <m:t>56</m:t>
                          </m:r>
                        </m:den>
                      </m:f>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1,73214</m:t>
                      </m:r>
                    </m:oMath>
                  </m:oMathPara>
                </a14:m>
                <a:endParaRPr lang="de-DE" dirty="0"/>
              </a:p>
            </p:txBody>
          </p:sp>
        </mc:Choice>
        <mc:Fallback xmlns="">
          <p:sp>
            <p:nvSpPr>
              <p:cNvPr id="5" name="Textfeld 4">
                <a:extLst>
                  <a:ext uri="{FF2B5EF4-FFF2-40B4-BE49-F238E27FC236}">
                    <a16:creationId xmlns:a16="http://schemas.microsoft.com/office/drawing/2014/main" id="{B731E599-F9DF-427D-A559-80EAEC928CCA}"/>
                  </a:ext>
                </a:extLst>
              </p:cNvPr>
              <p:cNvSpPr txBox="1">
                <a:spLocks noRot="1" noChangeAspect="1" noMove="1" noResize="1" noEditPoints="1" noAdjustHandles="1" noChangeArrowheads="1" noChangeShapeType="1" noTextEdit="1"/>
              </p:cNvSpPr>
              <p:nvPr/>
            </p:nvSpPr>
            <p:spPr>
              <a:xfrm>
                <a:off x="5285521" y="1888194"/>
                <a:ext cx="1620957" cy="6127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225B5504-B3E3-41D1-A15C-3F4C865A57CC}"/>
                  </a:ext>
                </a:extLst>
              </p:cNvPr>
              <p:cNvSpPr txBox="1"/>
              <p:nvPr/>
            </p:nvSpPr>
            <p:spPr>
              <a:xfrm>
                <a:off x="3831898" y="2594436"/>
                <a:ext cx="174919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dirty="0" smtClean="0">
                              <a:latin typeface="Cambria Math" panose="02040503050406030204" pitchFamily="18" charset="0"/>
                            </a:rPr>
                          </m:ctrlPr>
                        </m:fPr>
                        <m:num>
                          <m:r>
                            <a:rPr lang="de-DE" b="0" i="1" dirty="0" smtClean="0">
                              <a:latin typeface="Cambria Math" panose="02040503050406030204" pitchFamily="18" charset="0"/>
                            </a:rPr>
                            <m:t>168</m:t>
                          </m:r>
                        </m:num>
                        <m:den>
                          <m:r>
                            <a:rPr lang="de-DE" b="0" i="1" dirty="0" smtClean="0">
                              <a:latin typeface="Cambria Math" panose="02040503050406030204" pitchFamily="18" charset="0"/>
                            </a:rPr>
                            <m:t>97</m:t>
                          </m:r>
                        </m:den>
                      </m:f>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1,73196</m:t>
                      </m:r>
                    </m:oMath>
                  </m:oMathPara>
                </a14:m>
                <a:endParaRPr lang="de-DE" dirty="0"/>
              </a:p>
            </p:txBody>
          </p:sp>
        </mc:Choice>
        <mc:Fallback xmlns="">
          <p:sp>
            <p:nvSpPr>
              <p:cNvPr id="6" name="Textfeld 5">
                <a:extLst>
                  <a:ext uri="{FF2B5EF4-FFF2-40B4-BE49-F238E27FC236}">
                    <a16:creationId xmlns:a16="http://schemas.microsoft.com/office/drawing/2014/main" id="{225B5504-B3E3-41D1-A15C-3F4C865A57CC}"/>
                  </a:ext>
                </a:extLst>
              </p:cNvPr>
              <p:cNvSpPr txBox="1">
                <a:spLocks noRot="1" noChangeAspect="1" noMove="1" noResize="1" noEditPoints="1" noAdjustHandles="1" noChangeArrowheads="1" noChangeShapeType="1" noTextEdit="1"/>
              </p:cNvSpPr>
              <p:nvPr/>
            </p:nvSpPr>
            <p:spPr>
              <a:xfrm>
                <a:off x="3831898" y="2594436"/>
                <a:ext cx="1749197" cy="6127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B05A816-E2B9-4C3F-B461-34B0684BE38A}"/>
                  </a:ext>
                </a:extLst>
              </p:cNvPr>
              <p:cNvSpPr/>
              <p:nvPr/>
            </p:nvSpPr>
            <p:spPr>
              <a:xfrm>
                <a:off x="8622710" y="2579010"/>
                <a:ext cx="1516056" cy="395429"/>
              </a:xfrm>
              <a:prstGeom prst="rect">
                <a:avLst/>
              </a:prstGeom>
            </p:spPr>
            <p:txBody>
              <a:bodyPr wrap="none">
                <a:spAutoFit/>
              </a:bodyPr>
              <a:lstStyle/>
              <a:p>
                <a14:m>
                  <m:oMath xmlns:m="http://schemas.openxmlformats.org/officeDocument/2006/math">
                    <m:rad>
                      <m:radPr>
                        <m:degHide m:val="on"/>
                        <m:ctrlPr>
                          <a:rPr lang="de-DE" i="1" smtClean="0">
                            <a:latin typeface="Cambria Math" panose="02040503050406030204" pitchFamily="18" charset="0"/>
                          </a:rPr>
                        </m:ctrlPr>
                      </m:radPr>
                      <m:deg/>
                      <m:e>
                        <m:r>
                          <a:rPr lang="de-DE" i="1">
                            <a:latin typeface="Cambria Math" panose="02040503050406030204" pitchFamily="18" charset="0"/>
                          </a:rPr>
                          <m:t>3</m:t>
                        </m:r>
                      </m:e>
                    </m:rad>
                    <m:r>
                      <a:rPr lang="de-DE" i="1">
                        <a:latin typeface="Cambria Math" panose="02040503050406030204" pitchFamily="18" charset="0"/>
                        <a:ea typeface="Cambria Math" panose="02040503050406030204" pitchFamily="18" charset="0"/>
                      </a:rPr>
                      <m:t>≈1,7321</m:t>
                    </m:r>
                  </m:oMath>
                </a14:m>
                <a:r>
                  <a:rPr lang="de-DE" dirty="0"/>
                  <a:t> </a:t>
                </a:r>
              </a:p>
            </p:txBody>
          </p:sp>
        </mc:Choice>
        <mc:Fallback xmlns="">
          <p:sp>
            <p:nvSpPr>
              <p:cNvPr id="7" name="Rechteck 6">
                <a:extLst>
                  <a:ext uri="{FF2B5EF4-FFF2-40B4-BE49-F238E27FC236}">
                    <a16:creationId xmlns:a16="http://schemas.microsoft.com/office/drawing/2014/main" id="{3B05A816-E2B9-4C3F-B461-34B0684BE38A}"/>
                  </a:ext>
                </a:extLst>
              </p:cNvPr>
              <p:cNvSpPr>
                <a:spLocks noRot="1" noChangeAspect="1" noMove="1" noResize="1" noEditPoints="1" noAdjustHandles="1" noChangeArrowheads="1" noChangeShapeType="1" noTextEdit="1"/>
              </p:cNvSpPr>
              <p:nvPr/>
            </p:nvSpPr>
            <p:spPr>
              <a:xfrm>
                <a:off x="8622710" y="2579010"/>
                <a:ext cx="1516056" cy="395429"/>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8361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BC21B-C916-424B-B5AB-C6187C46E129}"/>
              </a:ext>
            </a:extLst>
          </p:cNvPr>
          <p:cNvSpPr>
            <a:spLocks noGrp="1"/>
          </p:cNvSpPr>
          <p:nvPr>
            <p:ph type="title"/>
          </p:nvPr>
        </p:nvSpPr>
        <p:spPr/>
        <p:txBody>
          <a:bodyPr/>
          <a:lstStyle/>
          <a:p>
            <a:r>
              <a:rPr lang="de-DE" dirty="0"/>
              <a:t>Rationale Zahlen als Körper</a:t>
            </a:r>
          </a:p>
        </p:txBody>
      </p:sp>
      <p:sp>
        <p:nvSpPr>
          <p:cNvPr id="3" name="Inhaltsplatzhalter 2">
            <a:extLst>
              <a:ext uri="{FF2B5EF4-FFF2-40B4-BE49-F238E27FC236}">
                <a16:creationId xmlns:a16="http://schemas.microsoft.com/office/drawing/2014/main" id="{054C11A8-F585-4ED1-B8DC-7307CD263608}"/>
              </a:ext>
            </a:extLst>
          </p:cNvPr>
          <p:cNvSpPr>
            <a:spLocks noGrp="1"/>
          </p:cNvSpPr>
          <p:nvPr>
            <p:ph idx="1"/>
          </p:nvPr>
        </p:nvSpPr>
        <p:spPr>
          <a:xfrm>
            <a:off x="685800" y="2194560"/>
            <a:ext cx="10820400" cy="4445937"/>
          </a:xfrm>
        </p:spPr>
        <p:txBody>
          <a:bodyPr>
            <a:normAutofit/>
          </a:bodyPr>
          <a:lstStyle/>
          <a:p>
            <a:pPr marL="0" indent="0">
              <a:buNone/>
            </a:pPr>
            <a:r>
              <a:rPr lang="de-DE" dirty="0"/>
              <a:t>Nein. Denn wenn man eine rationale Zahl (Bruchzahl) als Startwert eingibt, kommt in jedem Schritt wieder eine Bruchzahl raus (Abgeschlossenheit der rationalen Zahlen als Körper bezüglich der vier Grundrechenarten). Weiterhin ist die Wurzel aus drei keine rationale Zahl (erster Übungszettel, 4. Aufgabe).   </a:t>
            </a:r>
          </a:p>
          <a:p>
            <a:pPr marL="0" indent="0">
              <a:buNone/>
            </a:pPr>
            <a:endParaRPr lang="de-DE" dirty="0"/>
          </a:p>
          <a:p>
            <a:pPr marL="0" indent="0">
              <a:buNone/>
            </a:pPr>
            <a:r>
              <a:rPr lang="de-DE" dirty="0"/>
              <a:t>Dieses Verfahren geht auch mit 3-ten Wurzeln und dem zu konstruierenden Würfel bzw. den Quadern. Hier gibt man zwei (gleiche) Kantenlängen vor und berechnet die fehlende Kantenlänge so, dass das Volumen passt. Für den nächsten Schritt bestimmt man das arithmetische Mittel.  Überlegen Sie sich die Formel, wie man aus einer Startschätzung den verbesserten Wert erhält! </a:t>
            </a:r>
          </a:p>
        </p:txBody>
      </p:sp>
    </p:spTree>
    <p:extLst>
      <p:ext uri="{BB962C8B-B14F-4D97-AF65-F5344CB8AC3E}">
        <p14:creationId xmlns:p14="http://schemas.microsoft.com/office/powerpoint/2010/main" val="177188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55DDE-5F8C-4006-858A-6D4160DAC76B}"/>
              </a:ext>
            </a:extLst>
          </p:cNvPr>
          <p:cNvSpPr>
            <a:spLocks noGrp="1"/>
          </p:cNvSpPr>
          <p:nvPr>
            <p:ph type="title"/>
          </p:nvPr>
        </p:nvSpPr>
        <p:spPr/>
        <p:txBody>
          <a:bodyPr/>
          <a:lstStyle/>
          <a:p>
            <a:r>
              <a:rPr lang="de-DE" dirty="0"/>
              <a:t>Iterationsvorschrift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60D6F9FA-C90B-488D-B067-DDFAE257D561}"/>
                  </a:ext>
                </a:extLst>
              </p:cNvPr>
              <p:cNvSpPr>
                <a:spLocks noGrp="1"/>
              </p:cNvSpPr>
              <p:nvPr>
                <p:ph idx="1"/>
              </p:nvPr>
            </p:nvSpPr>
            <p:spPr/>
            <p:txBody>
              <a:bodyPr/>
              <a:lstStyle/>
              <a:p>
                <a:pPr marL="0" indent="0">
                  <a:buNone/>
                </a:pPr>
                <a:r>
                  <a:rPr lang="de-DE" dirty="0"/>
                  <a:t>Das gesamte Verfahren lässt sich auch in Formelsprache schreiben. Um die k-</a:t>
                </a:r>
                <a:r>
                  <a:rPr lang="de-DE" dirty="0" err="1"/>
                  <a:t>te</a:t>
                </a:r>
                <a:r>
                  <a:rPr lang="de-DE" dirty="0"/>
                  <a:t> Wurzel aus einer Zahl z zu bestimmen, beginnt man mit einer (Start)Schätzung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t> für das Ergebnis (in dem Beispiel war k=2, z=3 und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oMath>
                </a14:m>
                <a:r>
                  <a:rPr lang="de-DE" dirty="0"/>
                  <a:t>=2).</a:t>
                </a:r>
              </a:p>
              <a:p>
                <a:pPr marL="0" indent="0">
                  <a:buNone/>
                </a:pPr>
                <a:endParaRPr lang="de-DE" dirty="0"/>
              </a:p>
              <a:p>
                <a:pPr marL="0" indent="0">
                  <a:buNone/>
                </a:pPr>
                <a:r>
                  <a:rPr lang="de-DE" dirty="0"/>
                  <a:t>Dann bestimmt man daraus eine bessere Schätzung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oMath>
                </a14:m>
                <a:r>
                  <a:rPr lang="de-DE" dirty="0"/>
                  <a:t> für die Wurzel mit einer Formel. Sie berechnet das arithmetisches Mittel aus der </a:t>
                </a:r>
                <a:r>
                  <a:rPr lang="de-DE" dirty="0">
                    <a:solidFill>
                      <a:srgbClr val="00B050"/>
                    </a:solidFill>
                  </a:rPr>
                  <a:t>zum Volumen z passenden, ergänzten Kantenlänge </a:t>
                </a:r>
                <a:r>
                  <a:rPr lang="de-DE" dirty="0"/>
                  <a:t>und den </a:t>
                </a:r>
                <a:r>
                  <a:rPr lang="de-DE" dirty="0">
                    <a:solidFill>
                      <a:srgbClr val="0070C0"/>
                    </a:solidFill>
                  </a:rPr>
                  <a:t>(k-1) vorgegebenen gleichen Kantenlängen</a:t>
                </a:r>
                <a:r>
                  <a:rPr lang="de-DE" dirty="0"/>
                  <a:t>: </a:t>
                </a:r>
              </a:p>
              <a:p>
                <a:pPr marL="0" indent="0">
                  <a:buNone/>
                </a:pPr>
                <a:endParaRPr lang="de-DE" dirty="0"/>
              </a:p>
              <a:p>
                <a:pPr marL="0" indent="0" algn="ctr">
                  <a:buNone/>
                </a:pP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𝑘</m:t>
                        </m:r>
                      </m:den>
                    </m:f>
                    <m:d>
                      <m:dPr>
                        <m:ctrlPr>
                          <a:rPr lang="de-DE" b="0" i="1" smtClean="0">
                            <a:latin typeface="Cambria Math" panose="02040503050406030204" pitchFamily="18" charset="0"/>
                          </a:rPr>
                        </m:ctrlPr>
                      </m:dPr>
                      <m:e>
                        <m:f>
                          <m:fPr>
                            <m:ctrlPr>
                              <a:rPr lang="de-DE" b="0" i="1" smtClean="0">
                                <a:solidFill>
                                  <a:srgbClr val="00B050"/>
                                </a:solidFill>
                                <a:latin typeface="Cambria Math" panose="02040503050406030204" pitchFamily="18" charset="0"/>
                              </a:rPr>
                            </m:ctrlPr>
                          </m:fPr>
                          <m:num>
                            <m:r>
                              <a:rPr lang="de-DE" b="0" i="1" smtClean="0">
                                <a:solidFill>
                                  <a:srgbClr val="00B050"/>
                                </a:solidFill>
                                <a:latin typeface="Cambria Math" panose="02040503050406030204" pitchFamily="18" charset="0"/>
                              </a:rPr>
                              <m:t>𝑧</m:t>
                            </m:r>
                          </m:num>
                          <m:den>
                            <m:sSubSup>
                              <m:sSubSupPr>
                                <m:ctrlPr>
                                  <a:rPr lang="de-DE" b="0" i="1" smtClean="0">
                                    <a:solidFill>
                                      <a:srgbClr val="00B050"/>
                                    </a:solidFill>
                                    <a:latin typeface="Cambria Math" panose="02040503050406030204" pitchFamily="18" charset="0"/>
                                  </a:rPr>
                                </m:ctrlPr>
                              </m:sSubSupPr>
                              <m:e>
                                <m:r>
                                  <a:rPr lang="de-DE" b="0" i="1" smtClean="0">
                                    <a:solidFill>
                                      <a:srgbClr val="00B050"/>
                                    </a:solidFill>
                                    <a:latin typeface="Cambria Math" panose="02040503050406030204" pitchFamily="18" charset="0"/>
                                  </a:rPr>
                                  <m:t>𝑥</m:t>
                                </m:r>
                              </m:e>
                              <m:sub>
                                <m:r>
                                  <a:rPr lang="de-DE" b="0" i="1" smtClean="0">
                                    <a:solidFill>
                                      <a:srgbClr val="00B050"/>
                                    </a:solidFill>
                                    <a:latin typeface="Cambria Math" panose="02040503050406030204" pitchFamily="18" charset="0"/>
                                  </a:rPr>
                                  <m:t>0</m:t>
                                </m:r>
                              </m:sub>
                              <m:sup>
                                <m:r>
                                  <a:rPr lang="de-DE" b="0" i="1" smtClean="0">
                                    <a:solidFill>
                                      <a:srgbClr val="00B050"/>
                                    </a:solidFill>
                                    <a:latin typeface="Cambria Math" panose="02040503050406030204" pitchFamily="18" charset="0"/>
                                  </a:rPr>
                                  <m:t>𝑘</m:t>
                                </m:r>
                                <m:r>
                                  <a:rPr lang="de-DE" b="0" i="1" smtClean="0">
                                    <a:solidFill>
                                      <a:srgbClr val="00B050"/>
                                    </a:solidFill>
                                    <a:latin typeface="Cambria Math" panose="02040503050406030204" pitchFamily="18" charset="0"/>
                                  </a:rPr>
                                  <m:t>−1</m:t>
                                </m:r>
                              </m:sup>
                            </m:sSubSup>
                          </m:den>
                        </m:f>
                        <m:r>
                          <a:rPr lang="de-DE" b="0" i="1" smtClean="0">
                            <a:latin typeface="Cambria Math" panose="02040503050406030204" pitchFamily="18" charset="0"/>
                          </a:rPr>
                          <m:t>+</m:t>
                        </m:r>
                        <m:d>
                          <m:dPr>
                            <m:ctrlPr>
                              <a:rPr lang="de-DE" b="0" i="1" smtClean="0">
                                <a:solidFill>
                                  <a:srgbClr val="0070C0"/>
                                </a:solidFill>
                                <a:latin typeface="Cambria Math" panose="02040503050406030204" pitchFamily="18" charset="0"/>
                              </a:rPr>
                            </m:ctrlPr>
                          </m:dPr>
                          <m:e>
                            <m:r>
                              <a:rPr lang="de-DE" b="0" i="1" smtClean="0">
                                <a:solidFill>
                                  <a:srgbClr val="0070C0"/>
                                </a:solidFill>
                                <a:latin typeface="Cambria Math" panose="02040503050406030204" pitchFamily="18" charset="0"/>
                              </a:rPr>
                              <m:t>𝑘</m:t>
                            </m:r>
                            <m:r>
                              <a:rPr lang="de-DE" b="0" i="1" smtClean="0">
                                <a:solidFill>
                                  <a:srgbClr val="0070C0"/>
                                </a:solidFill>
                                <a:latin typeface="Cambria Math" panose="02040503050406030204" pitchFamily="18" charset="0"/>
                              </a:rPr>
                              <m:t>−1</m:t>
                            </m:r>
                          </m:e>
                        </m:d>
                        <m:r>
                          <a:rPr lang="de-DE" b="0" i="1" smtClean="0">
                            <a:solidFill>
                              <a:srgbClr val="0070C0"/>
                            </a:solidFill>
                            <a:latin typeface="Cambria Math" panose="02040503050406030204" pitchFamily="18" charset="0"/>
                          </a:rPr>
                          <m:t> </m:t>
                        </m:r>
                        <m:sSub>
                          <m:sSubPr>
                            <m:ctrlPr>
                              <a:rPr lang="de-DE" b="0" i="1" smtClean="0">
                                <a:solidFill>
                                  <a:srgbClr val="0070C0"/>
                                </a:solidFill>
                                <a:latin typeface="Cambria Math" panose="02040503050406030204" pitchFamily="18" charset="0"/>
                              </a:rPr>
                            </m:ctrlPr>
                          </m:sSubPr>
                          <m:e>
                            <m:r>
                              <a:rPr lang="de-DE" b="0" i="1" smtClean="0">
                                <a:solidFill>
                                  <a:srgbClr val="0070C0"/>
                                </a:solidFill>
                                <a:latin typeface="Cambria Math" panose="02040503050406030204" pitchFamily="18" charset="0"/>
                              </a:rPr>
                              <m:t>𝑥</m:t>
                            </m:r>
                          </m:e>
                          <m:sub>
                            <m:r>
                              <a:rPr lang="de-DE" b="0" i="1" smtClean="0">
                                <a:solidFill>
                                  <a:srgbClr val="0070C0"/>
                                </a:solidFill>
                                <a:latin typeface="Cambria Math" panose="02040503050406030204" pitchFamily="18" charset="0"/>
                              </a:rPr>
                              <m:t>0</m:t>
                            </m:r>
                          </m:sub>
                        </m:sSub>
                      </m:e>
                    </m:d>
                  </m:oMath>
                </a14:m>
                <a:r>
                  <a:rPr lang="de-DE" dirty="0"/>
                  <a:t>   </a:t>
                </a:r>
              </a:p>
            </p:txBody>
          </p:sp>
        </mc:Choice>
        <mc:Fallback xmlns="">
          <p:sp>
            <p:nvSpPr>
              <p:cNvPr id="3" name="Inhaltsplatzhalter 2">
                <a:extLst>
                  <a:ext uri="{FF2B5EF4-FFF2-40B4-BE49-F238E27FC236}">
                    <a16:creationId xmlns:a16="http://schemas.microsoft.com/office/drawing/2014/main" id="{60D6F9FA-C90B-488D-B067-DDFAE257D561}"/>
                  </a:ext>
                </a:extLst>
              </p:cNvPr>
              <p:cNvSpPr>
                <a:spLocks noGrp="1" noRot="1" noChangeAspect="1" noMove="1" noResize="1" noEditPoints="1" noAdjustHandles="1" noChangeArrowheads="1" noChangeShapeType="1" noTextEdit="1"/>
              </p:cNvSpPr>
              <p:nvPr>
                <p:ph idx="1"/>
              </p:nvPr>
            </p:nvSpPr>
            <p:spPr>
              <a:blipFill>
                <a:blip r:embed="rId2"/>
                <a:stretch>
                  <a:fillRect l="-732" t="-1970" r="-338"/>
                </a:stretch>
              </a:blipFill>
            </p:spPr>
            <p:txBody>
              <a:bodyPr/>
              <a:lstStyle/>
              <a:p>
                <a:r>
                  <a:rPr lang="de-DE">
                    <a:noFill/>
                  </a:rPr>
                  <a:t> </a:t>
                </a:r>
              </a:p>
            </p:txBody>
          </p:sp>
        </mc:Fallback>
      </mc:AlternateContent>
    </p:spTree>
    <p:extLst>
      <p:ext uri="{BB962C8B-B14F-4D97-AF65-F5344CB8AC3E}">
        <p14:creationId xmlns:p14="http://schemas.microsoft.com/office/powerpoint/2010/main" val="2778054271"/>
      </p:ext>
    </p:extLst>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TM04033937[[fn=Kondensstreifen]]</Template>
  <TotalTime>0</TotalTime>
  <Words>3751</Words>
  <Application>Microsoft Office PowerPoint</Application>
  <PresentationFormat>Breitbild</PresentationFormat>
  <Paragraphs>488</Paragraphs>
  <Slides>45</Slides>
  <Notes>0</Notes>
  <HiddenSlides>0</HiddenSlides>
  <MMClips>8</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45</vt:i4>
      </vt:variant>
    </vt:vector>
  </HeadingPairs>
  <TitlesOfParts>
    <vt:vector size="49" baseType="lpstr">
      <vt:lpstr>Arial</vt:lpstr>
      <vt:lpstr>Cambria Math</vt:lpstr>
      <vt:lpstr>Century Gothic</vt:lpstr>
      <vt:lpstr>Kondensstreifen</vt:lpstr>
      <vt:lpstr>Mathematik I </vt:lpstr>
      <vt:lpstr>Motivation</vt:lpstr>
      <vt:lpstr>Motivation</vt:lpstr>
      <vt:lpstr>Motivation</vt:lpstr>
      <vt:lpstr>Babylonisches Wurzelziehen</vt:lpstr>
      <vt:lpstr>Babylonisches Wurzelziehen</vt:lpstr>
      <vt:lpstr>Babylonisches Wurzelziehen</vt:lpstr>
      <vt:lpstr>Rationale Zahlen als Körper</vt:lpstr>
      <vt:lpstr>Iterationsvorschrift</vt:lpstr>
      <vt:lpstr>Iterationsvorschrift</vt:lpstr>
      <vt:lpstr>FIXPUNKT</vt:lpstr>
      <vt:lpstr>FIXPUNKT</vt:lpstr>
      <vt:lpstr>FIXPUNKTVerfahren</vt:lpstr>
      <vt:lpstr>PowerPoint-Präsentation</vt:lpstr>
      <vt:lpstr>FORMALISMUS VON Bolzano,  CAUCHY und Weierstrass </vt:lpstr>
      <vt:lpstr>FORMALISMUS VON Bolzano,  CAUCHY und Weierstrass </vt:lpstr>
      <vt:lpstr>Lehrbuch-thesen</vt:lpstr>
      <vt:lpstr>Lehrbuch-thesen</vt:lpstr>
      <vt:lpstr>PowerPoint-Präsentation</vt:lpstr>
      <vt:lpstr>Theorie der Fixpunktiterationen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Funktioniert die Iteration?</vt:lpstr>
      <vt:lpstr>Funktioniert die Iteration?</vt:lpstr>
      <vt:lpstr>Funktioniert die Iteration?</vt:lpstr>
      <vt:lpstr>Funktioniert die Iteration?</vt:lpstr>
      <vt:lpstr>Funktioniert die Iteration?</vt:lpstr>
      <vt:lpstr>Funktioniert die Iteration?</vt:lpstr>
      <vt:lpstr>Funktioniert die Iteration?</vt:lpstr>
      <vt:lpstr>Fixpunktsatz von Banach</vt:lpstr>
      <vt:lpstr>Fixpunktsatz von Banach</vt:lpstr>
      <vt:lpstr>Fixpunktsatz von Banach</vt:lpstr>
      <vt:lpstr>Fixpunktsatz von Banach</vt:lpstr>
      <vt:lpstr>Fixpunktsatz von Banach</vt:lpstr>
      <vt:lpstr>Fixpunktsatz von Banach</vt:lpstr>
      <vt:lpstr>wie schnell konvergiert Die Fixpunktiteration?</vt:lpstr>
      <vt:lpstr>wie schnell konvergiert Die Fixpunktiteration?</vt:lpstr>
      <vt:lpstr>wie schnell konvergiert Die Fixpunktiteration?</vt:lpstr>
      <vt:lpstr>wie schnell konvergiert Die Fixpunktiteration?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 I </dc:title>
  <dc:creator>mwema</dc:creator>
  <cp:lastModifiedBy>mwema</cp:lastModifiedBy>
  <cp:revision>188</cp:revision>
  <dcterms:created xsi:type="dcterms:W3CDTF">2020-04-03T07:16:07Z</dcterms:created>
  <dcterms:modified xsi:type="dcterms:W3CDTF">2020-04-08T04:49:09Z</dcterms:modified>
</cp:coreProperties>
</file>