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57" r:id="rId3"/>
    <p:sldId id="258" r:id="rId4"/>
    <p:sldId id="259" r:id="rId5"/>
    <p:sldId id="260" r:id="rId6"/>
    <p:sldId id="262" r:id="rId7"/>
    <p:sldId id="261" r:id="rId8"/>
    <p:sldId id="263" r:id="rId9"/>
    <p:sldId id="264" r:id="rId10"/>
    <p:sldId id="272" r:id="rId11"/>
    <p:sldId id="266" r:id="rId12"/>
    <p:sldId id="267" r:id="rId13"/>
    <p:sldId id="268" r:id="rId14"/>
    <p:sldId id="269" r:id="rId15"/>
    <p:sldId id="265"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wema" initials="m" lastIdx="1" clrIdx="0">
    <p:extLst>
      <p:ext uri="{19B8F6BF-5375-455C-9EA6-DF929625EA0E}">
        <p15:presenceInfo xmlns:p15="http://schemas.microsoft.com/office/powerpoint/2012/main" userId="mwe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62AAD-7F2A-4B47-8C70-D1035AB91A59}" type="datetimeFigureOut">
              <a:rPr lang="de-DE" smtClean="0"/>
              <a:t>17.05.2020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72D0-683A-426C-8874-01216FB98097}" type="slidenum">
              <a:rPr lang="de-DE" smtClean="0"/>
              <a:t>‹Nr.›</a:t>
            </a:fld>
            <a:endParaRPr lang="de-DE"/>
          </a:p>
        </p:txBody>
      </p:sp>
    </p:spTree>
    <p:extLst>
      <p:ext uri="{BB962C8B-B14F-4D97-AF65-F5344CB8AC3E}">
        <p14:creationId xmlns:p14="http://schemas.microsoft.com/office/powerpoint/2010/main" val="307797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5/17/2020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de.wikipedia.org/wiki/Riemannsches_Integr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KUCG117tA2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t-V6tY5XHqM"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pti.sa.gov.au/livingneighbourhoods/welcome/about-living-neighbourhood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8.m4a"/><Relationship Id="rId16" Type="http://schemas.openxmlformats.org/officeDocument/2006/relationships/image" Target="../media/image4.png"/><Relationship Id="rId1" Type="http://schemas.microsoft.com/office/2007/relationships/media" Target="../media/media8.m4a"/><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www.youtube.com/watch?v=AWN01OjmgWI" TargetMode="External"/><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hyperlink" Target="https://www.matheplanet.com/default3.html?call=viewtopic.php?topic=202854&amp;ref=https%3A%2F%2Fwww.google.com%2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de.wikipedia.org/wiki/Numerische_Integratio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youtube.com/watch?v=XvY9C5W3hxI"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zib.de/weber/Diagonalparadoxon.pdf" TargetMode="External"/><Relationship Id="rId2" Type="http://schemas.openxmlformats.org/officeDocument/2006/relationships/hyperlink" Target="https://mathworld.wolfram.com/DiagonalParadox.html" TargetMode="External"/><Relationship Id="rId1" Type="http://schemas.openxmlformats.org/officeDocument/2006/relationships/slideLayout" Target="../slideLayouts/slideLayout2.xml"/><Relationship Id="rId5" Type="http://schemas.openxmlformats.org/officeDocument/2006/relationships/hyperlink" Target="https://de.wikipedia.org/wiki/Lebesgue-Integral" TargetMode="External"/><Relationship Id="rId4" Type="http://schemas.openxmlformats.org/officeDocument/2006/relationships/hyperlink" Target="https://de.wikipedia.org/wiki/Ma%C3%9Fproblem"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de.wikipedia.org/wiki/Polygammafunktion" TargetMode="External"/><Relationship Id="rId5" Type="http://schemas.openxmlformats.org/officeDocument/2006/relationships/hyperlink" Target="https://de.wikipedia.org/wiki/Parameterintegral#Leibnizregel_f%C3%BCr_Parameterintegrale" TargetMode="Externa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de.wikipedia.org/wiki/Gammafunktion"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youtube.com/watch?v=4n6aB4aasy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1F749-4AFA-4F78-950A-2CA6670AECD5}"/>
              </a:ext>
            </a:extLst>
          </p:cNvPr>
          <p:cNvSpPr>
            <a:spLocks noGrp="1"/>
          </p:cNvSpPr>
          <p:nvPr>
            <p:ph type="ctrTitle"/>
          </p:nvPr>
        </p:nvSpPr>
        <p:spPr/>
        <p:txBody>
          <a:bodyPr/>
          <a:lstStyle/>
          <a:p>
            <a:r>
              <a:rPr lang="de-DE" dirty="0"/>
              <a:t>Mathematik I</a:t>
            </a:r>
          </a:p>
        </p:txBody>
      </p:sp>
      <p:sp>
        <p:nvSpPr>
          <p:cNvPr id="3" name="Untertitel 2">
            <a:extLst>
              <a:ext uri="{FF2B5EF4-FFF2-40B4-BE49-F238E27FC236}">
                <a16:creationId xmlns:a16="http://schemas.microsoft.com/office/drawing/2014/main" id="{FD5437CF-4EED-4701-A644-2D81EC90D342}"/>
              </a:ext>
            </a:extLst>
          </p:cNvPr>
          <p:cNvSpPr>
            <a:spLocks noGrp="1"/>
          </p:cNvSpPr>
          <p:nvPr>
            <p:ph type="subTitle" idx="1"/>
          </p:nvPr>
        </p:nvSpPr>
        <p:spPr/>
        <p:txBody>
          <a:bodyPr/>
          <a:lstStyle/>
          <a:p>
            <a:r>
              <a:rPr lang="de-DE" dirty="0"/>
              <a:t>Integralrechnung mit einer Veränderlichen</a:t>
            </a:r>
          </a:p>
        </p:txBody>
      </p:sp>
    </p:spTree>
    <p:extLst>
      <p:ext uri="{BB962C8B-B14F-4D97-AF65-F5344CB8AC3E}">
        <p14:creationId xmlns:p14="http://schemas.microsoft.com/office/powerpoint/2010/main" val="2901363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Hauptsatz der Differential-/Integralrechnung</a:t>
            </a:r>
          </a:p>
        </p:txBody>
      </p:sp>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5C257A32-3FC8-4B68-8E25-CC38B97D960A}"/>
                  </a:ext>
                </a:extLst>
              </p:cNvPr>
              <p:cNvSpPr/>
              <p:nvPr/>
            </p:nvSpPr>
            <p:spPr>
              <a:xfrm>
                <a:off x="685801" y="2065867"/>
                <a:ext cx="5408532" cy="1183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𝐹</m:t>
                      </m:r>
                      <m:d>
                        <m:dPr>
                          <m:ctrlPr>
                            <a:rPr lang="de-DE" i="1" dirty="0" smtClean="0">
                              <a:latin typeface="Cambria Math" panose="02040503050406030204" pitchFamily="18" charset="0"/>
                            </a:rPr>
                          </m:ctrlPr>
                        </m:dPr>
                        <m:e>
                          <m:r>
                            <a:rPr lang="de-DE" i="1" dirty="0" err="1">
                              <a:latin typeface="Cambria Math" panose="02040503050406030204" pitchFamily="18" charset="0"/>
                            </a:rPr>
                            <m:t>𝑥</m:t>
                          </m:r>
                          <m:r>
                            <a:rPr lang="de-DE" i="1" dirty="0" err="1">
                              <a:latin typeface="Cambria Math" panose="02040503050406030204" pitchFamily="18" charset="0"/>
                            </a:rPr>
                            <m:t>+</m:t>
                          </m:r>
                          <m:r>
                            <a:rPr lang="de-DE" i="1" dirty="0" err="1">
                              <a:latin typeface="Cambria Math" panose="02040503050406030204" pitchFamily="18" charset="0"/>
                            </a:rPr>
                            <m:t>𝑑𝑥</m:t>
                          </m:r>
                        </m:e>
                      </m:d>
                      <m:r>
                        <a:rPr lang="de-DE" i="1" dirty="0">
                          <a:latin typeface="Cambria Math" panose="02040503050406030204" pitchFamily="18" charset="0"/>
                        </a:rPr>
                        <m:t>−</m:t>
                      </m:r>
                      <m:r>
                        <a:rPr lang="de-DE" i="1" dirty="0">
                          <a:latin typeface="Cambria Math" panose="02040503050406030204" pitchFamily="18" charset="0"/>
                        </a:rPr>
                        <m:t>𝐹</m:t>
                      </m:r>
                      <m:d>
                        <m:dPr>
                          <m:ctrlPr>
                            <a:rPr lang="de-DE" i="1" dirty="0">
                              <a:latin typeface="Cambria Math" panose="02040503050406030204" pitchFamily="18" charset="0"/>
                            </a:rPr>
                          </m:ctrlPr>
                        </m:dPr>
                        <m:e>
                          <m:r>
                            <a:rPr lang="de-DE" i="1" dirty="0">
                              <a:latin typeface="Cambria Math" panose="02040503050406030204" pitchFamily="18" charset="0"/>
                            </a:rPr>
                            <m:t>𝑥</m:t>
                          </m:r>
                        </m:e>
                      </m:d>
                      <m:r>
                        <a:rPr lang="de-DE" b="0" i="1" dirty="0" smtClean="0">
                          <a:latin typeface="Cambria Math" panose="02040503050406030204" pitchFamily="18" charset="0"/>
                        </a:rPr>
                        <m:t>=</m:t>
                      </m:r>
                      <m:r>
                        <a:rPr lang="de-DE" b="0" i="1" dirty="0" smtClean="0">
                          <a:latin typeface="Cambria Math" panose="02040503050406030204" pitchFamily="18" charset="0"/>
                        </a:rPr>
                        <m:t>𝑑𝑥</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𝑓</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𝜉</m:t>
                          </m:r>
                        </m:e>
                      </m:d>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𝜉</m:t>
                      </m:r>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𝑑𝑥</m:t>
                          </m:r>
                        </m:e>
                      </m:d>
                    </m:oMath>
                  </m:oMathPara>
                </a14:m>
                <a:endParaRPr lang="de-DE" b="0" dirty="0">
                  <a:ea typeface="Cambria Math" panose="02040503050406030204" pitchFamily="18" charset="0"/>
                </a:endParaRPr>
              </a:p>
              <a:p>
                <a:pPr/>
                <a:br>
                  <a:rPr lang="de-DE" b="0" dirty="0">
                    <a:ea typeface="Cambria Math" panose="02040503050406030204" pitchFamily="18" charset="0"/>
                  </a:rPr>
                </a:b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num>
                        <m:den>
                          <m:r>
                            <a:rPr lang="de-DE" b="0" i="1" smtClean="0">
                              <a:latin typeface="Cambria Math" panose="02040503050406030204" pitchFamily="18" charset="0"/>
                              <a:ea typeface="Cambria Math" panose="02040503050406030204" pitchFamily="18" charset="0"/>
                            </a:rPr>
                            <m:t>𝑑𝑥</m:t>
                          </m:r>
                        </m:den>
                      </m:f>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𝜉</m:t>
                          </m:r>
                        </m:e>
                      </m:d>
                    </m:oMath>
                  </m:oMathPara>
                </a14:m>
                <a:br>
                  <a:rPr lang="de-DE" dirty="0">
                    <a:ea typeface="Cambria Math" panose="02040503050406030204" pitchFamily="18" charset="0"/>
                  </a:rPr>
                </a:br>
                <a:endParaRPr lang="de-DE" dirty="0"/>
              </a:p>
            </p:txBody>
          </p:sp>
        </mc:Choice>
        <mc:Fallback xmlns="">
          <p:sp>
            <p:nvSpPr>
              <p:cNvPr id="14" name="Rechteck 13">
                <a:extLst>
                  <a:ext uri="{FF2B5EF4-FFF2-40B4-BE49-F238E27FC236}">
                    <a16:creationId xmlns:a16="http://schemas.microsoft.com/office/drawing/2014/main" id="{5C257A32-3FC8-4B68-8E25-CC38B97D960A}"/>
                  </a:ext>
                </a:extLst>
              </p:cNvPr>
              <p:cNvSpPr>
                <a:spLocks noRot="1" noChangeAspect="1" noMove="1" noResize="1" noEditPoints="1" noAdjustHandles="1" noChangeArrowheads="1" noChangeShapeType="1" noTextEdit="1"/>
              </p:cNvSpPr>
              <p:nvPr/>
            </p:nvSpPr>
            <p:spPr>
              <a:xfrm>
                <a:off x="685801" y="2065867"/>
                <a:ext cx="5408532" cy="1183914"/>
              </a:xfrm>
              <a:prstGeom prst="rect">
                <a:avLst/>
              </a:prstGeom>
              <a:blipFill>
                <a:blip r:embed="rId4"/>
                <a:stretch>
                  <a:fillRect/>
                </a:stretch>
              </a:blipFill>
            </p:spPr>
            <p:txBody>
              <a:bodyPr/>
              <a:lstStyle/>
              <a:p>
                <a:r>
                  <a:rPr lang="de-DE">
                    <a:noFill/>
                  </a:rPr>
                  <a:t> </a:t>
                </a:r>
              </a:p>
            </p:txBody>
          </p:sp>
        </mc:Fallback>
      </mc:AlternateContent>
      <p:cxnSp>
        <p:nvCxnSpPr>
          <p:cNvPr id="17" name="Gerade Verbindung mit Pfeil 16">
            <a:extLst>
              <a:ext uri="{FF2B5EF4-FFF2-40B4-BE49-F238E27FC236}">
                <a16:creationId xmlns:a16="http://schemas.microsoft.com/office/drawing/2014/main" id="{016E5EBD-0E16-4E05-BF88-025BA3DE8EA1}"/>
              </a:ext>
            </a:extLst>
          </p:cNvPr>
          <p:cNvCxnSpPr>
            <a:cxnSpLocks/>
          </p:cNvCxnSpPr>
          <p:nvPr/>
        </p:nvCxnSpPr>
        <p:spPr>
          <a:xfrm>
            <a:off x="2200459" y="3429000"/>
            <a:ext cx="0" cy="1410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BDAE799D-2EDF-4944-AAE3-8BB49212A97F}"/>
                  </a:ext>
                </a:extLst>
              </p:cNvPr>
              <p:cNvSpPr txBox="1"/>
              <p:nvPr/>
            </p:nvSpPr>
            <p:spPr>
              <a:xfrm>
                <a:off x="1524761" y="5019215"/>
                <a:ext cx="13513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m:oMathPara>
                </a14:m>
                <a:endParaRPr lang="de-DE" dirty="0"/>
              </a:p>
            </p:txBody>
          </p:sp>
        </mc:Choice>
        <mc:Fallback xmlns="">
          <p:sp>
            <p:nvSpPr>
              <p:cNvPr id="20" name="Textfeld 19">
                <a:extLst>
                  <a:ext uri="{FF2B5EF4-FFF2-40B4-BE49-F238E27FC236}">
                    <a16:creationId xmlns:a16="http://schemas.microsoft.com/office/drawing/2014/main" id="{BDAE799D-2EDF-4944-AAE3-8BB49212A97F}"/>
                  </a:ext>
                </a:extLst>
              </p:cNvPr>
              <p:cNvSpPr txBox="1">
                <a:spLocks noRot="1" noChangeAspect="1" noMove="1" noResize="1" noEditPoints="1" noAdjustHandles="1" noChangeArrowheads="1" noChangeShapeType="1" noTextEdit="1"/>
              </p:cNvSpPr>
              <p:nvPr/>
            </p:nvSpPr>
            <p:spPr>
              <a:xfrm>
                <a:off x="1524761" y="5019215"/>
                <a:ext cx="1351396" cy="276999"/>
              </a:xfrm>
              <a:prstGeom prst="rect">
                <a:avLst/>
              </a:prstGeom>
              <a:blipFill>
                <a:blip r:embed="rId5"/>
                <a:stretch>
                  <a:fillRect l="-3604" t="-2174" r="-5856" b="-32609"/>
                </a:stretch>
              </a:blipFill>
            </p:spPr>
            <p:txBody>
              <a:bodyPr/>
              <a:lstStyle/>
              <a:p>
                <a:r>
                  <a:rPr lang="de-DE">
                    <a:noFill/>
                  </a:rPr>
                  <a:t> </a:t>
                </a:r>
              </a:p>
            </p:txBody>
          </p:sp>
        </mc:Fallback>
      </mc:AlternateContent>
      <p:sp>
        <p:nvSpPr>
          <p:cNvPr id="21" name="Textfeld 20">
            <a:extLst>
              <a:ext uri="{FF2B5EF4-FFF2-40B4-BE49-F238E27FC236}">
                <a16:creationId xmlns:a16="http://schemas.microsoft.com/office/drawing/2014/main" id="{CE183D3A-623A-40E6-A43A-13BDA71EB332}"/>
              </a:ext>
            </a:extLst>
          </p:cNvPr>
          <p:cNvSpPr txBox="1"/>
          <p:nvPr/>
        </p:nvSpPr>
        <p:spPr>
          <a:xfrm>
            <a:off x="2360320" y="3918609"/>
            <a:ext cx="1323952" cy="369332"/>
          </a:xfrm>
          <a:prstGeom prst="rect">
            <a:avLst/>
          </a:prstGeom>
          <a:noFill/>
        </p:spPr>
        <p:txBody>
          <a:bodyPr wrap="none" rtlCol="0">
            <a:spAutoFit/>
          </a:bodyPr>
          <a:lstStyle/>
          <a:p>
            <a:r>
              <a:rPr lang="de-DE" dirty="0">
                <a:solidFill>
                  <a:schemeClr val="accent1"/>
                </a:solidFill>
              </a:rPr>
              <a:t>Standardteil</a:t>
            </a:r>
          </a:p>
        </p:txBody>
      </p:sp>
      <mc:AlternateContent xmlns:mc="http://schemas.openxmlformats.org/markup-compatibility/2006">
        <mc:Choice xmlns:a14="http://schemas.microsoft.com/office/drawing/2010/main" Requires="a14">
          <p:sp>
            <p:nvSpPr>
              <p:cNvPr id="23" name="Textfeld 22">
                <a:extLst>
                  <a:ext uri="{FF2B5EF4-FFF2-40B4-BE49-F238E27FC236}">
                    <a16:creationId xmlns:a16="http://schemas.microsoft.com/office/drawing/2014/main" id="{84406600-7B03-4143-98B0-F02498A1BBD2}"/>
                  </a:ext>
                </a:extLst>
              </p:cNvPr>
              <p:cNvSpPr txBox="1"/>
              <p:nvPr/>
            </p:nvSpPr>
            <p:spPr>
              <a:xfrm>
                <a:off x="3786103" y="3914971"/>
                <a:ext cx="6210867" cy="1200329"/>
              </a:xfrm>
              <a:prstGeom prst="rect">
                <a:avLst/>
              </a:prstGeom>
              <a:noFill/>
            </p:spPr>
            <p:txBody>
              <a:bodyPr wrap="none" rtlCol="0">
                <a:spAutoFit/>
              </a:bodyPr>
              <a:lstStyle/>
              <a:p>
                <a:r>
                  <a:rPr lang="de-DE" dirty="0"/>
                  <a:t>Hierzu noch ein Kommentar: x ist die nächstgelegene reelle</a:t>
                </a:r>
                <a:br>
                  <a:rPr lang="de-DE" dirty="0"/>
                </a:br>
                <a:r>
                  <a:rPr lang="de-DE" dirty="0"/>
                  <a:t>Zahl zu </a:t>
                </a:r>
                <a:r>
                  <a:rPr lang="de-DE" dirty="0" err="1"/>
                  <a:t>x+dx</a:t>
                </a:r>
                <a:r>
                  <a:rPr lang="de-DE" dirty="0"/>
                  <a:t>. Da </a:t>
                </a:r>
                <a14:m>
                  <m:oMath xmlns:m="http://schemas.openxmlformats.org/officeDocument/2006/math">
                    <m:r>
                      <a:rPr lang="de-DE" i="1" dirty="0">
                        <a:latin typeface="Cambria Math" panose="02040503050406030204" pitchFamily="18" charset="0"/>
                        <a:ea typeface="Cambria Math" panose="02040503050406030204" pitchFamily="18" charset="0"/>
                      </a:rPr>
                      <m:t>𝜉</m:t>
                    </m:r>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𝑥</m:t>
                        </m:r>
                        <m:r>
                          <a:rPr lang="de-DE" i="1" dirty="0">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𝑥</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𝑑𝑥</m:t>
                        </m:r>
                      </m:e>
                    </m:d>
                  </m:oMath>
                </a14:m>
                <a:r>
                  <a:rPr lang="de-DE" dirty="0"/>
                  <a:t>, ist x auch die nächstgelegene</a:t>
                </a:r>
              </a:p>
              <a:p>
                <a:r>
                  <a:rPr lang="de-DE" dirty="0"/>
                  <a:t>reelle Zahl zu </a:t>
                </a:r>
                <a14:m>
                  <m:oMath xmlns:m="http://schemas.openxmlformats.org/officeDocument/2006/math">
                    <m:r>
                      <a:rPr lang="de-DE" i="1" dirty="0">
                        <a:latin typeface="Cambria Math" panose="02040503050406030204" pitchFamily="18" charset="0"/>
                        <a:ea typeface="Cambria Math" panose="02040503050406030204" pitchFamily="18" charset="0"/>
                      </a:rPr>
                      <m:t>𝜉</m:t>
                    </m:r>
                  </m:oMath>
                </a14:m>
                <a:r>
                  <a:rPr lang="de-DE" dirty="0"/>
                  <a:t>. Dass </a:t>
                </a:r>
                <a14:m>
                  <m:oMath xmlns:m="http://schemas.openxmlformats.org/officeDocument/2006/math">
                    <m:r>
                      <a:rPr lang="de-DE" i="1">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oMath>
                </a14:m>
                <a:r>
                  <a:rPr lang="de-DE" dirty="0"/>
                  <a:t> auch der Standardteil von </a:t>
                </a:r>
                <a14:m>
                  <m:oMath xmlns:m="http://schemas.openxmlformats.org/officeDocument/2006/math">
                    <m:r>
                      <a:rPr lang="de-DE" i="1">
                        <a:latin typeface="Cambria Math" panose="02040503050406030204" pitchFamily="18" charset="0"/>
                        <a:ea typeface="Cambria Math" panose="02040503050406030204" pitchFamily="18" charset="0"/>
                      </a:rPr>
                      <m:t>𝑓</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𝜉</m:t>
                        </m:r>
                      </m:e>
                    </m:d>
                  </m:oMath>
                </a14:m>
                <a:endParaRPr lang="de-DE" dirty="0"/>
              </a:p>
              <a:p>
                <a:r>
                  <a:rPr lang="de-DE" dirty="0"/>
                  <a:t>ist, liegt wiederum an der Stetigkeit von f. (Durchgezogene Linie)</a:t>
                </a:r>
              </a:p>
            </p:txBody>
          </p:sp>
        </mc:Choice>
        <mc:Fallback>
          <p:sp>
            <p:nvSpPr>
              <p:cNvPr id="23" name="Textfeld 22">
                <a:extLst>
                  <a:ext uri="{FF2B5EF4-FFF2-40B4-BE49-F238E27FC236}">
                    <a16:creationId xmlns:a16="http://schemas.microsoft.com/office/drawing/2014/main" id="{84406600-7B03-4143-98B0-F02498A1BBD2}"/>
                  </a:ext>
                </a:extLst>
              </p:cNvPr>
              <p:cNvSpPr txBox="1">
                <a:spLocks noRot="1" noChangeAspect="1" noMove="1" noResize="1" noEditPoints="1" noAdjustHandles="1" noChangeArrowheads="1" noChangeShapeType="1" noTextEdit="1"/>
              </p:cNvSpPr>
              <p:nvPr/>
            </p:nvSpPr>
            <p:spPr>
              <a:xfrm>
                <a:off x="3786103" y="3914971"/>
                <a:ext cx="6210867" cy="1200329"/>
              </a:xfrm>
              <a:prstGeom prst="rect">
                <a:avLst/>
              </a:prstGeom>
              <a:blipFill>
                <a:blip r:embed="rId6"/>
                <a:stretch>
                  <a:fillRect l="-785" t="-2538" r="-98" b="-7107"/>
                </a:stretch>
              </a:blipFill>
            </p:spPr>
            <p:txBody>
              <a:bodyPr/>
              <a:lstStyle/>
              <a:p>
                <a:r>
                  <a:rPr lang="de-DE">
                    <a:noFill/>
                  </a:rPr>
                  <a:t> </a:t>
                </a:r>
              </a:p>
            </p:txBody>
          </p:sp>
        </mc:Fallback>
      </mc:AlternateContent>
    </p:spTree>
    <p:extLst>
      <p:ext uri="{BB962C8B-B14F-4D97-AF65-F5344CB8AC3E}">
        <p14:creationId xmlns:p14="http://schemas.microsoft.com/office/powerpoint/2010/main" val="383673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Schreibweise des Integrals nach Leibniz</a:t>
            </a:r>
          </a:p>
        </p:txBody>
      </p:sp>
      <p:pic>
        <p:nvPicPr>
          <p:cNvPr id="9" name="Grafik 8">
            <a:extLst>
              <a:ext uri="{FF2B5EF4-FFF2-40B4-BE49-F238E27FC236}">
                <a16:creationId xmlns:a16="http://schemas.microsoft.com/office/drawing/2014/main" id="{B9E05AB9-BD98-4175-9EC6-5B51A35896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85242" y="1782842"/>
            <a:ext cx="5729149" cy="3364291"/>
          </a:xfrm>
          <a:prstGeom prst="rect">
            <a:avLst/>
          </a:prstGeom>
        </p:spPr>
      </p:pic>
      <p:cxnSp>
        <p:nvCxnSpPr>
          <p:cNvPr id="10" name="Gerade Verbindung mit Pfeil 9">
            <a:extLst>
              <a:ext uri="{FF2B5EF4-FFF2-40B4-BE49-F238E27FC236}">
                <a16:creationId xmlns:a16="http://schemas.microsoft.com/office/drawing/2014/main" id="{9F4D263E-051B-477C-9C88-650CBFD70AB8}"/>
              </a:ext>
            </a:extLst>
          </p:cNvPr>
          <p:cNvCxnSpPr>
            <a:cxnSpLocks/>
          </p:cNvCxnSpPr>
          <p:nvPr/>
        </p:nvCxnSpPr>
        <p:spPr>
          <a:xfrm>
            <a:off x="2334827" y="4811697"/>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Gerade Verbindung mit Pfeil 10">
            <a:extLst>
              <a:ext uri="{FF2B5EF4-FFF2-40B4-BE49-F238E27FC236}">
                <a16:creationId xmlns:a16="http://schemas.microsoft.com/office/drawing/2014/main" id="{10FE24A2-D2C0-44C5-AC46-5C1EF205F58A}"/>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6" name="Rechteck 25">
            <a:extLst>
              <a:ext uri="{FF2B5EF4-FFF2-40B4-BE49-F238E27FC236}">
                <a16:creationId xmlns:a16="http://schemas.microsoft.com/office/drawing/2014/main" id="{630C39D1-3D84-4E1B-831A-2F96C8CF8C05}"/>
              </a:ext>
            </a:extLst>
          </p:cNvPr>
          <p:cNvSpPr/>
          <p:nvPr/>
        </p:nvSpPr>
        <p:spPr>
          <a:xfrm>
            <a:off x="5909569" y="2361460"/>
            <a:ext cx="846264" cy="24709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9D3A694F-8AD6-42EF-A040-279C166DAE4F}"/>
                  </a:ext>
                </a:extLst>
              </p:cNvPr>
              <p:cNvSpPr/>
              <p:nvPr/>
            </p:nvSpPr>
            <p:spPr>
              <a:xfrm rot="16200000">
                <a:off x="5800976" y="3605659"/>
                <a:ext cx="11147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𝑑𝑥</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𝜉</m:t>
                      </m:r>
                      <m:r>
                        <a:rPr lang="de-DE" i="1" dirty="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3" name="Rechteck 2">
                <a:extLst>
                  <a:ext uri="{FF2B5EF4-FFF2-40B4-BE49-F238E27FC236}">
                    <a16:creationId xmlns:a16="http://schemas.microsoft.com/office/drawing/2014/main" id="{9D3A694F-8AD6-42EF-A040-279C166DAE4F}"/>
                  </a:ext>
                </a:extLst>
              </p:cNvPr>
              <p:cNvSpPr>
                <a:spLocks noRot="1" noChangeAspect="1" noMove="1" noResize="1" noEditPoints="1" noAdjustHandles="1" noChangeArrowheads="1" noChangeShapeType="1" noTextEdit="1"/>
              </p:cNvSpPr>
              <p:nvPr/>
            </p:nvSpPr>
            <p:spPr>
              <a:xfrm rot="16200000">
                <a:off x="5800976" y="3605659"/>
                <a:ext cx="1114729" cy="369332"/>
              </a:xfrm>
              <a:prstGeom prst="rect">
                <a:avLst/>
              </a:prstGeom>
              <a:blipFill>
                <a:blip r:embed="rId3"/>
                <a:stretch>
                  <a:fillRect r="-13333"/>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4775183C-BF4A-4457-93F7-89A3ACF78464}"/>
              </a:ext>
            </a:extLst>
          </p:cNvPr>
          <p:cNvSpPr txBox="1"/>
          <p:nvPr/>
        </p:nvSpPr>
        <p:spPr>
          <a:xfrm>
            <a:off x="3645090" y="4858363"/>
            <a:ext cx="914400" cy="369332"/>
          </a:xfrm>
          <a:prstGeom prst="rect">
            <a:avLst/>
          </a:prstGeom>
          <a:noFill/>
        </p:spPr>
        <p:txBody>
          <a:bodyPr wrap="square" rtlCol="0">
            <a:spAutoFit/>
          </a:bodyPr>
          <a:lstStyle/>
          <a:p>
            <a:r>
              <a:rPr lang="de-DE" dirty="0"/>
              <a:t>a</a:t>
            </a:r>
          </a:p>
        </p:txBody>
      </p:sp>
      <p:sp>
        <p:nvSpPr>
          <p:cNvPr id="28" name="Textfeld 27">
            <a:extLst>
              <a:ext uri="{FF2B5EF4-FFF2-40B4-BE49-F238E27FC236}">
                <a16:creationId xmlns:a16="http://schemas.microsoft.com/office/drawing/2014/main" id="{73888F86-97D9-4352-892D-A1C1F900ED14}"/>
              </a:ext>
            </a:extLst>
          </p:cNvPr>
          <p:cNvSpPr txBox="1"/>
          <p:nvPr/>
        </p:nvSpPr>
        <p:spPr>
          <a:xfrm>
            <a:off x="6629471" y="4868718"/>
            <a:ext cx="914400" cy="369332"/>
          </a:xfrm>
          <a:prstGeom prst="rect">
            <a:avLst/>
          </a:prstGeom>
          <a:noFill/>
        </p:spPr>
        <p:txBody>
          <a:bodyPr wrap="square" rtlCol="0">
            <a:spAutoFit/>
          </a:bodyPr>
          <a:lstStyle/>
          <a:p>
            <a:r>
              <a:rPr lang="de-DE" dirty="0"/>
              <a:t>b</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D168195A-9248-4F2F-869A-293E285C88AC}"/>
                  </a:ext>
                </a:extLst>
              </p:cNvPr>
              <p:cNvSpPr txBox="1"/>
              <p:nvPr/>
            </p:nvSpPr>
            <p:spPr>
              <a:xfrm>
                <a:off x="7228215" y="1858168"/>
                <a:ext cx="3819059" cy="3213637"/>
              </a:xfrm>
              <a:prstGeom prst="rect">
                <a:avLst/>
              </a:prstGeom>
              <a:noFill/>
            </p:spPr>
            <p:txBody>
              <a:bodyPr wrap="none" rtlCol="0">
                <a:spAutoFit/>
              </a:bodyPr>
              <a:lstStyle/>
              <a:p>
                <a:r>
                  <a:rPr lang="de-DE" dirty="0"/>
                  <a:t>Da sich Leibniz (und </a:t>
                </a:r>
                <a:r>
                  <a:rPr lang="de-DE" dirty="0">
                    <a:hlinkClick r:id="rId4"/>
                  </a:rPr>
                  <a:t>Riemann</a:t>
                </a:r>
                <a:r>
                  <a:rPr lang="de-DE" dirty="0"/>
                  <a:t>)</a:t>
                </a:r>
              </a:p>
              <a:p>
                <a:r>
                  <a:rPr lang="de-DE" dirty="0"/>
                  <a:t>die Fläche unterhalb eines</a:t>
                </a:r>
              </a:p>
              <a:p>
                <a:r>
                  <a:rPr lang="de-DE" dirty="0"/>
                  <a:t>Graphen als eine Summe solcher </a:t>
                </a:r>
              </a:p>
              <a:p>
                <a:r>
                  <a:rPr lang="de-DE" dirty="0"/>
                  <a:t>infinitesimalen </a:t>
                </a:r>
                <a:r>
                  <a:rPr lang="de-DE" dirty="0" err="1"/>
                  <a:t>Rechtecksflächen</a:t>
                </a:r>
                <a:endParaRPr lang="de-DE" dirty="0"/>
              </a:p>
              <a:p>
                <a:r>
                  <a:rPr lang="de-DE" dirty="0"/>
                  <a:t>gedacht haben, wird das Integral </a:t>
                </a:r>
              </a:p>
              <a:p>
                <a:r>
                  <a:rPr lang="de-DE" dirty="0"/>
                  <a:t>zwischen a und b auch so geschrieben:</a:t>
                </a:r>
              </a:p>
              <a:p>
                <a:endParaRPr lang="de-DE" dirty="0"/>
              </a:p>
              <a:p>
                <a:pPr algn="ctr"/>
                <a14:m>
                  <m:oMathPara xmlns:m="http://schemas.openxmlformats.org/officeDocument/2006/math">
                    <m:oMathParaPr>
                      <m:jc m:val="centerGroup"/>
                    </m:oMathParaPr>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e>
                      </m:nary>
                      <m:r>
                        <a:rPr lang="de-DE" b="0" i="0" smtClean="0">
                          <a:latin typeface="Cambria Math" panose="02040503050406030204" pitchFamily="18" charset="0"/>
                        </a:rPr>
                        <m:t>.</m:t>
                      </m:r>
                    </m:oMath>
                  </m:oMathPara>
                </a14:m>
                <a:endParaRPr lang="de-DE" b="0" dirty="0"/>
              </a:p>
              <a:p>
                <a:pPr algn="ctr"/>
                <a:r>
                  <a:rPr lang="de-DE" dirty="0"/>
                  <a:t> </a:t>
                </a:r>
              </a:p>
              <a:p>
                <a:endParaRPr lang="de-DE" dirty="0"/>
              </a:p>
            </p:txBody>
          </p:sp>
        </mc:Choice>
        <mc:Fallback xmlns="">
          <p:sp>
            <p:nvSpPr>
              <p:cNvPr id="5" name="Textfeld 4">
                <a:extLst>
                  <a:ext uri="{FF2B5EF4-FFF2-40B4-BE49-F238E27FC236}">
                    <a16:creationId xmlns:a16="http://schemas.microsoft.com/office/drawing/2014/main" id="{D168195A-9248-4F2F-869A-293E285C88AC}"/>
                  </a:ext>
                </a:extLst>
              </p:cNvPr>
              <p:cNvSpPr txBox="1">
                <a:spLocks noRot="1" noChangeAspect="1" noMove="1" noResize="1" noEditPoints="1" noAdjustHandles="1" noChangeArrowheads="1" noChangeShapeType="1" noTextEdit="1"/>
              </p:cNvSpPr>
              <p:nvPr/>
            </p:nvSpPr>
            <p:spPr>
              <a:xfrm>
                <a:off x="7228215" y="1858168"/>
                <a:ext cx="3819059" cy="3213637"/>
              </a:xfrm>
              <a:prstGeom prst="rect">
                <a:avLst/>
              </a:prstGeom>
              <a:blipFill>
                <a:blip r:embed="rId5"/>
                <a:stretch>
                  <a:fillRect l="-1438" t="-1139" r="-799"/>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3D97B73-04FD-401E-BC4F-5801938649BC}"/>
              </a:ext>
            </a:extLst>
          </p:cNvPr>
          <p:cNvCxnSpPr/>
          <p:nvPr/>
        </p:nvCxnSpPr>
        <p:spPr>
          <a:xfrm flipV="1">
            <a:off x="8149701" y="4536489"/>
            <a:ext cx="381740" cy="691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8173D76F-ABE0-4535-B7DE-75B36950E18C}"/>
              </a:ext>
            </a:extLst>
          </p:cNvPr>
          <p:cNvSpPr txBox="1"/>
          <p:nvPr/>
        </p:nvSpPr>
        <p:spPr>
          <a:xfrm>
            <a:off x="6629471" y="5194693"/>
            <a:ext cx="4785477" cy="1200329"/>
          </a:xfrm>
          <a:prstGeom prst="rect">
            <a:avLst/>
          </a:prstGeom>
          <a:noFill/>
        </p:spPr>
        <p:txBody>
          <a:bodyPr wrap="none" rtlCol="0">
            <a:spAutoFit/>
          </a:bodyPr>
          <a:lstStyle/>
          <a:p>
            <a:r>
              <a:rPr lang="de-DE" dirty="0"/>
              <a:t>Wobei dieses Symbol für ein großes S</a:t>
            </a:r>
          </a:p>
          <a:p>
            <a:r>
              <a:rPr lang="de-DE" dirty="0"/>
              <a:t>(für „Summe“) steht und das hier die </a:t>
            </a:r>
          </a:p>
          <a:p>
            <a:r>
              <a:rPr lang="de-DE" dirty="0" err="1"/>
              <a:t>Rechtecksflächen</a:t>
            </a:r>
            <a:r>
              <a:rPr lang="de-DE" dirty="0"/>
              <a:t> sind. „Das Integral f(x)dx in den</a:t>
            </a:r>
          </a:p>
          <a:p>
            <a:r>
              <a:rPr lang="de-DE" dirty="0"/>
              <a:t>Grenzen a bis b.“</a:t>
            </a:r>
          </a:p>
        </p:txBody>
      </p:sp>
      <p:cxnSp>
        <p:nvCxnSpPr>
          <p:cNvPr id="31" name="Gerade Verbindung mit Pfeil 30">
            <a:extLst>
              <a:ext uri="{FF2B5EF4-FFF2-40B4-BE49-F238E27FC236}">
                <a16:creationId xmlns:a16="http://schemas.microsoft.com/office/drawing/2014/main" id="{D7EF8E1D-D804-4F89-9151-8935A7B67516}"/>
              </a:ext>
            </a:extLst>
          </p:cNvPr>
          <p:cNvCxnSpPr>
            <a:cxnSpLocks/>
          </p:cNvCxnSpPr>
          <p:nvPr/>
        </p:nvCxnSpPr>
        <p:spPr>
          <a:xfrm flipV="1">
            <a:off x="9259410" y="4347691"/>
            <a:ext cx="0" cy="1200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30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Schreibweise des Integrals nach Leibniz</a:t>
            </a:r>
          </a:p>
        </p:txBody>
      </p:sp>
      <p:pic>
        <p:nvPicPr>
          <p:cNvPr id="9" name="Grafik 8">
            <a:extLst>
              <a:ext uri="{FF2B5EF4-FFF2-40B4-BE49-F238E27FC236}">
                <a16:creationId xmlns:a16="http://schemas.microsoft.com/office/drawing/2014/main" id="{B9E05AB9-BD98-4175-9EC6-5B51A35896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85242" y="1782842"/>
            <a:ext cx="5729149" cy="3364291"/>
          </a:xfrm>
          <a:prstGeom prst="rect">
            <a:avLst/>
          </a:prstGeom>
        </p:spPr>
      </p:pic>
      <p:cxnSp>
        <p:nvCxnSpPr>
          <p:cNvPr id="10" name="Gerade Verbindung mit Pfeil 9">
            <a:extLst>
              <a:ext uri="{FF2B5EF4-FFF2-40B4-BE49-F238E27FC236}">
                <a16:creationId xmlns:a16="http://schemas.microsoft.com/office/drawing/2014/main" id="{9F4D263E-051B-477C-9C88-650CBFD70AB8}"/>
              </a:ext>
            </a:extLst>
          </p:cNvPr>
          <p:cNvCxnSpPr>
            <a:cxnSpLocks/>
          </p:cNvCxnSpPr>
          <p:nvPr/>
        </p:nvCxnSpPr>
        <p:spPr>
          <a:xfrm>
            <a:off x="2334827" y="4811697"/>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Gerade Verbindung mit Pfeil 10">
            <a:extLst>
              <a:ext uri="{FF2B5EF4-FFF2-40B4-BE49-F238E27FC236}">
                <a16:creationId xmlns:a16="http://schemas.microsoft.com/office/drawing/2014/main" id="{10FE24A2-D2C0-44C5-AC46-5C1EF205F58A}"/>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6" name="Rechteck 25">
            <a:extLst>
              <a:ext uri="{FF2B5EF4-FFF2-40B4-BE49-F238E27FC236}">
                <a16:creationId xmlns:a16="http://schemas.microsoft.com/office/drawing/2014/main" id="{630C39D1-3D84-4E1B-831A-2F96C8CF8C05}"/>
              </a:ext>
            </a:extLst>
          </p:cNvPr>
          <p:cNvSpPr/>
          <p:nvPr/>
        </p:nvSpPr>
        <p:spPr>
          <a:xfrm>
            <a:off x="5909569" y="2361460"/>
            <a:ext cx="846264" cy="24709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9D3A694F-8AD6-42EF-A040-279C166DAE4F}"/>
                  </a:ext>
                </a:extLst>
              </p:cNvPr>
              <p:cNvSpPr/>
              <p:nvPr/>
            </p:nvSpPr>
            <p:spPr>
              <a:xfrm rot="16200000">
                <a:off x="5800976" y="3605659"/>
                <a:ext cx="11147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𝑑𝑥</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𝜉</m:t>
                      </m:r>
                      <m:r>
                        <a:rPr lang="de-DE" i="1" dirty="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3" name="Rechteck 2">
                <a:extLst>
                  <a:ext uri="{FF2B5EF4-FFF2-40B4-BE49-F238E27FC236}">
                    <a16:creationId xmlns:a16="http://schemas.microsoft.com/office/drawing/2014/main" id="{9D3A694F-8AD6-42EF-A040-279C166DAE4F}"/>
                  </a:ext>
                </a:extLst>
              </p:cNvPr>
              <p:cNvSpPr>
                <a:spLocks noRot="1" noChangeAspect="1" noMove="1" noResize="1" noEditPoints="1" noAdjustHandles="1" noChangeArrowheads="1" noChangeShapeType="1" noTextEdit="1"/>
              </p:cNvSpPr>
              <p:nvPr/>
            </p:nvSpPr>
            <p:spPr>
              <a:xfrm rot="16200000">
                <a:off x="5800976" y="3605659"/>
                <a:ext cx="1114729" cy="369332"/>
              </a:xfrm>
              <a:prstGeom prst="rect">
                <a:avLst/>
              </a:prstGeom>
              <a:blipFill>
                <a:blip r:embed="rId3"/>
                <a:stretch>
                  <a:fillRect r="-13333"/>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4775183C-BF4A-4457-93F7-89A3ACF78464}"/>
              </a:ext>
            </a:extLst>
          </p:cNvPr>
          <p:cNvSpPr txBox="1"/>
          <p:nvPr/>
        </p:nvSpPr>
        <p:spPr>
          <a:xfrm>
            <a:off x="3645090" y="4858363"/>
            <a:ext cx="914400" cy="369332"/>
          </a:xfrm>
          <a:prstGeom prst="rect">
            <a:avLst/>
          </a:prstGeom>
          <a:noFill/>
        </p:spPr>
        <p:txBody>
          <a:bodyPr wrap="square" rtlCol="0">
            <a:spAutoFit/>
          </a:bodyPr>
          <a:lstStyle/>
          <a:p>
            <a:r>
              <a:rPr lang="de-DE" dirty="0"/>
              <a:t>a</a:t>
            </a:r>
          </a:p>
        </p:txBody>
      </p:sp>
      <p:sp>
        <p:nvSpPr>
          <p:cNvPr id="28" name="Textfeld 27">
            <a:extLst>
              <a:ext uri="{FF2B5EF4-FFF2-40B4-BE49-F238E27FC236}">
                <a16:creationId xmlns:a16="http://schemas.microsoft.com/office/drawing/2014/main" id="{73888F86-97D9-4352-892D-A1C1F900ED14}"/>
              </a:ext>
            </a:extLst>
          </p:cNvPr>
          <p:cNvSpPr txBox="1"/>
          <p:nvPr/>
        </p:nvSpPr>
        <p:spPr>
          <a:xfrm>
            <a:off x="6629471" y="4868718"/>
            <a:ext cx="914400" cy="369332"/>
          </a:xfrm>
          <a:prstGeom prst="rect">
            <a:avLst/>
          </a:prstGeom>
          <a:noFill/>
        </p:spPr>
        <p:txBody>
          <a:bodyPr wrap="square" rtlCol="0">
            <a:spAutoFit/>
          </a:bodyPr>
          <a:lstStyle/>
          <a:p>
            <a:r>
              <a:rPr lang="de-DE" dirty="0"/>
              <a:t>b</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D168195A-9248-4F2F-869A-293E285C88AC}"/>
                  </a:ext>
                </a:extLst>
              </p:cNvPr>
              <p:cNvSpPr txBox="1"/>
              <p:nvPr/>
            </p:nvSpPr>
            <p:spPr>
              <a:xfrm>
                <a:off x="7228215" y="1858168"/>
                <a:ext cx="4876720" cy="2382640"/>
              </a:xfrm>
              <a:prstGeom prst="rect">
                <a:avLst/>
              </a:prstGeom>
              <a:noFill/>
            </p:spPr>
            <p:txBody>
              <a:bodyPr wrap="none" rtlCol="0">
                <a:spAutoFit/>
              </a:bodyPr>
              <a:lstStyle/>
              <a:p>
                <a:r>
                  <a:rPr lang="de-DE" dirty="0"/>
                  <a:t>Nach dem Hauptsatz der Differential und Integral-</a:t>
                </a:r>
              </a:p>
              <a:p>
                <a:r>
                  <a:rPr lang="de-DE" dirty="0" err="1"/>
                  <a:t>rechnung</a:t>
                </a:r>
                <a:r>
                  <a:rPr lang="de-DE" dirty="0"/>
                  <a:t> gilt jetzt also mit einer Stammfunktion F</a:t>
                </a:r>
              </a:p>
              <a:p>
                <a:r>
                  <a:rPr lang="de-DE" dirty="0"/>
                  <a:t>von f:</a:t>
                </a:r>
              </a:p>
              <a:p>
                <a:endParaRPr lang="de-DE" dirty="0"/>
              </a:p>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𝑏</m:t>
                          </m:r>
                        </m:e>
                      </m:d>
                      <m:r>
                        <a:rPr lang="de-DE" b="0" i="1" smtClean="0">
                          <a:latin typeface="Cambria Math" panose="02040503050406030204" pitchFamily="18" charset="0"/>
                        </a:rPr>
                        <m:t>−</m:t>
                      </m:r>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e>
                      </m:nary>
                      <m:r>
                        <a:rPr lang="de-DE" b="0" i="0" smtClean="0">
                          <a:latin typeface="Cambria Math" panose="02040503050406030204" pitchFamily="18" charset="0"/>
                        </a:rPr>
                        <m:t>.</m:t>
                      </m:r>
                    </m:oMath>
                  </m:oMathPara>
                </a14:m>
                <a:endParaRPr lang="de-DE" b="0" dirty="0"/>
              </a:p>
              <a:p>
                <a:pPr algn="ctr"/>
                <a:r>
                  <a:rPr lang="de-DE" dirty="0"/>
                  <a:t> </a:t>
                </a:r>
              </a:p>
              <a:p>
                <a:endParaRPr lang="de-DE" dirty="0"/>
              </a:p>
            </p:txBody>
          </p:sp>
        </mc:Choice>
        <mc:Fallback xmlns="">
          <p:sp>
            <p:nvSpPr>
              <p:cNvPr id="5" name="Textfeld 4">
                <a:extLst>
                  <a:ext uri="{FF2B5EF4-FFF2-40B4-BE49-F238E27FC236}">
                    <a16:creationId xmlns:a16="http://schemas.microsoft.com/office/drawing/2014/main" id="{D168195A-9248-4F2F-869A-293E285C88AC}"/>
                  </a:ext>
                </a:extLst>
              </p:cNvPr>
              <p:cNvSpPr txBox="1">
                <a:spLocks noRot="1" noChangeAspect="1" noMove="1" noResize="1" noEditPoints="1" noAdjustHandles="1" noChangeArrowheads="1" noChangeShapeType="1" noTextEdit="1"/>
              </p:cNvSpPr>
              <p:nvPr/>
            </p:nvSpPr>
            <p:spPr>
              <a:xfrm>
                <a:off x="7228215" y="1858168"/>
                <a:ext cx="4876720" cy="2382640"/>
              </a:xfrm>
              <a:prstGeom prst="rect">
                <a:avLst/>
              </a:prstGeom>
              <a:blipFill>
                <a:blip r:embed="rId4"/>
                <a:stretch>
                  <a:fillRect l="-1125" t="-1535" r="-125"/>
                </a:stretch>
              </a:blipFill>
            </p:spPr>
            <p:txBody>
              <a:bodyPr/>
              <a:lstStyle/>
              <a:p>
                <a:r>
                  <a:rPr lang="de-DE">
                    <a:noFill/>
                  </a:rPr>
                  <a:t> </a:t>
                </a:r>
              </a:p>
            </p:txBody>
          </p:sp>
        </mc:Fallback>
      </mc:AlternateContent>
      <p:cxnSp>
        <p:nvCxnSpPr>
          <p:cNvPr id="8" name="Gerade Verbindung mit Pfeil 7">
            <a:extLst>
              <a:ext uri="{FF2B5EF4-FFF2-40B4-BE49-F238E27FC236}">
                <a16:creationId xmlns:a16="http://schemas.microsoft.com/office/drawing/2014/main" id="{9B21DFB2-C63B-4F78-843C-900AA79705A7}"/>
              </a:ext>
            </a:extLst>
          </p:cNvPr>
          <p:cNvCxnSpPr>
            <a:cxnSpLocks/>
          </p:cNvCxnSpPr>
          <p:nvPr/>
        </p:nvCxnSpPr>
        <p:spPr>
          <a:xfrm flipV="1">
            <a:off x="9666575" y="3790325"/>
            <a:ext cx="178761" cy="1001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6D79C4DB-F21F-4705-8406-3F0B310EEF2B}"/>
              </a:ext>
            </a:extLst>
          </p:cNvPr>
          <p:cNvSpPr txBox="1"/>
          <p:nvPr/>
        </p:nvSpPr>
        <p:spPr>
          <a:xfrm>
            <a:off x="9144000" y="4868718"/>
            <a:ext cx="2263248" cy="646331"/>
          </a:xfrm>
          <a:prstGeom prst="rect">
            <a:avLst/>
          </a:prstGeom>
          <a:noFill/>
        </p:spPr>
        <p:txBody>
          <a:bodyPr wrap="none" rtlCol="0">
            <a:spAutoFit/>
          </a:bodyPr>
          <a:lstStyle/>
          <a:p>
            <a:r>
              <a:rPr lang="de-DE" dirty="0"/>
              <a:t>Dieses ist das </a:t>
            </a:r>
          </a:p>
          <a:p>
            <a:r>
              <a:rPr lang="de-DE" dirty="0"/>
              <a:t>„bestimmte Integral“. </a:t>
            </a:r>
          </a:p>
        </p:txBody>
      </p:sp>
    </p:spTree>
    <p:extLst>
      <p:ext uri="{BB962C8B-B14F-4D97-AF65-F5344CB8AC3E}">
        <p14:creationId xmlns:p14="http://schemas.microsoft.com/office/powerpoint/2010/main" val="267055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Schreibweise des Integrals nach Leibniz</a:t>
            </a:r>
          </a:p>
        </p:txBody>
      </p:sp>
      <p:pic>
        <p:nvPicPr>
          <p:cNvPr id="9" name="Grafik 8">
            <a:extLst>
              <a:ext uri="{FF2B5EF4-FFF2-40B4-BE49-F238E27FC236}">
                <a16:creationId xmlns:a16="http://schemas.microsoft.com/office/drawing/2014/main" id="{B9E05AB9-BD98-4175-9EC6-5B51A35896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85242" y="1782842"/>
            <a:ext cx="5729149" cy="3364291"/>
          </a:xfrm>
          <a:prstGeom prst="rect">
            <a:avLst/>
          </a:prstGeom>
        </p:spPr>
      </p:pic>
      <p:cxnSp>
        <p:nvCxnSpPr>
          <p:cNvPr id="10" name="Gerade Verbindung mit Pfeil 9">
            <a:extLst>
              <a:ext uri="{FF2B5EF4-FFF2-40B4-BE49-F238E27FC236}">
                <a16:creationId xmlns:a16="http://schemas.microsoft.com/office/drawing/2014/main" id="{9F4D263E-051B-477C-9C88-650CBFD70AB8}"/>
              </a:ext>
            </a:extLst>
          </p:cNvPr>
          <p:cNvCxnSpPr>
            <a:cxnSpLocks/>
          </p:cNvCxnSpPr>
          <p:nvPr/>
        </p:nvCxnSpPr>
        <p:spPr>
          <a:xfrm>
            <a:off x="2334827" y="4811697"/>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Gerade Verbindung mit Pfeil 10">
            <a:extLst>
              <a:ext uri="{FF2B5EF4-FFF2-40B4-BE49-F238E27FC236}">
                <a16:creationId xmlns:a16="http://schemas.microsoft.com/office/drawing/2014/main" id="{10FE24A2-D2C0-44C5-AC46-5C1EF205F58A}"/>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6" name="Rechteck 25">
            <a:extLst>
              <a:ext uri="{FF2B5EF4-FFF2-40B4-BE49-F238E27FC236}">
                <a16:creationId xmlns:a16="http://schemas.microsoft.com/office/drawing/2014/main" id="{630C39D1-3D84-4E1B-831A-2F96C8CF8C05}"/>
              </a:ext>
            </a:extLst>
          </p:cNvPr>
          <p:cNvSpPr/>
          <p:nvPr/>
        </p:nvSpPr>
        <p:spPr>
          <a:xfrm>
            <a:off x="5909569" y="2361460"/>
            <a:ext cx="846264" cy="24709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9D3A694F-8AD6-42EF-A040-279C166DAE4F}"/>
                  </a:ext>
                </a:extLst>
              </p:cNvPr>
              <p:cNvSpPr/>
              <p:nvPr/>
            </p:nvSpPr>
            <p:spPr>
              <a:xfrm rot="16200000">
                <a:off x="5800976" y="3605659"/>
                <a:ext cx="11147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𝑑𝑥</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𝜉</m:t>
                      </m:r>
                      <m:r>
                        <a:rPr lang="de-DE" i="1" dirty="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3" name="Rechteck 2">
                <a:extLst>
                  <a:ext uri="{FF2B5EF4-FFF2-40B4-BE49-F238E27FC236}">
                    <a16:creationId xmlns:a16="http://schemas.microsoft.com/office/drawing/2014/main" id="{9D3A694F-8AD6-42EF-A040-279C166DAE4F}"/>
                  </a:ext>
                </a:extLst>
              </p:cNvPr>
              <p:cNvSpPr>
                <a:spLocks noRot="1" noChangeAspect="1" noMove="1" noResize="1" noEditPoints="1" noAdjustHandles="1" noChangeArrowheads="1" noChangeShapeType="1" noTextEdit="1"/>
              </p:cNvSpPr>
              <p:nvPr/>
            </p:nvSpPr>
            <p:spPr>
              <a:xfrm rot="16200000">
                <a:off x="5800976" y="3605659"/>
                <a:ext cx="1114729" cy="369332"/>
              </a:xfrm>
              <a:prstGeom prst="rect">
                <a:avLst/>
              </a:prstGeom>
              <a:blipFill>
                <a:blip r:embed="rId3"/>
                <a:stretch>
                  <a:fillRect r="-13333"/>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4775183C-BF4A-4457-93F7-89A3ACF78464}"/>
              </a:ext>
            </a:extLst>
          </p:cNvPr>
          <p:cNvSpPr txBox="1"/>
          <p:nvPr/>
        </p:nvSpPr>
        <p:spPr>
          <a:xfrm>
            <a:off x="3645090" y="4858363"/>
            <a:ext cx="914400" cy="369332"/>
          </a:xfrm>
          <a:prstGeom prst="rect">
            <a:avLst/>
          </a:prstGeom>
          <a:noFill/>
        </p:spPr>
        <p:txBody>
          <a:bodyPr wrap="square" rtlCol="0">
            <a:spAutoFit/>
          </a:bodyPr>
          <a:lstStyle/>
          <a:p>
            <a:r>
              <a:rPr lang="de-DE" dirty="0"/>
              <a:t>a</a:t>
            </a:r>
          </a:p>
        </p:txBody>
      </p:sp>
      <p:sp>
        <p:nvSpPr>
          <p:cNvPr id="28" name="Textfeld 27">
            <a:extLst>
              <a:ext uri="{FF2B5EF4-FFF2-40B4-BE49-F238E27FC236}">
                <a16:creationId xmlns:a16="http://schemas.microsoft.com/office/drawing/2014/main" id="{73888F86-97D9-4352-892D-A1C1F900ED14}"/>
              </a:ext>
            </a:extLst>
          </p:cNvPr>
          <p:cNvSpPr txBox="1"/>
          <p:nvPr/>
        </p:nvSpPr>
        <p:spPr>
          <a:xfrm>
            <a:off x="6629471" y="4868718"/>
            <a:ext cx="914400" cy="369332"/>
          </a:xfrm>
          <a:prstGeom prst="rect">
            <a:avLst/>
          </a:prstGeom>
          <a:noFill/>
        </p:spPr>
        <p:txBody>
          <a:bodyPr wrap="square" rtlCol="0">
            <a:spAutoFit/>
          </a:bodyPr>
          <a:lstStyle/>
          <a:p>
            <a:r>
              <a:rPr lang="de-DE" dirty="0"/>
              <a:t>b</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D168195A-9248-4F2F-869A-293E285C88AC}"/>
                  </a:ext>
                </a:extLst>
              </p:cNvPr>
              <p:cNvSpPr txBox="1"/>
              <p:nvPr/>
            </p:nvSpPr>
            <p:spPr>
              <a:xfrm>
                <a:off x="7228215" y="1858168"/>
                <a:ext cx="4876720" cy="3810467"/>
              </a:xfrm>
              <a:prstGeom prst="rect">
                <a:avLst/>
              </a:prstGeom>
              <a:noFill/>
            </p:spPr>
            <p:txBody>
              <a:bodyPr wrap="none" rtlCol="0">
                <a:spAutoFit/>
              </a:bodyPr>
              <a:lstStyle/>
              <a:p>
                <a:r>
                  <a:rPr lang="de-DE" dirty="0"/>
                  <a:t>Nach dem Hauptsatz der Differential und Integral-</a:t>
                </a:r>
              </a:p>
              <a:p>
                <a:r>
                  <a:rPr lang="de-DE" dirty="0" err="1"/>
                  <a:t>rechnung</a:t>
                </a:r>
                <a:r>
                  <a:rPr lang="de-DE" dirty="0"/>
                  <a:t> gilt jetzt also mit einer Stammfunktion F</a:t>
                </a:r>
              </a:p>
              <a:p>
                <a:r>
                  <a:rPr lang="de-DE" dirty="0"/>
                  <a:t>von f:</a:t>
                </a:r>
              </a:p>
              <a:p>
                <a:endParaRPr lang="de-DE" dirty="0"/>
              </a:p>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𝑏</m:t>
                          </m:r>
                        </m:e>
                      </m:d>
                      <m:r>
                        <a:rPr lang="de-DE" b="0" i="1" smtClean="0">
                          <a:latin typeface="Cambria Math" panose="02040503050406030204" pitchFamily="18" charset="0"/>
                        </a:rPr>
                        <m:t>−</m:t>
                      </m:r>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e>
                      </m:nary>
                      <m:r>
                        <a:rPr lang="de-DE" b="0" i="0" smtClean="0">
                          <a:latin typeface="Cambria Math" panose="02040503050406030204" pitchFamily="18" charset="0"/>
                        </a:rPr>
                        <m:t>,</m:t>
                      </m:r>
                    </m:oMath>
                  </m:oMathPara>
                </a14:m>
                <a:endParaRPr lang="de-DE" b="0" dirty="0"/>
              </a:p>
              <a:p>
                <a:r>
                  <a:rPr lang="de-DE" dirty="0"/>
                  <a:t>u</a:t>
                </a:r>
                <a:r>
                  <a:rPr lang="de-DE" b="0" dirty="0"/>
                  <a:t>nd in Analogie zu dieser Notation, werden </a:t>
                </a:r>
              </a:p>
              <a:p>
                <a:r>
                  <a:rPr lang="de-DE" dirty="0"/>
                  <a:t>die </a:t>
                </a:r>
                <a:r>
                  <a:rPr lang="de-DE" b="0" dirty="0"/>
                  <a:t>Stammfunktionen von f notiert als:</a:t>
                </a:r>
              </a:p>
              <a:p>
                <a:r>
                  <a:rPr lang="de-DE" b="0" dirty="0"/>
                  <a:t> </a:t>
                </a:r>
              </a:p>
              <a:p>
                <a:pPr algn="ctr"/>
                <a:r>
                  <a:rPr lang="de-DE" dirty="0"/>
                  <a:t> </a:t>
                </a:r>
                <a14:m>
                  <m:oMath xmlns:m="http://schemas.openxmlformats.org/officeDocument/2006/math">
                    <m:r>
                      <m:rPr>
                        <m:sty m:val="p"/>
                      </m:rPr>
                      <a:rPr lang="de-DE" b="0" i="0" smtClean="0">
                        <a:latin typeface="Cambria Math" panose="02040503050406030204" pitchFamily="18" charset="0"/>
                      </a:rPr>
                      <m:t>F</m:t>
                    </m:r>
                    <m:d>
                      <m:dPr>
                        <m:ctrlPr>
                          <a:rPr lang="de-DE" b="0" i="1" smtClean="0">
                            <a:latin typeface="Cambria Math" panose="02040503050406030204" pitchFamily="18" charset="0"/>
                          </a:rPr>
                        </m:ctrlPr>
                      </m:dPr>
                      <m:e>
                        <m:r>
                          <a:rPr lang="de-DE" i="1">
                            <a:latin typeface="Cambria Math" panose="02040503050406030204" pitchFamily="18" charset="0"/>
                          </a:rPr>
                          <m:t>𝑥</m:t>
                        </m:r>
                      </m:e>
                    </m:d>
                    <m:r>
                      <a:rPr lang="de-DE" b="0" i="0" smtClean="0">
                        <a:latin typeface="Cambria Math" panose="02040503050406030204" pitchFamily="18" charset="0"/>
                      </a:rPr>
                      <m:t>=</m:t>
                    </m:r>
                    <m:nary>
                      <m:naryPr>
                        <m:subHide m:val="on"/>
                        <m:supHide m:val="on"/>
                        <m:ctrlPr>
                          <a:rPr lang="de-DE" i="1">
                            <a:latin typeface="Cambria Math" panose="02040503050406030204" pitchFamily="18" charset="0"/>
                          </a:rPr>
                        </m:ctrlPr>
                      </m:naryPr>
                      <m:sub/>
                      <m:sup/>
                      <m:e>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𝑑𝑥</m:t>
                        </m:r>
                      </m:e>
                    </m:nary>
                    <m:r>
                      <a:rPr lang="de-DE" b="0" i="1" smtClean="0">
                        <a:latin typeface="Cambria Math" panose="02040503050406030204" pitchFamily="18" charset="0"/>
                      </a:rPr>
                      <m:t>.</m:t>
                    </m:r>
                  </m:oMath>
                </a14:m>
                <a:endParaRPr lang="de-DE" dirty="0"/>
              </a:p>
              <a:p>
                <a:pPr algn="ctr"/>
                <a:endParaRPr lang="de-DE" dirty="0"/>
              </a:p>
              <a:p>
                <a:pPr algn="ctr"/>
                <a:endParaRPr lang="de-DE" dirty="0"/>
              </a:p>
              <a:p>
                <a:endParaRPr lang="de-DE" dirty="0"/>
              </a:p>
            </p:txBody>
          </p:sp>
        </mc:Choice>
        <mc:Fallback xmlns="">
          <p:sp>
            <p:nvSpPr>
              <p:cNvPr id="5" name="Textfeld 4">
                <a:extLst>
                  <a:ext uri="{FF2B5EF4-FFF2-40B4-BE49-F238E27FC236}">
                    <a16:creationId xmlns:a16="http://schemas.microsoft.com/office/drawing/2014/main" id="{D168195A-9248-4F2F-869A-293E285C88AC}"/>
                  </a:ext>
                </a:extLst>
              </p:cNvPr>
              <p:cNvSpPr txBox="1">
                <a:spLocks noRot="1" noChangeAspect="1" noMove="1" noResize="1" noEditPoints="1" noAdjustHandles="1" noChangeArrowheads="1" noChangeShapeType="1" noTextEdit="1"/>
              </p:cNvSpPr>
              <p:nvPr/>
            </p:nvSpPr>
            <p:spPr>
              <a:xfrm>
                <a:off x="7228215" y="1858168"/>
                <a:ext cx="4876720" cy="3810467"/>
              </a:xfrm>
              <a:prstGeom prst="rect">
                <a:avLst/>
              </a:prstGeom>
              <a:blipFill>
                <a:blip r:embed="rId4"/>
                <a:stretch>
                  <a:fillRect l="-1125" t="-960" r="-125"/>
                </a:stretch>
              </a:blipFill>
            </p:spPr>
            <p:txBody>
              <a:bodyPr/>
              <a:lstStyle/>
              <a:p>
                <a:r>
                  <a:rPr lang="de-DE">
                    <a:noFill/>
                  </a:rPr>
                  <a:t> </a:t>
                </a:r>
              </a:p>
            </p:txBody>
          </p:sp>
        </mc:Fallback>
      </mc:AlternateContent>
      <p:sp>
        <p:nvSpPr>
          <p:cNvPr id="14" name="Textfeld 13">
            <a:extLst>
              <a:ext uri="{FF2B5EF4-FFF2-40B4-BE49-F238E27FC236}">
                <a16:creationId xmlns:a16="http://schemas.microsoft.com/office/drawing/2014/main" id="{6D79C4DB-F21F-4705-8406-3F0B310EEF2B}"/>
              </a:ext>
            </a:extLst>
          </p:cNvPr>
          <p:cNvSpPr txBox="1"/>
          <p:nvPr/>
        </p:nvSpPr>
        <p:spPr>
          <a:xfrm>
            <a:off x="7927759" y="5275705"/>
            <a:ext cx="2488566" cy="646331"/>
          </a:xfrm>
          <a:prstGeom prst="rect">
            <a:avLst/>
          </a:prstGeom>
          <a:noFill/>
        </p:spPr>
        <p:txBody>
          <a:bodyPr wrap="none" rtlCol="0">
            <a:spAutoFit/>
          </a:bodyPr>
          <a:lstStyle/>
          <a:p>
            <a:r>
              <a:rPr lang="de-DE" dirty="0"/>
              <a:t>Dieses ist das </a:t>
            </a:r>
          </a:p>
          <a:p>
            <a:r>
              <a:rPr lang="de-DE" dirty="0"/>
              <a:t>„unbestimmte Integral“. </a:t>
            </a:r>
          </a:p>
        </p:txBody>
      </p:sp>
      <p:cxnSp>
        <p:nvCxnSpPr>
          <p:cNvPr id="7" name="Gerade Verbindung mit Pfeil 6">
            <a:extLst>
              <a:ext uri="{FF2B5EF4-FFF2-40B4-BE49-F238E27FC236}">
                <a16:creationId xmlns:a16="http://schemas.microsoft.com/office/drawing/2014/main" id="{C618A00B-79DE-4D38-B044-E8ED6F6AD4B7}"/>
              </a:ext>
            </a:extLst>
          </p:cNvPr>
          <p:cNvCxnSpPr/>
          <p:nvPr/>
        </p:nvCxnSpPr>
        <p:spPr>
          <a:xfrm flipV="1">
            <a:off x="9172042" y="4811697"/>
            <a:ext cx="256043" cy="426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38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72723-BA3D-4333-B23C-219BAAE090BE}"/>
              </a:ext>
            </a:extLst>
          </p:cNvPr>
          <p:cNvSpPr>
            <a:spLocks noGrp="1"/>
          </p:cNvSpPr>
          <p:nvPr>
            <p:ph type="title"/>
          </p:nvPr>
        </p:nvSpPr>
        <p:spPr/>
        <p:txBody>
          <a:bodyPr/>
          <a:lstStyle/>
          <a:p>
            <a:r>
              <a:rPr lang="de-DE" dirty="0"/>
              <a:t>Beispiel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A32E1C7-2CB2-489B-8367-A70C2C1C9A34}"/>
                  </a:ext>
                </a:extLst>
              </p:cNvPr>
              <p:cNvSpPr>
                <a:spLocks noGrp="1"/>
              </p:cNvSpPr>
              <p:nvPr>
                <p:ph idx="1"/>
              </p:nvPr>
            </p:nvSpPr>
            <p:spPr/>
            <p:txBody>
              <a:bodyPr>
                <a:normAutofit fontScale="92500" lnSpcReduction="10000"/>
              </a:bodyPr>
              <a:lstStyle/>
              <a:p>
                <a:r>
                  <a:rPr lang="de-DE" dirty="0"/>
                  <a:t>Gesucht ist die Fläche unter dem Graphen von f(x)=x² in dem Intervall [2;3]. Also der Wert des bestimmten Integrals:</a:t>
                </a:r>
                <a:br>
                  <a:rPr lang="de-DE" dirty="0"/>
                </a:br>
                <a14:m>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2</m:t>
                        </m:r>
                      </m:sub>
                      <m:sup>
                        <m:r>
                          <a:rPr lang="de-DE" b="0" i="1" smtClean="0">
                            <a:latin typeface="Cambria Math" panose="02040503050406030204" pitchFamily="18" charset="0"/>
                          </a:rPr>
                          <m:t>3</m:t>
                        </m:r>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 </m:t>
                        </m:r>
                        <m:r>
                          <a:rPr lang="de-DE" b="0" i="1" smtClean="0">
                            <a:latin typeface="Cambria Math" panose="02040503050406030204" pitchFamily="18" charset="0"/>
                          </a:rPr>
                          <m:t>𝑑𝑥</m:t>
                        </m:r>
                        <m:r>
                          <a:rPr lang="de-DE" b="0" i="1" smtClean="0">
                            <a:latin typeface="Cambria Math" panose="02040503050406030204" pitchFamily="18" charset="0"/>
                          </a:rPr>
                          <m:t>.</m:t>
                        </m:r>
                      </m:e>
                    </m:nary>
                  </m:oMath>
                </a14:m>
                <a:endParaRPr lang="de-DE" dirty="0"/>
              </a:p>
              <a:p>
                <a:r>
                  <a:rPr lang="de-DE" dirty="0"/>
                  <a:t>Dazu muss man zunächst eine Stammfunktion von x² berechnen, also das unbestimmte Integral </a:t>
                </a:r>
                <a14:m>
                  <m:oMath xmlns:m="http://schemas.openxmlformats.org/officeDocument/2006/math">
                    <m:nary>
                      <m:naryPr>
                        <m:limLoc m:val="undOvr"/>
                        <m:subHide m:val="on"/>
                        <m:supHide m:val="on"/>
                        <m:ctrlPr>
                          <a:rPr lang="de-DE" i="1" smtClean="0">
                            <a:latin typeface="Cambria Math" panose="02040503050406030204" pitchFamily="18" charset="0"/>
                          </a:rPr>
                        </m:ctrlPr>
                      </m:naryPr>
                      <m:sub/>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𝑑𝑥</m:t>
                        </m:r>
                        <m:r>
                          <a:rPr lang="de-DE" b="0" i="1" smtClean="0">
                            <a:latin typeface="Cambria Math" panose="02040503050406030204" pitchFamily="18" charset="0"/>
                          </a:rPr>
                          <m:t>. </m:t>
                        </m:r>
                      </m:e>
                    </m:nary>
                  </m:oMath>
                </a14:m>
                <a:r>
                  <a:rPr lang="de-DE" dirty="0"/>
                  <a:t>Dieses ist die Menge(!) aller Funktionen: </a:t>
                </a:r>
                <a:br>
                  <a:rPr lang="de-DE" dirty="0"/>
                </a:br>
                <a14:m>
                  <m:oMath xmlns:m="http://schemas.openxmlformats.org/officeDocument/2006/math">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𝑐</m:t>
                    </m:r>
                    <m:r>
                      <a:rPr lang="de-DE" b="0" i="1" smtClean="0">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ℝ</m:t>
                    </m:r>
                    <m:r>
                      <a:rPr lang="de-DE" b="0" i="1" smtClean="0">
                        <a:latin typeface="Cambria Math" panose="02040503050406030204" pitchFamily="18" charset="0"/>
                        <a:ea typeface="Cambria Math" panose="02040503050406030204" pitchFamily="18" charset="0"/>
                      </a:rPr>
                      <m:t>,</m:t>
                    </m:r>
                  </m:oMath>
                </a14:m>
                <a:br>
                  <a:rPr lang="de-DE" dirty="0"/>
                </a:br>
                <a:r>
                  <a:rPr lang="de-DE" dirty="0"/>
                  <a:t>denn konstante Summanden abgeleitet ergeben 0 und F‘(x)=f(x). c ist die „Integrationskonstante“.</a:t>
                </a:r>
              </a:p>
              <a:p>
                <a:r>
                  <a:rPr lang="de-DE" dirty="0"/>
                  <a:t>Jetzt kann man die Fläche als die Differenz der Stammfunktionswerte ausrechnen:</a:t>
                </a:r>
              </a:p>
              <a:p>
                <a:pPr marL="0" indent="0">
                  <a:buNone/>
                </a:pPr>
                <a14:m>
                  <m:oMathPara xmlns:m="http://schemas.openxmlformats.org/officeDocument/2006/math">
                    <m:oMathParaPr>
                      <m:jc m:val="centerGroup"/>
                    </m:oMathParaPr>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2</m:t>
                          </m:r>
                        </m:sub>
                        <m:sup>
                          <m:r>
                            <a:rPr lang="de-DE" b="0" i="1" smtClean="0">
                              <a:latin typeface="Cambria Math" panose="02040503050406030204" pitchFamily="18" charset="0"/>
                            </a:rPr>
                            <m:t>3</m:t>
                          </m:r>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 </m:t>
                          </m:r>
                          <m:r>
                            <a:rPr lang="de-DE" b="0" i="1" smtClean="0">
                              <a:latin typeface="Cambria Math" panose="02040503050406030204" pitchFamily="18" charset="0"/>
                            </a:rPr>
                            <m:t>𝑑𝑥</m:t>
                          </m:r>
                        </m:e>
                      </m:nary>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i="1">
                                  <a:latin typeface="Cambria Math" panose="02040503050406030204" pitchFamily="18" charset="0"/>
                                </a:rPr>
                              </m:ctrlPr>
                            </m:dPr>
                            <m:e>
                              <m:r>
                                <a:rPr lang="de-DE" i="1">
                                  <a:latin typeface="Cambria Math" panose="02040503050406030204" pitchFamily="18" charset="0"/>
                                </a:rPr>
                                <m:t>𝐹</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e>
                          </m:d>
                        </m:e>
                        <m:sub>
                          <m:r>
                            <a:rPr lang="de-DE" b="0" i="1" smtClean="0">
                              <a:latin typeface="Cambria Math" panose="02040503050406030204" pitchFamily="18" charset="0"/>
                            </a:rPr>
                            <m:t>2</m:t>
                          </m:r>
                        </m:sub>
                        <m:sup>
                          <m:r>
                            <a:rPr lang="de-DE" b="0" i="1" smtClean="0">
                              <a:latin typeface="Cambria Math" panose="02040503050406030204" pitchFamily="18" charset="0"/>
                            </a:rPr>
                            <m:t>3</m:t>
                          </m:r>
                        </m:sup>
                      </m:sSubSup>
                      <m:r>
                        <a:rPr lang="de-DE" b="0" i="1" smtClean="0">
                          <a:latin typeface="Cambria Math" panose="02040503050406030204" pitchFamily="18" charset="0"/>
                        </a:rPr>
                        <m:t>=</m:t>
                      </m:r>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3</m:t>
                          </m:r>
                        </m:e>
                      </m:d>
                      <m:r>
                        <a:rPr lang="de-DE" b="0" i="1" smtClean="0">
                          <a:latin typeface="Cambria Math" panose="02040503050406030204" pitchFamily="18" charset="0"/>
                        </a:rPr>
                        <m:t>−</m:t>
                      </m:r>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2</m:t>
                          </m:r>
                        </m:e>
                      </m:d>
                      <m:r>
                        <a:rPr lang="de-DE" b="0" i="1" smtClean="0">
                          <a:latin typeface="Cambria Math" panose="02040503050406030204" pitchFamily="18" charset="0"/>
                        </a:rPr>
                        <m:t>=</m:t>
                      </m:r>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3</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𝑐</m:t>
                          </m:r>
                        </m:e>
                      </m:d>
                      <m:r>
                        <a:rPr lang="de-DE" b="0" i="1" smtClean="0">
                          <a:latin typeface="Cambria Math" panose="02040503050406030204" pitchFamily="18" charset="0"/>
                        </a:rPr>
                        <m:t>−</m:t>
                      </m:r>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sSup>
                            <m:sSupPr>
                              <m:ctrlPr>
                                <a:rPr lang="de-DE" b="0" i="1" smtClean="0">
                                  <a:latin typeface="Cambria Math" panose="02040503050406030204" pitchFamily="18" charset="0"/>
                                </a:rPr>
                              </m:ctrlPr>
                            </m:sSupPr>
                            <m:e>
                              <m:r>
                                <a:rPr lang="de-DE" b="0" i="1" smtClean="0">
                                  <a:latin typeface="Cambria Math" panose="02040503050406030204" pitchFamily="18" charset="0"/>
                                </a:rPr>
                                <m:t>2</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𝑐</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27</m:t>
                          </m:r>
                        </m:num>
                        <m:den>
                          <m:r>
                            <a:rPr lang="de-DE" b="0" i="1" smtClean="0">
                              <a:latin typeface="Cambria Math" panose="02040503050406030204" pitchFamily="18" charset="0"/>
                            </a:rPr>
                            <m:t>3</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8</m:t>
                          </m:r>
                        </m:num>
                        <m:den>
                          <m:r>
                            <a:rPr lang="de-DE" b="0" i="1" smtClean="0">
                              <a:latin typeface="Cambria Math" panose="02040503050406030204" pitchFamily="18" charset="0"/>
                            </a:rPr>
                            <m:t>3</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19</m:t>
                          </m:r>
                        </m:num>
                        <m:den>
                          <m:r>
                            <a:rPr lang="de-DE" b="0" i="1" smtClean="0">
                              <a:latin typeface="Cambria Math" panose="02040503050406030204" pitchFamily="18" charset="0"/>
                            </a:rPr>
                            <m:t>3</m:t>
                          </m:r>
                        </m:den>
                      </m:f>
                      <m:r>
                        <a:rPr lang="de-DE" b="0" i="1" smtClean="0">
                          <a:latin typeface="Cambria Math" panose="02040503050406030204" pitchFamily="18" charset="0"/>
                        </a:rPr>
                        <m:t>.</m:t>
                      </m:r>
                    </m:oMath>
                  </m:oMathPara>
                </a14:m>
                <a:endParaRPr lang="de-DE" dirty="0"/>
              </a:p>
            </p:txBody>
          </p:sp>
        </mc:Choice>
        <mc:Fallback xmlns="">
          <p:sp>
            <p:nvSpPr>
              <p:cNvPr id="3" name="Inhaltsplatzhalter 2">
                <a:extLst>
                  <a:ext uri="{FF2B5EF4-FFF2-40B4-BE49-F238E27FC236}">
                    <a16:creationId xmlns:a16="http://schemas.microsoft.com/office/drawing/2014/main" id="{DA32E1C7-2CB2-489B-8367-A70C2C1C9A34}"/>
                  </a:ext>
                </a:extLst>
              </p:cNvPr>
              <p:cNvSpPr>
                <a:spLocks noGrp="1" noRot="1" noChangeAspect="1" noMove="1" noResize="1" noEditPoints="1" noAdjustHandles="1" noChangeArrowheads="1" noChangeShapeType="1" noTextEdit="1"/>
              </p:cNvSpPr>
              <p:nvPr>
                <p:ph idx="1"/>
              </p:nvPr>
            </p:nvSpPr>
            <p:spPr>
              <a:blipFill>
                <a:blip r:embed="rId2"/>
                <a:stretch>
                  <a:fillRect l="-903" t="-334"/>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62E2CD0C-0F4E-4A9E-ACAB-C0B09A390523}"/>
              </a:ext>
            </a:extLst>
          </p:cNvPr>
          <p:cNvCxnSpPr/>
          <p:nvPr/>
        </p:nvCxnSpPr>
        <p:spPr>
          <a:xfrm flipH="1" flipV="1">
            <a:off x="3657601" y="5595891"/>
            <a:ext cx="390617" cy="390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71A894B-7243-42F0-9393-90BCDA3F6BD2}"/>
              </a:ext>
            </a:extLst>
          </p:cNvPr>
          <p:cNvSpPr txBox="1"/>
          <p:nvPr/>
        </p:nvSpPr>
        <p:spPr>
          <a:xfrm>
            <a:off x="4048218" y="5986508"/>
            <a:ext cx="5121274" cy="369332"/>
          </a:xfrm>
          <a:prstGeom prst="rect">
            <a:avLst/>
          </a:prstGeom>
          <a:noFill/>
        </p:spPr>
        <p:txBody>
          <a:bodyPr wrap="none" rtlCol="0">
            <a:spAutoFit/>
          </a:bodyPr>
          <a:lstStyle/>
          <a:p>
            <a:r>
              <a:rPr lang="de-DE" dirty="0"/>
              <a:t>Merken Sie sich diese Schreibweise für die Differenz</a:t>
            </a:r>
          </a:p>
        </p:txBody>
      </p:sp>
    </p:spTree>
    <p:extLst>
      <p:ext uri="{BB962C8B-B14F-4D97-AF65-F5344CB8AC3E}">
        <p14:creationId xmlns:p14="http://schemas.microsoft.com/office/powerpoint/2010/main" val="215719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06C9C-2E4D-49C6-92D9-0EC52778B533}"/>
              </a:ext>
            </a:extLst>
          </p:cNvPr>
          <p:cNvSpPr>
            <a:spLocks noGrp="1"/>
          </p:cNvSpPr>
          <p:nvPr>
            <p:ph type="title"/>
          </p:nvPr>
        </p:nvSpPr>
        <p:spPr/>
        <p:txBody>
          <a:bodyPr/>
          <a:lstStyle/>
          <a:p>
            <a:r>
              <a:rPr lang="de-DE" dirty="0"/>
              <a:t>ES gibt auch Negative Werte des Integrals</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F778EA63-CE58-4DC5-8CFC-91651ADCA741}"/>
                  </a:ext>
                </a:extLst>
              </p:cNvPr>
              <p:cNvSpPr>
                <a:spLocks noGrp="1"/>
              </p:cNvSpPr>
              <p:nvPr>
                <p:ph idx="1"/>
              </p:nvPr>
            </p:nvSpPr>
            <p:spPr>
              <a:xfrm>
                <a:off x="685801" y="1562471"/>
                <a:ext cx="10131425" cy="4228730"/>
              </a:xfrm>
            </p:spPr>
            <p:txBody>
              <a:bodyPr>
                <a:normAutofit/>
              </a:bodyPr>
              <a:lstStyle/>
              <a:p>
                <a:r>
                  <a:rPr lang="de-DE" dirty="0"/>
                  <a:t>Flächenstücke, die unterhalb der x-Achse verlaufen, haben ein negatives Integral. Das Integral ist also die Fläche unterhalb des Graphen von f für positives f(x), und davon abgezogen wird die Fläche unterhalb der x-Achse (also für negatives f(x)). So ist z.B. </a:t>
                </a:r>
                <a:br>
                  <a:rPr lang="de-DE" dirty="0"/>
                </a:br>
                <a14:m>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m:t>
                        </m:r>
                        <m:r>
                          <a:rPr lang="de-DE" b="0" i="1" smtClean="0">
                            <a:latin typeface="Cambria Math" panose="02040503050406030204" pitchFamily="18" charset="0"/>
                          </a:rPr>
                          <m:t>2</m:t>
                        </m:r>
                      </m:sub>
                      <m:sup>
                        <m:r>
                          <a:rPr lang="de-DE" b="0" i="1" smtClean="0">
                            <a:latin typeface="Cambria Math" panose="02040503050406030204" pitchFamily="18" charset="0"/>
                          </a:rPr>
                          <m:t>2</m:t>
                        </m:r>
                      </m:sup>
                      <m:e>
                        <m:r>
                          <a:rPr lang="de-DE" b="0" i="1" smtClean="0">
                            <a:latin typeface="Cambria Math" panose="02040503050406030204" pitchFamily="18" charset="0"/>
                          </a:rPr>
                          <m:t>𝑥</m:t>
                        </m:r>
                        <m:r>
                          <a:rPr lang="de-DE" b="0" i="1" smtClean="0">
                            <a:latin typeface="Cambria Math" panose="02040503050406030204" pitchFamily="18" charset="0"/>
                          </a:rPr>
                          <m:t>³ </m:t>
                        </m:r>
                        <m:r>
                          <a:rPr lang="de-DE" b="0" i="1" smtClean="0">
                            <a:latin typeface="Cambria Math" panose="02040503050406030204" pitchFamily="18" charset="0"/>
                          </a:rPr>
                          <m:t>𝑑𝑥</m:t>
                        </m:r>
                        <m:r>
                          <a:rPr lang="de-DE" b="0" i="1" smtClean="0">
                            <a:latin typeface="Cambria Math" panose="02040503050406030204" pitchFamily="18" charset="0"/>
                          </a:rPr>
                          <m:t>=0,</m:t>
                        </m:r>
                      </m:e>
                    </m:nary>
                  </m:oMath>
                </a14:m>
                <a:br>
                  <a:rPr lang="de-DE" dirty="0"/>
                </a:br>
                <a:r>
                  <a:rPr lang="de-DE" dirty="0"/>
                  <a:t>da die Fläche von -2 bis 0 unterhalb der x-Achse genau der Fläche von 0 bis 2 über der x-Achse entspricht. Rechnen Sie es mit Hilfe von Stammfunktionen nach!</a:t>
                </a:r>
              </a:p>
              <a:p>
                <a:r>
                  <a:rPr lang="de-DE" dirty="0"/>
                  <a:t>Dreht man die Integrationsrichtung um, dann ändert sich auch das Vorzeichen des Integrals:</a:t>
                </a:r>
                <a:br>
                  <a:rPr lang="de-DE" dirty="0"/>
                </a:br>
                <a14:m>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r>
                          <a:rPr lang="de-DE" b="0" i="1" smtClean="0">
                            <a:latin typeface="Cambria Math" panose="02040503050406030204" pitchFamily="18" charset="0"/>
                          </a:rPr>
                          <m:t>=</m:t>
                        </m:r>
                      </m:e>
                    </m:nary>
                    <m:r>
                      <a:rPr lang="de-DE" b="0" i="1" smtClean="0">
                        <a:latin typeface="Cambria Math" panose="02040503050406030204" pitchFamily="18" charset="0"/>
                      </a:rPr>
                      <m:t>−</m:t>
                    </m:r>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𝑏</m:t>
                        </m:r>
                      </m:sub>
                      <m:sup>
                        <m:r>
                          <a:rPr lang="de-DE" b="0" i="1" smtClean="0">
                            <a:latin typeface="Cambria Math" panose="02040503050406030204" pitchFamily="18" charset="0"/>
                          </a:rPr>
                          <m:t>𝑎</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m:t>
                        </m:r>
                        <m:r>
                          <a:rPr lang="de-DE" b="0" i="1" smtClean="0">
                            <a:latin typeface="Cambria Math" panose="02040503050406030204" pitchFamily="18" charset="0"/>
                          </a:rPr>
                          <m:t>𝑑𝑥</m:t>
                        </m:r>
                      </m:e>
                    </m:nary>
                    <m:r>
                      <a:rPr lang="de-DE" b="0" i="1" smtClean="0">
                        <a:latin typeface="Cambria Math" panose="02040503050406030204" pitchFamily="18" charset="0"/>
                      </a:rPr>
                      <m:t>.</m:t>
                    </m:r>
                  </m:oMath>
                </a14:m>
                <a:endParaRPr lang="de-DE" b="0" dirty="0"/>
              </a:p>
              <a:p>
                <a:pPr marL="0" indent="0">
                  <a:buNone/>
                </a:pPr>
                <a:r>
                  <a:rPr lang="de-DE" dirty="0"/>
                  <a:t>  </a:t>
                </a:r>
              </a:p>
              <a:p>
                <a:r>
                  <a:rPr lang="de-DE" dirty="0"/>
                  <a:t>Damit Sie sich das merken können: </a:t>
                </a:r>
                <a:r>
                  <a:rPr lang="de-DE" dirty="0">
                    <a:hlinkClick r:id="rId2"/>
                  </a:rPr>
                  <a:t>YouTube Video</a:t>
                </a:r>
                <a:endParaRPr lang="de-DE" dirty="0"/>
              </a:p>
            </p:txBody>
          </p:sp>
        </mc:Choice>
        <mc:Fallback xmlns="">
          <p:sp>
            <p:nvSpPr>
              <p:cNvPr id="3" name="Inhaltsplatzhalter 2">
                <a:extLst>
                  <a:ext uri="{FF2B5EF4-FFF2-40B4-BE49-F238E27FC236}">
                    <a16:creationId xmlns:a16="http://schemas.microsoft.com/office/drawing/2014/main" id="{F778EA63-CE58-4DC5-8CFC-91651ADCA741}"/>
                  </a:ext>
                </a:extLst>
              </p:cNvPr>
              <p:cNvSpPr>
                <a:spLocks noGrp="1" noRot="1" noChangeAspect="1" noMove="1" noResize="1" noEditPoints="1" noAdjustHandles="1" noChangeArrowheads="1" noChangeShapeType="1" noTextEdit="1"/>
              </p:cNvSpPr>
              <p:nvPr>
                <p:ph idx="1"/>
              </p:nvPr>
            </p:nvSpPr>
            <p:spPr>
              <a:xfrm>
                <a:off x="685801" y="1562471"/>
                <a:ext cx="10131425" cy="4228730"/>
              </a:xfrm>
              <a:blipFill>
                <a:blip r:embed="rId3"/>
                <a:stretch>
                  <a:fillRect l="-421"/>
                </a:stretch>
              </a:blipFill>
            </p:spPr>
            <p:txBody>
              <a:bodyPr/>
              <a:lstStyle/>
              <a:p>
                <a:r>
                  <a:rPr lang="de-DE">
                    <a:noFill/>
                  </a:rPr>
                  <a:t> </a:t>
                </a:r>
              </a:p>
            </p:txBody>
          </p:sp>
        </mc:Fallback>
      </mc:AlternateContent>
    </p:spTree>
    <p:extLst>
      <p:ext uri="{BB962C8B-B14F-4D97-AF65-F5344CB8AC3E}">
        <p14:creationId xmlns:p14="http://schemas.microsoft.com/office/powerpoint/2010/main" val="249286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66745-D880-4DD0-ACD9-9CEAF15C2CCE}"/>
              </a:ext>
            </a:extLst>
          </p:cNvPr>
          <p:cNvSpPr>
            <a:spLocks noGrp="1"/>
          </p:cNvSpPr>
          <p:nvPr>
            <p:ph type="title"/>
          </p:nvPr>
        </p:nvSpPr>
        <p:spPr/>
        <p:txBody>
          <a:bodyPr/>
          <a:lstStyle/>
          <a:p>
            <a:r>
              <a:rPr lang="de-DE" dirty="0"/>
              <a:t>Elementare Stammfunktionen</a:t>
            </a:r>
          </a:p>
        </p:txBody>
      </p:sp>
      <mc:AlternateContent xmlns:mc="http://schemas.openxmlformats.org/markup-compatibility/2006" xmlns:a14="http://schemas.microsoft.com/office/drawing/2010/main">
        <mc:Choice Requires="a14">
          <p:graphicFrame>
            <p:nvGraphicFramePr>
              <p:cNvPr id="4" name="Tabelle 10">
                <a:extLst>
                  <a:ext uri="{FF2B5EF4-FFF2-40B4-BE49-F238E27FC236}">
                    <a16:creationId xmlns:a16="http://schemas.microsoft.com/office/drawing/2014/main" id="{4CDFF6EA-A7C2-46B9-A8B4-0F3F9F38637C}"/>
                  </a:ext>
                </a:extLst>
              </p:cNvPr>
              <p:cNvGraphicFramePr>
                <a:graphicFrameLocks noGrp="1"/>
              </p:cNvGraphicFramePr>
              <p:nvPr>
                <p:extLst>
                  <p:ext uri="{D42A27DB-BD31-4B8C-83A1-F6EECF244321}">
                    <p14:modId xmlns:p14="http://schemas.microsoft.com/office/powerpoint/2010/main" val="896598680"/>
                  </p:ext>
                </p:extLst>
              </p:nvPr>
            </p:nvGraphicFramePr>
            <p:xfrm>
              <a:off x="942115" y="2926021"/>
              <a:ext cx="2617476" cy="2133831"/>
            </p:xfrm>
            <a:graphic>
              <a:graphicData uri="http://schemas.openxmlformats.org/drawingml/2006/table">
                <a:tbl>
                  <a:tblPr firstRow="1" bandRow="1">
                    <a:tableStyleId>{5C22544A-7EE6-4342-B048-85BDC9FD1C3A}</a:tableStyleId>
                  </a:tblPr>
                  <a:tblGrid>
                    <a:gridCol w="1232281">
                      <a:extLst>
                        <a:ext uri="{9D8B030D-6E8A-4147-A177-3AD203B41FA5}">
                          <a16:colId xmlns:a16="http://schemas.microsoft.com/office/drawing/2014/main" val="3910362202"/>
                        </a:ext>
                      </a:extLst>
                    </a:gridCol>
                    <a:gridCol w="1385195">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𝑘</m:t>
                                </m:r>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r>
                                      <a:rPr lang="de-DE" sz="1600" b="0" i="1" smtClean="0">
                                        <a:latin typeface="Cambria Math" panose="02040503050406030204" pitchFamily="18" charset="0"/>
                                      </a:rPr>
                                      <m:t>−1</m:t>
                                    </m:r>
                                  </m:sup>
                                </m:sSup>
                              </m:oMath>
                            </m:oMathPara>
                          </a14:m>
                          <a:endParaRPr lang="de-DE" sz="1600" dirty="0"/>
                        </a:p>
                      </a:txBody>
                      <a:tcPr marL="100584" marR="100584" marT="41564" marB="41564"/>
                    </a:tc>
                    <a:extLst>
                      <a:ext uri="{0D108BD9-81ED-4DB2-BD59-A6C34878D82A}">
                        <a16:rowId xmlns:a16="http://schemas.microsoft.com/office/drawing/2014/main" val="74438674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oMath>
                            </m:oMathPara>
                          </a14:m>
                          <a:endParaRPr lang="de-DE" sz="1600" dirty="0"/>
                        </a:p>
                      </a:txBody>
                      <a:tcPr marL="100584" marR="100584" marT="41564" marB="41564"/>
                    </a:tc>
                    <a:extLst>
                      <a:ext uri="{0D108BD9-81ED-4DB2-BD59-A6C34878D82A}">
                        <a16:rowId xmlns:a16="http://schemas.microsoft.com/office/drawing/2014/main" val="78204052"/>
                      </a:ext>
                    </a:extLst>
                  </a:tr>
                  <a:tr h="551642">
                    <a:tc>
                      <a:txBody>
                        <a:bodyPr/>
                        <a:lstStyle/>
                        <a:p>
                          <a:pPr/>
                          <a14:m>
                            <m:oMathPara xmlns:m="http://schemas.openxmlformats.org/officeDocument/2006/math">
                              <m:oMathParaPr>
                                <m:jc m:val="centerGroup"/>
                              </m:oMathParaPr>
                              <m:oMath xmlns:m="http://schemas.openxmlformats.org/officeDocument/2006/math">
                                <m:func>
                                  <m:funcPr>
                                    <m:ctrlPr>
                                      <a:rPr lang="de-DE" sz="1500" b="0" i="1" smtClean="0">
                                        <a:latin typeface="Cambria Math" panose="02040503050406030204" pitchFamily="18" charset="0"/>
                                      </a:rPr>
                                    </m:ctrlPr>
                                  </m:funcPr>
                                  <m:fName>
                                    <m:r>
                                      <m:rPr>
                                        <m:sty m:val="p"/>
                                      </m:rPr>
                                      <a:rPr lang="de-DE" sz="1500" b="0" i="0" smtClean="0">
                                        <a:latin typeface="Cambria Math" panose="02040503050406030204" pitchFamily="18" charset="0"/>
                                      </a:rPr>
                                      <m:t>ln</m:t>
                                    </m:r>
                                  </m:fName>
                                  <m:e>
                                    <m:d>
                                      <m:dPr>
                                        <m:ctrlPr>
                                          <a:rPr lang="de-DE" sz="1500" b="0" i="1" smtClean="0">
                                            <a:latin typeface="Cambria Math" panose="02040503050406030204" pitchFamily="18" charset="0"/>
                                          </a:rPr>
                                        </m:ctrlPr>
                                      </m:dPr>
                                      <m:e>
                                        <m:r>
                                          <a:rPr lang="de-DE" sz="1500" b="0" i="1" smtClean="0">
                                            <a:latin typeface="Cambria Math" panose="02040503050406030204" pitchFamily="18" charset="0"/>
                                          </a:rPr>
                                          <m:t>𝑥</m:t>
                                        </m:r>
                                      </m:e>
                                    </m:d>
                                  </m:e>
                                </m:func>
                                <m:r>
                                  <a:rPr lang="de-DE" sz="1500" b="0" i="1" smtClean="0">
                                    <a:latin typeface="Cambria Math" panose="02040503050406030204" pitchFamily="18" charset="0"/>
                                  </a:rPr>
                                  <m:t>, </m:t>
                                </m:r>
                                <m:r>
                                  <a:rPr lang="de-DE" sz="1500" b="0" i="1" smtClean="0">
                                    <a:latin typeface="Cambria Math" panose="02040503050406030204" pitchFamily="18" charset="0"/>
                                  </a:rPr>
                                  <m:t>𝑥</m:t>
                                </m:r>
                                <m:r>
                                  <a:rPr lang="de-DE" sz="1500" b="0" i="1" smtClean="0">
                                    <a:latin typeface="Cambria Math" panose="02040503050406030204" pitchFamily="18" charset="0"/>
                                  </a:rPr>
                                  <m:t>&gt;0</m:t>
                                </m:r>
                              </m:oMath>
                            </m:oMathPara>
                          </a14:m>
                          <a:endParaRPr lang="de-DE" sz="15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
                                  <m:fPr>
                                    <m:ctrlPr>
                                      <a:rPr lang="de-DE" sz="1600" i="1" smtClean="0">
                                        <a:latin typeface="Cambria Math" panose="02040503050406030204" pitchFamily="18" charset="0"/>
                                      </a:rPr>
                                    </m:ctrlPr>
                                  </m:fPr>
                                  <m:num>
                                    <m:r>
                                      <a:rPr lang="de-DE" sz="1600" b="0" i="1" smtClean="0">
                                        <a:latin typeface="Cambria Math" panose="02040503050406030204" pitchFamily="18" charset="0"/>
                                      </a:rPr>
                                      <m:t>1</m:t>
                                    </m:r>
                                  </m:num>
                                  <m:den>
                                    <m:r>
                                      <a:rPr lang="de-DE" sz="1600" b="0" i="1" smtClean="0">
                                        <a:latin typeface="Cambria Math" panose="02040503050406030204" pitchFamily="18" charset="0"/>
                                      </a:rPr>
                                      <m:t>𝑥</m:t>
                                    </m:r>
                                  </m:den>
                                </m:f>
                              </m:oMath>
                            </m:oMathPara>
                          </a14:m>
                          <a:endParaRPr lang="de-DE" sz="1600" dirty="0"/>
                        </a:p>
                      </a:txBody>
                      <a:tcPr marL="100584" marR="100584" marT="41564" marB="41564"/>
                    </a:tc>
                    <a:extLst>
                      <a:ext uri="{0D108BD9-81ED-4DB2-BD59-A6C34878D82A}">
                        <a16:rowId xmlns:a16="http://schemas.microsoft.com/office/drawing/2014/main" val="2603530579"/>
                      </a:ext>
                    </a:extLst>
                  </a:tr>
                  <a:tr h="337127">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sin</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oMath>
                              <m:oMath xmlns:m="http://schemas.openxmlformats.org/officeDocument/2006/math">
                                <m:r>
                                  <m:rPr>
                                    <m:sty m:val="p"/>
                                  </m:rPr>
                                  <a:rPr lang="de-DE" sz="1600" b="0" i="0" smtClean="0">
                                    <a:latin typeface="Cambria Math" panose="02040503050406030204" pitchFamily="18" charset="0"/>
                                  </a:rPr>
                                  <m:t>cos</m:t>
                                </m:r>
                                <m:r>
                                  <a:rPr lang="de-DE" sz="1600" b="0" i="1" smtClean="0">
                                    <a:latin typeface="Cambria Math" panose="02040503050406030204" pitchFamily="18" charset="0"/>
                                  </a:rPr>
                                  <m:t>⁡(</m:t>
                                </m:r>
                                <m:r>
                                  <a:rPr lang="de-DE" sz="1600" b="0" i="1" smtClean="0">
                                    <a:latin typeface="Cambria Math" panose="02040503050406030204" pitchFamily="18" charset="0"/>
                                  </a:rPr>
                                  <m:t>𝑥</m:t>
                                </m:r>
                                <m:r>
                                  <a:rPr lang="de-DE" sz="1600" b="0" i="1" smtClean="0">
                                    <a:latin typeface="Cambria Math" panose="02040503050406030204" pitchFamily="18" charset="0"/>
                                  </a:rPr>
                                  <m:t>)</m:t>
                                </m:r>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cos</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oMath>
                              <m:oMath xmlns:m="http://schemas.openxmlformats.org/officeDocument/2006/math">
                                <m:r>
                                  <a:rPr lang="de-DE" sz="1600" b="0" i="1" smtClean="0">
                                    <a:latin typeface="Cambria Math" panose="02040503050406030204" pitchFamily="18" charset="0"/>
                                  </a:rPr>
                                  <m:t>−</m:t>
                                </m:r>
                                <m:r>
                                  <m:rPr>
                                    <m:sty m:val="p"/>
                                  </m:rPr>
                                  <a:rPr lang="de-DE" sz="1600" b="0" i="0" smtClean="0">
                                    <a:latin typeface="Cambria Math" panose="02040503050406030204" pitchFamily="18" charset="0"/>
                                  </a:rPr>
                                  <m:t>sin</m:t>
                                </m:r>
                                <m:r>
                                  <a:rPr lang="de-DE" sz="1600" b="0" i="1" smtClean="0">
                                    <a:latin typeface="Cambria Math" panose="02040503050406030204" pitchFamily="18" charset="0"/>
                                  </a:rPr>
                                  <m:t>⁡(</m:t>
                                </m:r>
                                <m:r>
                                  <a:rPr lang="de-DE" sz="1600" b="0" i="1" smtClean="0">
                                    <a:latin typeface="Cambria Math" panose="02040503050406030204" pitchFamily="18" charset="0"/>
                                  </a:rPr>
                                  <m:t>𝑥</m:t>
                                </m:r>
                                <m:r>
                                  <a:rPr lang="de-DE" sz="1600" b="0" i="1" smtClean="0">
                                    <a:latin typeface="Cambria Math" panose="02040503050406030204" pitchFamily="18" charset="0"/>
                                  </a:rPr>
                                  <m:t>)</m:t>
                                </m:r>
                              </m:oMath>
                            </m:oMathPara>
                          </a14:m>
                          <a:endParaRPr lang="de-DE" sz="1600" dirty="0"/>
                        </a:p>
                      </a:txBody>
                      <a:tcPr marL="100584" marR="100584" marT="41564" marB="41564"/>
                    </a:tc>
                    <a:extLst>
                      <a:ext uri="{0D108BD9-81ED-4DB2-BD59-A6C34878D82A}">
                        <a16:rowId xmlns:a16="http://schemas.microsoft.com/office/drawing/2014/main" val="79825284"/>
                      </a:ext>
                    </a:extLst>
                  </a:tr>
                </a:tbl>
              </a:graphicData>
            </a:graphic>
          </p:graphicFrame>
        </mc:Choice>
        <mc:Fallback xmlns="">
          <p:graphicFrame>
            <p:nvGraphicFramePr>
              <p:cNvPr id="4" name="Tabelle 10">
                <a:extLst>
                  <a:ext uri="{FF2B5EF4-FFF2-40B4-BE49-F238E27FC236}">
                    <a16:creationId xmlns:a16="http://schemas.microsoft.com/office/drawing/2014/main" id="{4CDFF6EA-A7C2-46B9-A8B4-0F3F9F38637C}"/>
                  </a:ext>
                </a:extLst>
              </p:cNvPr>
              <p:cNvGraphicFramePr>
                <a:graphicFrameLocks noGrp="1"/>
              </p:cNvGraphicFramePr>
              <p:nvPr>
                <p:extLst>
                  <p:ext uri="{D42A27DB-BD31-4B8C-83A1-F6EECF244321}">
                    <p14:modId xmlns:p14="http://schemas.microsoft.com/office/powerpoint/2010/main" val="896598680"/>
                  </p:ext>
                </p:extLst>
              </p:nvPr>
            </p:nvGraphicFramePr>
            <p:xfrm>
              <a:off x="942115" y="2926021"/>
              <a:ext cx="2617476" cy="2133831"/>
            </p:xfrm>
            <a:graphic>
              <a:graphicData uri="http://schemas.openxmlformats.org/drawingml/2006/table">
                <a:tbl>
                  <a:tblPr firstRow="1" bandRow="1">
                    <a:tableStyleId>{5C22544A-7EE6-4342-B048-85BDC9FD1C3A}</a:tableStyleId>
                  </a:tblPr>
                  <a:tblGrid>
                    <a:gridCol w="1232281">
                      <a:extLst>
                        <a:ext uri="{9D8B030D-6E8A-4147-A177-3AD203B41FA5}">
                          <a16:colId xmlns:a16="http://schemas.microsoft.com/office/drawing/2014/main" val="3910362202"/>
                        </a:ext>
                      </a:extLst>
                    </a:gridCol>
                    <a:gridCol w="1385195">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337127">
                    <a:tc>
                      <a:txBody>
                        <a:bodyPr/>
                        <a:lstStyle/>
                        <a:p>
                          <a:endParaRPr lang="de-DE"/>
                        </a:p>
                      </a:txBody>
                      <a:tcPr marL="100584" marR="100584" marT="41564" marB="41564">
                        <a:blipFill>
                          <a:blip r:embed="rId2"/>
                          <a:stretch>
                            <a:fillRect l="-495" t="-107273" r="-115347" b="-449091"/>
                          </a:stretch>
                        </a:blipFill>
                      </a:tcPr>
                    </a:tc>
                    <a:tc>
                      <a:txBody>
                        <a:bodyPr/>
                        <a:lstStyle/>
                        <a:p>
                          <a:endParaRPr lang="de-DE"/>
                        </a:p>
                      </a:txBody>
                      <a:tcPr marL="100584" marR="100584" marT="41564" marB="41564">
                        <a:blipFill>
                          <a:blip r:embed="rId2"/>
                          <a:stretch>
                            <a:fillRect l="-89035" t="-107273" r="-2193" b="-449091"/>
                          </a:stretch>
                        </a:blipFill>
                      </a:tcPr>
                    </a:tc>
                    <a:extLst>
                      <a:ext uri="{0D108BD9-81ED-4DB2-BD59-A6C34878D82A}">
                        <a16:rowId xmlns:a16="http://schemas.microsoft.com/office/drawing/2014/main" val="744386741"/>
                      </a:ext>
                    </a:extLst>
                  </a:tr>
                  <a:tr h="337127">
                    <a:tc>
                      <a:txBody>
                        <a:bodyPr/>
                        <a:lstStyle/>
                        <a:p>
                          <a:endParaRPr lang="de-DE"/>
                        </a:p>
                      </a:txBody>
                      <a:tcPr marL="100584" marR="100584" marT="41564" marB="41564">
                        <a:blipFill>
                          <a:blip r:embed="rId2"/>
                          <a:stretch>
                            <a:fillRect l="-495" t="-203571" r="-115347" b="-341071"/>
                          </a:stretch>
                        </a:blipFill>
                      </a:tcPr>
                    </a:tc>
                    <a:tc>
                      <a:txBody>
                        <a:bodyPr/>
                        <a:lstStyle/>
                        <a:p>
                          <a:endParaRPr lang="de-DE"/>
                        </a:p>
                      </a:txBody>
                      <a:tcPr marL="100584" marR="100584" marT="41564" marB="41564">
                        <a:blipFill>
                          <a:blip r:embed="rId2"/>
                          <a:stretch>
                            <a:fillRect l="-89035" t="-203571" r="-2193" b="-341071"/>
                          </a:stretch>
                        </a:blipFill>
                      </a:tcPr>
                    </a:tc>
                    <a:extLst>
                      <a:ext uri="{0D108BD9-81ED-4DB2-BD59-A6C34878D82A}">
                        <a16:rowId xmlns:a16="http://schemas.microsoft.com/office/drawing/2014/main" val="78204052"/>
                      </a:ext>
                    </a:extLst>
                  </a:tr>
                  <a:tr h="551642">
                    <a:tc>
                      <a:txBody>
                        <a:bodyPr/>
                        <a:lstStyle/>
                        <a:p>
                          <a:endParaRPr lang="de-DE"/>
                        </a:p>
                      </a:txBody>
                      <a:tcPr marL="100584" marR="100584" marT="41564" marB="41564">
                        <a:blipFill>
                          <a:blip r:embed="rId2"/>
                          <a:stretch>
                            <a:fillRect l="-495" t="-186813" r="-115347" b="-109890"/>
                          </a:stretch>
                        </a:blipFill>
                      </a:tcPr>
                    </a:tc>
                    <a:tc>
                      <a:txBody>
                        <a:bodyPr/>
                        <a:lstStyle/>
                        <a:p>
                          <a:endParaRPr lang="de-DE"/>
                        </a:p>
                      </a:txBody>
                      <a:tcPr marL="100584" marR="100584" marT="41564" marB="41564">
                        <a:blipFill>
                          <a:blip r:embed="rId2"/>
                          <a:stretch>
                            <a:fillRect l="-89035" t="-186813" r="-2193" b="-109890"/>
                          </a:stretch>
                        </a:blipFill>
                      </a:tcPr>
                    </a:tc>
                    <a:extLst>
                      <a:ext uri="{0D108BD9-81ED-4DB2-BD59-A6C34878D82A}">
                        <a16:rowId xmlns:a16="http://schemas.microsoft.com/office/drawing/2014/main" val="2603530579"/>
                      </a:ext>
                    </a:extLst>
                  </a:tr>
                  <a:tr h="570808">
                    <a:tc>
                      <a:txBody>
                        <a:bodyPr/>
                        <a:lstStyle/>
                        <a:p>
                          <a:endParaRPr lang="de-DE"/>
                        </a:p>
                      </a:txBody>
                      <a:tcPr marL="100584" marR="100584" marT="41564" marB="41564">
                        <a:blipFill>
                          <a:blip r:embed="rId2"/>
                          <a:stretch>
                            <a:fillRect l="-495" t="-277660" r="-115347" b="-6383"/>
                          </a:stretch>
                        </a:blipFill>
                      </a:tcPr>
                    </a:tc>
                    <a:tc>
                      <a:txBody>
                        <a:bodyPr/>
                        <a:lstStyle/>
                        <a:p>
                          <a:endParaRPr lang="de-DE"/>
                        </a:p>
                      </a:txBody>
                      <a:tcPr marL="100584" marR="100584" marT="41564" marB="41564">
                        <a:blipFill>
                          <a:blip r:embed="rId2"/>
                          <a:stretch>
                            <a:fillRect l="-89035" t="-277660" r="-2193" b="-6383"/>
                          </a:stretch>
                        </a:blipFill>
                      </a:tcPr>
                    </a:tc>
                    <a:extLst>
                      <a:ext uri="{0D108BD9-81ED-4DB2-BD59-A6C34878D82A}">
                        <a16:rowId xmlns:a16="http://schemas.microsoft.com/office/drawing/2014/main" val="79825284"/>
                      </a:ext>
                    </a:extLst>
                  </a:tr>
                </a:tbl>
              </a:graphicData>
            </a:graphic>
          </p:graphicFrame>
        </mc:Fallback>
      </mc:AlternateContent>
      <p:sp>
        <p:nvSpPr>
          <p:cNvPr id="5" name="Textfeld 4">
            <a:extLst>
              <a:ext uri="{FF2B5EF4-FFF2-40B4-BE49-F238E27FC236}">
                <a16:creationId xmlns:a16="http://schemas.microsoft.com/office/drawing/2014/main" id="{A1493F57-BCAC-4E85-AA6B-F7C6852322F6}"/>
              </a:ext>
            </a:extLst>
          </p:cNvPr>
          <p:cNvSpPr txBox="1"/>
          <p:nvPr/>
        </p:nvSpPr>
        <p:spPr>
          <a:xfrm>
            <a:off x="870013" y="1742701"/>
            <a:ext cx="9307741" cy="646331"/>
          </a:xfrm>
          <a:prstGeom prst="rect">
            <a:avLst/>
          </a:prstGeom>
          <a:noFill/>
        </p:spPr>
        <p:txBody>
          <a:bodyPr wrap="none" rtlCol="0">
            <a:spAutoFit/>
          </a:bodyPr>
          <a:lstStyle/>
          <a:p>
            <a:r>
              <a:rPr lang="de-DE" dirty="0"/>
              <a:t>Da Integrieren und Differenzieren nun also invers zueinander sind, kann man auch die Tabelle der </a:t>
            </a:r>
          </a:p>
          <a:p>
            <a:r>
              <a:rPr lang="de-DE" dirty="0"/>
              <a:t>Ableitungen benutzen, um die Tabelle der Stammfunktionen zu berechnen (leiten Sie F(x) ab!): </a:t>
            </a:r>
          </a:p>
        </p:txBody>
      </p:sp>
      <p:cxnSp>
        <p:nvCxnSpPr>
          <p:cNvPr id="7" name="Gerade Verbindung mit Pfeil 6">
            <a:extLst>
              <a:ext uri="{FF2B5EF4-FFF2-40B4-BE49-F238E27FC236}">
                <a16:creationId xmlns:a16="http://schemas.microsoft.com/office/drawing/2014/main" id="{AC524657-924A-4E7C-B72D-4E515BE3F0C1}"/>
              </a:ext>
            </a:extLst>
          </p:cNvPr>
          <p:cNvCxnSpPr/>
          <p:nvPr/>
        </p:nvCxnSpPr>
        <p:spPr>
          <a:xfrm>
            <a:off x="1836692" y="2389032"/>
            <a:ext cx="355107" cy="37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8" name="Tabelle 10">
                <a:extLst>
                  <a:ext uri="{FF2B5EF4-FFF2-40B4-BE49-F238E27FC236}">
                    <a16:creationId xmlns:a16="http://schemas.microsoft.com/office/drawing/2014/main" id="{7D6FA84A-C957-4550-9328-466744C2E030}"/>
                  </a:ext>
                </a:extLst>
              </p:cNvPr>
              <p:cNvGraphicFramePr>
                <a:graphicFrameLocks noGrp="1"/>
              </p:cNvGraphicFramePr>
              <p:nvPr>
                <p:extLst>
                  <p:ext uri="{D42A27DB-BD31-4B8C-83A1-F6EECF244321}">
                    <p14:modId xmlns:p14="http://schemas.microsoft.com/office/powerpoint/2010/main" val="1933358227"/>
                  </p:ext>
                </p:extLst>
              </p:nvPr>
            </p:nvGraphicFramePr>
            <p:xfrm>
              <a:off x="3885461" y="2926021"/>
              <a:ext cx="3131256" cy="2342049"/>
            </p:xfrm>
            <a:graphic>
              <a:graphicData uri="http://schemas.openxmlformats.org/drawingml/2006/table">
                <a:tbl>
                  <a:tblPr firstRow="1" bandRow="1">
                    <a:tableStyleId>{5C22544A-7EE6-4342-B048-85BDC9FD1C3A}</a:tableStyleId>
                  </a:tblPr>
                  <a:tblGrid>
                    <a:gridCol w="1565628">
                      <a:extLst>
                        <a:ext uri="{9D8B030D-6E8A-4147-A177-3AD203B41FA5}">
                          <a16:colId xmlns:a16="http://schemas.microsoft.com/office/drawing/2014/main" val="3910362202"/>
                        </a:ext>
                      </a:extLst>
                    </a:gridCol>
                    <a:gridCol w="1565628">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1</m:t>
                                    </m:r>
                                  </m:num>
                                  <m:den>
                                    <m:r>
                                      <a:rPr lang="de-DE" sz="1600" b="0" i="1" smtClean="0">
                                        <a:latin typeface="Cambria Math" panose="02040503050406030204" pitchFamily="18" charset="0"/>
                                      </a:rPr>
                                      <m:t>𝑘</m:t>
                                    </m:r>
                                    <m:r>
                                      <a:rPr lang="de-DE" sz="1600" b="0" i="1" smtClean="0">
                                        <a:latin typeface="Cambria Math" panose="02040503050406030204" pitchFamily="18" charset="0"/>
                                      </a:rPr>
                                      <m:t>+1</m:t>
                                    </m:r>
                                  </m:den>
                                </m:f>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r>
                                      <a:rPr lang="de-DE" sz="1600" b="0" i="1" smtClean="0">
                                        <a:latin typeface="Cambria Math" panose="02040503050406030204" pitchFamily="18" charset="0"/>
                                      </a:rPr>
                                      <m:t>+1</m:t>
                                    </m:r>
                                  </m:sup>
                                </m:sSup>
                                <m:r>
                                  <a:rPr lang="de-DE" sz="1600" b="0" i="1" smtClean="0">
                                    <a:latin typeface="Cambria Math" panose="02040503050406030204" pitchFamily="18" charset="0"/>
                                  </a:rPr>
                                  <m:t>+</m:t>
                                </m:r>
                                <m:r>
                                  <a:rPr lang="de-DE" sz="1600" b="0" i="1" smtClean="0">
                                    <a:latin typeface="Cambria Math" panose="02040503050406030204" pitchFamily="18" charset="0"/>
                                  </a:rPr>
                                  <m:t>𝑐</m:t>
                                </m:r>
                              </m:oMath>
                            </m:oMathPara>
                          </a14:m>
                          <a:endParaRPr lang="de-DE" sz="1600" dirty="0"/>
                        </a:p>
                      </a:txBody>
                      <a:tcPr marL="100584" marR="100584" marT="41564" marB="41564"/>
                    </a:tc>
                    <a:extLst>
                      <a:ext uri="{0D108BD9-81ED-4DB2-BD59-A6C34878D82A}">
                        <a16:rowId xmlns:a16="http://schemas.microsoft.com/office/drawing/2014/main" val="74438674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r>
                                  <a:rPr lang="de-DE" sz="1600" b="0" i="1" smtClean="0">
                                    <a:latin typeface="Cambria Math" panose="02040503050406030204" pitchFamily="18" charset="0"/>
                                  </a:rPr>
                                  <m:t>+</m:t>
                                </m:r>
                                <m:r>
                                  <a:rPr lang="de-DE" sz="1600" b="0" i="1" smtClean="0">
                                    <a:latin typeface="Cambria Math" panose="02040503050406030204" pitchFamily="18" charset="0"/>
                                  </a:rPr>
                                  <m:t>𝑐</m:t>
                                </m:r>
                              </m:oMath>
                            </m:oMathPara>
                          </a14:m>
                          <a:endParaRPr lang="de-DE" sz="1600" dirty="0"/>
                        </a:p>
                      </a:txBody>
                      <a:tcPr marL="100584" marR="100584" marT="41564" marB="41564"/>
                    </a:tc>
                    <a:extLst>
                      <a:ext uri="{0D108BD9-81ED-4DB2-BD59-A6C34878D82A}">
                        <a16:rowId xmlns:a16="http://schemas.microsoft.com/office/drawing/2014/main" val="78204052"/>
                      </a:ext>
                    </a:extLst>
                  </a:tr>
                  <a:tr h="551642">
                    <a:tc>
                      <a:txBody>
                        <a:bodyPr/>
                        <a:lstStyle/>
                        <a:p>
                          <a:pPr/>
                          <a14:m>
                            <m:oMathPara xmlns:m="http://schemas.openxmlformats.org/officeDocument/2006/math">
                              <m:oMathParaPr>
                                <m:jc m:val="centerGroup"/>
                              </m:oMathParaPr>
                              <m:oMath xmlns:m="http://schemas.openxmlformats.org/officeDocument/2006/math">
                                <m:f>
                                  <m:fPr>
                                    <m:ctrlPr>
                                      <a:rPr lang="de-DE" sz="1400" i="1" smtClean="0">
                                        <a:latin typeface="Cambria Math" panose="02040503050406030204" pitchFamily="18" charset="0"/>
                                      </a:rPr>
                                    </m:ctrlPr>
                                  </m:fPr>
                                  <m:num>
                                    <m:r>
                                      <a:rPr lang="de-DE" sz="1400" b="0" i="1" smtClean="0">
                                        <a:latin typeface="Cambria Math" panose="02040503050406030204" pitchFamily="18" charset="0"/>
                                      </a:rPr>
                                      <m:t>1</m:t>
                                    </m:r>
                                  </m:num>
                                  <m:den>
                                    <m:r>
                                      <a:rPr lang="de-DE" sz="1400" b="0" i="1" smtClean="0">
                                        <a:latin typeface="Cambria Math" panose="02040503050406030204" pitchFamily="18" charset="0"/>
                                      </a:rPr>
                                      <m:t>𝑥</m:t>
                                    </m:r>
                                  </m:den>
                                </m:f>
                                <m:r>
                                  <a:rPr lang="de-DE" sz="1500" b="0" i="1" smtClean="0">
                                    <a:latin typeface="Cambria Math" panose="02040503050406030204" pitchFamily="18" charset="0"/>
                                  </a:rPr>
                                  <m:t>, </m:t>
                                </m:r>
                                <m:r>
                                  <a:rPr lang="de-DE" sz="1500" b="0" i="1" smtClean="0">
                                    <a:latin typeface="Cambria Math" panose="02040503050406030204" pitchFamily="18" charset="0"/>
                                  </a:rPr>
                                  <m:t>𝑥</m:t>
                                </m:r>
                                <m:r>
                                  <a:rPr lang="de-DE" sz="1500" b="0" i="1" smtClean="0">
                                    <a:latin typeface="Cambria Math" panose="02040503050406030204" pitchFamily="18" charset="0"/>
                                  </a:rPr>
                                  <m:t>&gt;0</m:t>
                                </m:r>
                              </m:oMath>
                            </m:oMathPara>
                          </a14:m>
                          <a:endParaRPr lang="de-DE" sz="15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i="0" smtClean="0">
                                        <a:latin typeface="Cambria Math" panose="02040503050406030204" pitchFamily="18" charset="0"/>
                                      </a:rPr>
                                      <m:t>ln</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r>
                                  <a:rPr lang="de-DE" sz="1600" b="0" i="1" smtClean="0">
                                    <a:latin typeface="Cambria Math" panose="02040503050406030204" pitchFamily="18" charset="0"/>
                                  </a:rPr>
                                  <m:t>+</m:t>
                                </m:r>
                                <m:r>
                                  <a:rPr lang="de-DE" sz="1600" b="0" i="1" smtClean="0">
                                    <a:latin typeface="Cambria Math" panose="02040503050406030204" pitchFamily="18" charset="0"/>
                                  </a:rPr>
                                  <m:t>𝑐</m:t>
                                </m:r>
                              </m:oMath>
                            </m:oMathPara>
                          </a14:m>
                          <a:endParaRPr lang="de-DE" sz="1600" dirty="0"/>
                        </a:p>
                      </a:txBody>
                      <a:tcPr marL="100584" marR="100584" marT="41564" marB="41564"/>
                    </a:tc>
                    <a:extLst>
                      <a:ext uri="{0D108BD9-81ED-4DB2-BD59-A6C34878D82A}">
                        <a16:rowId xmlns:a16="http://schemas.microsoft.com/office/drawing/2014/main" val="2603530579"/>
                      </a:ext>
                    </a:extLst>
                  </a:tr>
                  <a:tr h="337127">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sin</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oMath>
                              <m:oMath xmlns:m="http://schemas.openxmlformats.org/officeDocument/2006/math">
                                <m:r>
                                  <m:rPr>
                                    <m:sty m:val="p"/>
                                  </m:rPr>
                                  <a:rPr lang="de-DE" sz="1600" b="0" i="0" smtClean="0">
                                    <a:latin typeface="Cambria Math" panose="02040503050406030204" pitchFamily="18" charset="0"/>
                                  </a:rPr>
                                  <m:t>cos</m:t>
                                </m:r>
                                <m:r>
                                  <a:rPr lang="de-DE" sz="1600" b="0" i="1" smtClean="0">
                                    <a:latin typeface="Cambria Math" panose="02040503050406030204" pitchFamily="18" charset="0"/>
                                  </a:rPr>
                                  <m:t>⁡(</m:t>
                                </m:r>
                                <m:r>
                                  <a:rPr lang="de-DE" sz="1600" b="0" i="1" smtClean="0">
                                    <a:latin typeface="Cambria Math" panose="02040503050406030204" pitchFamily="18" charset="0"/>
                                  </a:rPr>
                                  <m:t>𝑥</m:t>
                                </m:r>
                                <m:r>
                                  <a:rPr lang="de-DE" sz="1600" b="0" i="1" smtClean="0">
                                    <a:latin typeface="Cambria Math" panose="02040503050406030204" pitchFamily="18" charset="0"/>
                                  </a:rPr>
                                  <m:t>)</m:t>
                                </m:r>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a:rPr lang="de-DE" sz="1600" b="0" i="0" smtClean="0">
                                        <a:latin typeface="Cambria Math" panose="02040503050406030204" pitchFamily="18" charset="0"/>
                                      </a:rPr>
                                      <m:t>−</m:t>
                                    </m:r>
                                    <m:r>
                                      <m:rPr>
                                        <m:sty m:val="p"/>
                                      </m:rPr>
                                      <a:rPr lang="de-DE" sz="1600" b="0" i="0" smtClean="0">
                                        <a:latin typeface="Cambria Math" panose="02040503050406030204" pitchFamily="18" charset="0"/>
                                      </a:rPr>
                                      <m:t>cos</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r>
                                      <a:rPr lang="de-DE" sz="1600" b="0" i="1" smtClean="0">
                                        <a:latin typeface="Cambria Math" panose="02040503050406030204" pitchFamily="18" charset="0"/>
                                      </a:rPr>
                                      <m:t>+</m:t>
                                    </m:r>
                                    <m:r>
                                      <a:rPr lang="de-DE" sz="1600" b="0" i="1" smtClean="0">
                                        <a:latin typeface="Cambria Math" panose="02040503050406030204" pitchFamily="18" charset="0"/>
                                      </a:rPr>
                                      <m:t>𝑐</m:t>
                                    </m:r>
                                  </m:e>
                                </m:func>
                              </m:oMath>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sin</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r>
                                  <a:rPr lang="de-DE" sz="1600" b="0" i="1" smtClean="0">
                                    <a:latin typeface="Cambria Math" panose="02040503050406030204" pitchFamily="18" charset="0"/>
                                  </a:rPr>
                                  <m:t>+</m:t>
                                </m:r>
                                <m:r>
                                  <a:rPr lang="de-DE" sz="1600" b="0" i="1" smtClean="0">
                                    <a:latin typeface="Cambria Math" panose="02040503050406030204" pitchFamily="18" charset="0"/>
                                  </a:rPr>
                                  <m:t>𝑐</m:t>
                                </m:r>
                              </m:oMath>
                            </m:oMathPara>
                          </a14:m>
                          <a:endParaRPr lang="de-DE" sz="1600" dirty="0"/>
                        </a:p>
                      </a:txBody>
                      <a:tcPr marL="100584" marR="100584" marT="41564" marB="41564"/>
                    </a:tc>
                    <a:extLst>
                      <a:ext uri="{0D108BD9-81ED-4DB2-BD59-A6C34878D82A}">
                        <a16:rowId xmlns:a16="http://schemas.microsoft.com/office/drawing/2014/main" val="79825284"/>
                      </a:ext>
                    </a:extLst>
                  </a:tr>
                </a:tbl>
              </a:graphicData>
            </a:graphic>
          </p:graphicFrame>
        </mc:Choice>
        <mc:Fallback xmlns="">
          <p:graphicFrame>
            <p:nvGraphicFramePr>
              <p:cNvPr id="8" name="Tabelle 10">
                <a:extLst>
                  <a:ext uri="{FF2B5EF4-FFF2-40B4-BE49-F238E27FC236}">
                    <a16:creationId xmlns:a16="http://schemas.microsoft.com/office/drawing/2014/main" id="{7D6FA84A-C957-4550-9328-466744C2E030}"/>
                  </a:ext>
                </a:extLst>
              </p:cNvPr>
              <p:cNvGraphicFramePr>
                <a:graphicFrameLocks noGrp="1"/>
              </p:cNvGraphicFramePr>
              <p:nvPr>
                <p:extLst>
                  <p:ext uri="{D42A27DB-BD31-4B8C-83A1-F6EECF244321}">
                    <p14:modId xmlns:p14="http://schemas.microsoft.com/office/powerpoint/2010/main" val="1933358227"/>
                  </p:ext>
                </p:extLst>
              </p:nvPr>
            </p:nvGraphicFramePr>
            <p:xfrm>
              <a:off x="3885461" y="2926021"/>
              <a:ext cx="3131256" cy="2342049"/>
            </p:xfrm>
            <a:graphic>
              <a:graphicData uri="http://schemas.openxmlformats.org/drawingml/2006/table">
                <a:tbl>
                  <a:tblPr firstRow="1" bandRow="1">
                    <a:tableStyleId>{5C22544A-7EE6-4342-B048-85BDC9FD1C3A}</a:tableStyleId>
                  </a:tblPr>
                  <a:tblGrid>
                    <a:gridCol w="1565628">
                      <a:extLst>
                        <a:ext uri="{9D8B030D-6E8A-4147-A177-3AD203B41FA5}">
                          <a16:colId xmlns:a16="http://schemas.microsoft.com/office/drawing/2014/main" val="3910362202"/>
                        </a:ext>
                      </a:extLst>
                    </a:gridCol>
                    <a:gridCol w="1565628">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545345">
                    <a:tc>
                      <a:txBody>
                        <a:bodyPr/>
                        <a:lstStyle/>
                        <a:p>
                          <a:endParaRPr lang="de-DE"/>
                        </a:p>
                      </a:txBody>
                      <a:tcPr marL="100584" marR="100584" marT="41564" marB="41564">
                        <a:blipFill>
                          <a:blip r:embed="rId3"/>
                          <a:stretch>
                            <a:fillRect l="-388" t="-66292" r="-101163" b="-277528"/>
                          </a:stretch>
                        </a:blipFill>
                      </a:tcPr>
                    </a:tc>
                    <a:tc>
                      <a:txBody>
                        <a:bodyPr/>
                        <a:lstStyle/>
                        <a:p>
                          <a:endParaRPr lang="de-DE"/>
                        </a:p>
                      </a:txBody>
                      <a:tcPr marL="100584" marR="100584" marT="41564" marB="41564">
                        <a:blipFill>
                          <a:blip r:embed="rId3"/>
                          <a:stretch>
                            <a:fillRect l="-100778" t="-66292" r="-1556" b="-277528"/>
                          </a:stretch>
                        </a:blipFill>
                      </a:tcPr>
                    </a:tc>
                    <a:extLst>
                      <a:ext uri="{0D108BD9-81ED-4DB2-BD59-A6C34878D82A}">
                        <a16:rowId xmlns:a16="http://schemas.microsoft.com/office/drawing/2014/main" val="744386741"/>
                      </a:ext>
                    </a:extLst>
                  </a:tr>
                  <a:tr h="337127">
                    <a:tc>
                      <a:txBody>
                        <a:bodyPr/>
                        <a:lstStyle/>
                        <a:p>
                          <a:endParaRPr lang="de-DE"/>
                        </a:p>
                      </a:txBody>
                      <a:tcPr marL="100584" marR="100584" marT="41564" marB="41564">
                        <a:blipFill>
                          <a:blip r:embed="rId3"/>
                          <a:stretch>
                            <a:fillRect l="-388" t="-264286" r="-101163" b="-341071"/>
                          </a:stretch>
                        </a:blipFill>
                      </a:tcPr>
                    </a:tc>
                    <a:tc>
                      <a:txBody>
                        <a:bodyPr/>
                        <a:lstStyle/>
                        <a:p>
                          <a:endParaRPr lang="de-DE"/>
                        </a:p>
                      </a:txBody>
                      <a:tcPr marL="100584" marR="100584" marT="41564" marB="41564">
                        <a:blipFill>
                          <a:blip r:embed="rId3"/>
                          <a:stretch>
                            <a:fillRect l="-100778" t="-264286" r="-1556" b="-341071"/>
                          </a:stretch>
                        </a:blipFill>
                      </a:tcPr>
                    </a:tc>
                    <a:extLst>
                      <a:ext uri="{0D108BD9-81ED-4DB2-BD59-A6C34878D82A}">
                        <a16:rowId xmlns:a16="http://schemas.microsoft.com/office/drawing/2014/main" val="78204052"/>
                      </a:ext>
                    </a:extLst>
                  </a:tr>
                  <a:tr h="551642">
                    <a:tc>
                      <a:txBody>
                        <a:bodyPr/>
                        <a:lstStyle/>
                        <a:p>
                          <a:endParaRPr lang="de-DE"/>
                        </a:p>
                      </a:txBody>
                      <a:tcPr marL="100584" marR="100584" marT="41564" marB="41564">
                        <a:blipFill>
                          <a:blip r:embed="rId3"/>
                          <a:stretch>
                            <a:fillRect l="-388" t="-224176" r="-101163" b="-109890"/>
                          </a:stretch>
                        </a:blipFill>
                      </a:tcPr>
                    </a:tc>
                    <a:tc>
                      <a:txBody>
                        <a:bodyPr/>
                        <a:lstStyle/>
                        <a:p>
                          <a:endParaRPr lang="de-DE"/>
                        </a:p>
                      </a:txBody>
                      <a:tcPr marL="100584" marR="100584" marT="41564" marB="41564">
                        <a:blipFill>
                          <a:blip r:embed="rId3"/>
                          <a:stretch>
                            <a:fillRect l="-100778" t="-224176" r="-1556" b="-109890"/>
                          </a:stretch>
                        </a:blipFill>
                      </a:tcPr>
                    </a:tc>
                    <a:extLst>
                      <a:ext uri="{0D108BD9-81ED-4DB2-BD59-A6C34878D82A}">
                        <a16:rowId xmlns:a16="http://schemas.microsoft.com/office/drawing/2014/main" val="2603530579"/>
                      </a:ext>
                    </a:extLst>
                  </a:tr>
                  <a:tr h="570808">
                    <a:tc>
                      <a:txBody>
                        <a:bodyPr/>
                        <a:lstStyle/>
                        <a:p>
                          <a:endParaRPr lang="de-DE"/>
                        </a:p>
                      </a:txBody>
                      <a:tcPr marL="100584" marR="100584" marT="41564" marB="41564">
                        <a:blipFill>
                          <a:blip r:embed="rId3"/>
                          <a:stretch>
                            <a:fillRect l="-388" t="-313830" r="-101163" b="-6383"/>
                          </a:stretch>
                        </a:blipFill>
                      </a:tcPr>
                    </a:tc>
                    <a:tc>
                      <a:txBody>
                        <a:bodyPr/>
                        <a:lstStyle/>
                        <a:p>
                          <a:endParaRPr lang="de-DE"/>
                        </a:p>
                      </a:txBody>
                      <a:tcPr marL="100584" marR="100584" marT="41564" marB="41564">
                        <a:blipFill>
                          <a:blip r:embed="rId3"/>
                          <a:stretch>
                            <a:fillRect l="-100778" t="-313830" r="-1556" b="-6383"/>
                          </a:stretch>
                        </a:blipFill>
                      </a:tcPr>
                    </a:tc>
                    <a:extLst>
                      <a:ext uri="{0D108BD9-81ED-4DB2-BD59-A6C34878D82A}">
                        <a16:rowId xmlns:a16="http://schemas.microsoft.com/office/drawing/2014/main" val="79825284"/>
                      </a:ext>
                    </a:extLst>
                  </a:tr>
                </a:tbl>
              </a:graphicData>
            </a:graphic>
          </p:graphicFrame>
        </mc:Fallback>
      </mc:AlternateContent>
      <p:cxnSp>
        <p:nvCxnSpPr>
          <p:cNvPr id="10" name="Gerade Verbindung mit Pfeil 9">
            <a:extLst>
              <a:ext uri="{FF2B5EF4-FFF2-40B4-BE49-F238E27FC236}">
                <a16:creationId xmlns:a16="http://schemas.microsoft.com/office/drawing/2014/main" id="{D4CEEA61-443E-4818-A1F0-21C1E2CBC159}"/>
              </a:ext>
            </a:extLst>
          </p:cNvPr>
          <p:cNvCxnSpPr>
            <a:cxnSpLocks/>
          </p:cNvCxnSpPr>
          <p:nvPr/>
        </p:nvCxnSpPr>
        <p:spPr>
          <a:xfrm>
            <a:off x="5012925" y="2366907"/>
            <a:ext cx="438164" cy="394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5DEBFE61-0539-4611-B172-4C277493D6A4}"/>
                  </a:ext>
                </a:extLst>
              </p:cNvPr>
              <p:cNvSpPr txBox="1"/>
              <p:nvPr/>
            </p:nvSpPr>
            <p:spPr>
              <a:xfrm>
                <a:off x="7342587" y="2899387"/>
                <a:ext cx="4653005" cy="3761414"/>
              </a:xfrm>
              <a:prstGeom prst="rect">
                <a:avLst/>
              </a:prstGeom>
              <a:noFill/>
            </p:spPr>
            <p:txBody>
              <a:bodyPr wrap="none" rtlCol="0">
                <a:spAutoFit/>
              </a:bodyPr>
              <a:lstStyle/>
              <a:p>
                <a:r>
                  <a:rPr lang="de-DE" dirty="0"/>
                  <a:t>Zudem gilt (Summen und konstante Faktoren):</a:t>
                </a:r>
              </a:p>
              <a:p>
                <a:endParaRPr lang="de-DE" dirty="0"/>
              </a:p>
              <a:p>
                <a:pPr algn="ctr"/>
                <a14:m>
                  <m:oMathPara xmlns:m="http://schemas.openxmlformats.org/officeDocument/2006/math">
                    <m:oMathParaPr>
                      <m:jc m:val="left"/>
                    </m:oMathParaPr>
                    <m:oMath xmlns:m="http://schemas.openxmlformats.org/officeDocument/2006/math">
                      <m:nary>
                        <m:naryPr>
                          <m:limLoc m:val="undOvr"/>
                          <m:subHide m:val="on"/>
                          <m:supHide m:val="on"/>
                          <m:ctrlPr>
                            <a:rPr lang="de-DE" i="1" smtClean="0">
                              <a:latin typeface="Cambria Math" panose="02040503050406030204" pitchFamily="18" charset="0"/>
                            </a:rPr>
                          </m:ctrlPr>
                        </m:naryPr>
                        <m:sub/>
                        <m:sup/>
                        <m:e>
                          <m:r>
                            <a:rPr lang="de-DE" b="0" i="1" smtClean="0">
                              <a:latin typeface="Cambria Math" panose="02040503050406030204" pitchFamily="18" charset="0"/>
                            </a:rPr>
                            <m:t>(</m:t>
                          </m:r>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𝑑𝑥</m:t>
                          </m:r>
                          <m:r>
                            <a:rPr lang="de-DE" b="0" i="1" smtClean="0">
                              <a:latin typeface="Cambria Math" panose="02040503050406030204" pitchFamily="18" charset="0"/>
                            </a:rPr>
                            <m:t>=</m:t>
                          </m:r>
                        </m:e>
                      </m:nary>
                      <m:r>
                        <a:rPr lang="de-DE" b="0" i="1" smtClean="0">
                          <a:latin typeface="Cambria Math" panose="02040503050406030204" pitchFamily="18" charset="0"/>
                        </a:rPr>
                        <m:t> </m:t>
                      </m:r>
                      <m:nary>
                        <m:naryPr>
                          <m:limLoc m:val="undOvr"/>
                          <m:subHide m:val="on"/>
                          <m:supHide m:val="on"/>
                          <m:ctrlPr>
                            <a:rPr lang="de-DE" b="0" i="1" smtClean="0">
                              <a:latin typeface="Cambria Math" panose="02040503050406030204" pitchFamily="18" charset="0"/>
                            </a:rPr>
                          </m:ctrlPr>
                        </m:naryPr>
                        <m:sub/>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r>
                            <a:rPr lang="de-DE" b="0" i="1" smtClean="0">
                              <a:latin typeface="Cambria Math" panose="02040503050406030204" pitchFamily="18" charset="0"/>
                            </a:rPr>
                            <m:t>+</m:t>
                          </m:r>
                          <m:nary>
                            <m:naryPr>
                              <m:limLoc m:val="undOvr"/>
                              <m:subHide m:val="on"/>
                              <m:supHide m:val="on"/>
                              <m:ctrlPr>
                                <a:rPr lang="de-DE" b="0" i="1" smtClean="0">
                                  <a:latin typeface="Cambria Math" panose="02040503050406030204" pitchFamily="18" charset="0"/>
                                </a:rPr>
                              </m:ctrlPr>
                            </m:naryPr>
                            <m:sub/>
                            <m:sup/>
                            <m:e>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𝑑𝑥</m:t>
                              </m:r>
                            </m:e>
                          </m:nary>
                        </m:e>
                      </m:nary>
                    </m:oMath>
                  </m:oMathPara>
                </a14:m>
                <a:endParaRPr lang="de-DE" dirty="0"/>
              </a:p>
              <a:p>
                <a:pPr algn="ctr"/>
                <a:r>
                  <a:rPr lang="de-DE" dirty="0"/>
                  <a:t> </a:t>
                </a:r>
              </a:p>
              <a:p>
                <a:pPr/>
                <a14:m>
                  <m:oMathPara xmlns:m="http://schemas.openxmlformats.org/officeDocument/2006/math">
                    <m:oMathParaPr>
                      <m:jc m:val="left"/>
                    </m:oMathParaPr>
                    <m:oMath xmlns:m="http://schemas.openxmlformats.org/officeDocument/2006/math">
                      <m:nary>
                        <m:naryPr>
                          <m:limLoc m:val="undOvr"/>
                          <m:subHide m:val="on"/>
                          <m:supHide m:val="on"/>
                          <m:ctrlPr>
                            <a:rPr lang="de-DE" i="1">
                              <a:latin typeface="Cambria Math" panose="02040503050406030204" pitchFamily="18" charset="0"/>
                            </a:rPr>
                          </m:ctrlPr>
                        </m:naryPr>
                        <m:sub/>
                        <m:sup/>
                        <m:e>
                          <m:r>
                            <a:rPr lang="de-DE" b="0" i="1" smtClean="0">
                              <a:latin typeface="Cambria Math" panose="02040503050406030204" pitchFamily="18" charset="0"/>
                            </a:rPr>
                            <m:t>𝑐</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b="0" i="1" smtClean="0">
                              <a:latin typeface="Cambria Math" panose="02040503050406030204" pitchFamily="18" charset="0"/>
                            </a:rPr>
                            <m:t> </m:t>
                          </m:r>
                          <m:r>
                            <a:rPr lang="de-DE" i="1">
                              <a:latin typeface="Cambria Math" panose="02040503050406030204" pitchFamily="18" charset="0"/>
                            </a:rPr>
                            <m:t>𝑑𝑥</m:t>
                          </m:r>
                          <m:r>
                            <a:rPr lang="de-DE" i="1">
                              <a:latin typeface="Cambria Math" panose="02040503050406030204" pitchFamily="18" charset="0"/>
                            </a:rPr>
                            <m:t>=</m:t>
                          </m:r>
                        </m:e>
                      </m:nary>
                      <m:r>
                        <a:rPr lang="de-DE" i="1">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ea typeface="Cambria Math" panose="02040503050406030204" pitchFamily="18" charset="0"/>
                        </a:rPr>
                        <m:t>∙</m:t>
                      </m:r>
                      <m:nary>
                        <m:naryPr>
                          <m:limLoc m:val="undOvr"/>
                          <m:subHide m:val="on"/>
                          <m:supHide m:val="on"/>
                          <m:ctrlPr>
                            <a:rPr lang="de-DE" i="1">
                              <a:latin typeface="Cambria Math" panose="02040503050406030204" pitchFamily="18" charset="0"/>
                            </a:rPr>
                          </m:ctrlPr>
                        </m:naryPr>
                        <m:sub/>
                        <m:sup/>
                        <m:e>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𝑑𝑥</m:t>
                          </m:r>
                        </m:e>
                      </m:nary>
                    </m:oMath>
                  </m:oMathPara>
                </a14:m>
                <a:endParaRPr lang="de-DE" dirty="0"/>
              </a:p>
              <a:p>
                <a:r>
                  <a:rPr lang="de-DE" dirty="0"/>
                  <a:t> </a:t>
                </a:r>
              </a:p>
              <a:p>
                <a:r>
                  <a:rPr lang="de-DE" dirty="0"/>
                  <a:t>Man sagt: Differentiation und Integration sind </a:t>
                </a:r>
              </a:p>
              <a:p>
                <a:r>
                  <a:rPr lang="de-DE" dirty="0"/>
                  <a:t>„lineare Operationen“ (es gelten Summen- und </a:t>
                </a:r>
              </a:p>
              <a:p>
                <a:r>
                  <a:rPr lang="de-DE" dirty="0"/>
                  <a:t>Konstante-Faktor-Regel).</a:t>
                </a:r>
              </a:p>
              <a:p>
                <a:endParaRPr lang="de-DE" dirty="0"/>
              </a:p>
            </p:txBody>
          </p:sp>
        </mc:Choice>
        <mc:Fallback xmlns="">
          <p:sp>
            <p:nvSpPr>
              <p:cNvPr id="3" name="Textfeld 2">
                <a:extLst>
                  <a:ext uri="{FF2B5EF4-FFF2-40B4-BE49-F238E27FC236}">
                    <a16:creationId xmlns:a16="http://schemas.microsoft.com/office/drawing/2014/main" id="{5DEBFE61-0539-4611-B172-4C277493D6A4}"/>
                  </a:ext>
                </a:extLst>
              </p:cNvPr>
              <p:cNvSpPr txBox="1">
                <a:spLocks noRot="1" noChangeAspect="1" noMove="1" noResize="1" noEditPoints="1" noAdjustHandles="1" noChangeArrowheads="1" noChangeShapeType="1" noTextEdit="1"/>
              </p:cNvSpPr>
              <p:nvPr/>
            </p:nvSpPr>
            <p:spPr>
              <a:xfrm>
                <a:off x="7342587" y="2899387"/>
                <a:ext cx="4653005" cy="3761414"/>
              </a:xfrm>
              <a:prstGeom prst="rect">
                <a:avLst/>
              </a:prstGeom>
              <a:blipFill>
                <a:blip r:embed="rId4"/>
                <a:stretch>
                  <a:fillRect l="-1047" t="-972" r="-131"/>
                </a:stretch>
              </a:blipFill>
            </p:spPr>
            <p:txBody>
              <a:bodyPr/>
              <a:lstStyle/>
              <a:p>
                <a:r>
                  <a:rPr lang="de-DE">
                    <a:noFill/>
                  </a:rPr>
                  <a:t> </a:t>
                </a:r>
              </a:p>
            </p:txBody>
          </p:sp>
        </mc:Fallback>
      </mc:AlternateContent>
    </p:spTree>
    <p:extLst>
      <p:ext uri="{BB962C8B-B14F-4D97-AF65-F5344CB8AC3E}">
        <p14:creationId xmlns:p14="http://schemas.microsoft.com/office/powerpoint/2010/main" val="4085235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Die Definition von Euler</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BEE66F4-80C8-4861-9CDF-1A4AB390219E}"/>
                  </a:ext>
                </a:extLst>
              </p:cNvPr>
              <p:cNvSpPr txBox="1"/>
              <p:nvPr/>
            </p:nvSpPr>
            <p:spPr>
              <a:xfrm>
                <a:off x="4456590" y="3018407"/>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3" name="Textfeld 2">
                <a:extLst>
                  <a:ext uri="{FF2B5EF4-FFF2-40B4-BE49-F238E27FC236}">
                    <a16:creationId xmlns:a16="http://schemas.microsoft.com/office/drawing/2014/main" id="{9BEE66F4-80C8-4861-9CDF-1A4AB390219E}"/>
                  </a:ext>
                </a:extLst>
              </p:cNvPr>
              <p:cNvSpPr txBox="1">
                <a:spLocks noRot="1" noChangeAspect="1" noMove="1" noResize="1" noEditPoints="1" noAdjustHandles="1" noChangeArrowheads="1" noChangeShapeType="1" noTextEdit="1"/>
              </p:cNvSpPr>
              <p:nvPr/>
            </p:nvSpPr>
            <p:spPr>
              <a:xfrm>
                <a:off x="4456590" y="3018407"/>
                <a:ext cx="2752078" cy="799130"/>
              </a:xfrm>
              <a:prstGeom prst="rect">
                <a:avLst/>
              </a:prstGeom>
              <a:blipFill>
                <a:blip r:embed="rId2"/>
                <a:stretch>
                  <a:fillRect/>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11E6BE01-FF38-4936-A56F-1F4B50897A05}"/>
              </a:ext>
            </a:extLst>
          </p:cNvPr>
          <p:cNvSpPr txBox="1"/>
          <p:nvPr/>
        </p:nvSpPr>
        <p:spPr>
          <a:xfrm>
            <a:off x="1429305" y="1917577"/>
            <a:ext cx="10497104" cy="3139321"/>
          </a:xfrm>
          <a:prstGeom prst="rect">
            <a:avLst/>
          </a:prstGeom>
          <a:noFill/>
        </p:spPr>
        <p:txBody>
          <a:bodyPr wrap="none" rtlCol="0">
            <a:spAutoFit/>
          </a:bodyPr>
          <a:lstStyle/>
          <a:p>
            <a:r>
              <a:rPr lang="de-DE" dirty="0"/>
              <a:t>Leonard Euler (1707-1783) hatte die Idee, die Fakultät über ein Integral zu definieren. Über</a:t>
            </a:r>
          </a:p>
          <a:p>
            <a:r>
              <a:rPr lang="de-DE" dirty="0"/>
              <a:t>ein sogenanntes „uneigentliches Integral“:</a:t>
            </a:r>
          </a:p>
          <a:p>
            <a:endParaRPr lang="de-DE" dirty="0"/>
          </a:p>
          <a:p>
            <a:endParaRPr lang="de-DE" dirty="0"/>
          </a:p>
          <a:p>
            <a:endParaRPr lang="de-DE" dirty="0"/>
          </a:p>
          <a:p>
            <a:endParaRPr lang="de-DE" dirty="0"/>
          </a:p>
          <a:p>
            <a:endParaRPr lang="de-DE" dirty="0"/>
          </a:p>
          <a:p>
            <a:endParaRPr lang="de-DE" dirty="0"/>
          </a:p>
          <a:p>
            <a:r>
              <a:rPr lang="de-DE" dirty="0"/>
              <a:t>Wir wollen in dieser Vorlesungsstunde erfahren, was dieser Ausdruck bedeutet, warum dieses Integral </a:t>
            </a:r>
          </a:p>
          <a:p>
            <a:r>
              <a:rPr lang="de-DE" dirty="0"/>
              <a:t>eine „gute“ Definition für die Fakultät ist (n darf jetzt eine reelle Zahl sein), wie man dieses Integral berechnet </a:t>
            </a:r>
          </a:p>
          <a:p>
            <a:r>
              <a:rPr lang="de-DE" dirty="0"/>
              <a:t>und wie dann die Ableitung von n! aussieht.</a:t>
            </a:r>
          </a:p>
        </p:txBody>
      </p:sp>
      <p:sp>
        <p:nvSpPr>
          <p:cNvPr id="5" name="Rechteck 4">
            <a:extLst>
              <a:ext uri="{FF2B5EF4-FFF2-40B4-BE49-F238E27FC236}">
                <a16:creationId xmlns:a16="http://schemas.microsoft.com/office/drawing/2014/main" id="{6C2B3732-A547-460C-BB18-F99C694E0C73}"/>
              </a:ext>
            </a:extLst>
          </p:cNvPr>
          <p:cNvSpPr/>
          <p:nvPr/>
        </p:nvSpPr>
        <p:spPr>
          <a:xfrm>
            <a:off x="470517" y="639607"/>
            <a:ext cx="3986073" cy="335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 weit, so gut. Haben wir jetzt also schon die Definition der Fakultät von Leonard Euler verstanden? </a:t>
            </a:r>
          </a:p>
          <a:p>
            <a:pPr algn="ctr"/>
            <a:endParaRPr lang="de-DE" dirty="0"/>
          </a:p>
          <a:p>
            <a:pPr algn="ctr"/>
            <a:r>
              <a:rPr lang="de-DE" dirty="0"/>
              <a:t>Zwei Probleme bleiben noch:</a:t>
            </a:r>
          </a:p>
          <a:p>
            <a:pPr marL="342900" indent="-342900" algn="ctr">
              <a:buAutoNum type="arabicPeriod"/>
            </a:pPr>
            <a:r>
              <a:rPr lang="de-DE" dirty="0"/>
              <a:t>Wie lautet die Stammfunktion?</a:t>
            </a:r>
          </a:p>
          <a:p>
            <a:pPr marL="342900" indent="-342900" algn="ctr">
              <a:buAutoNum type="arabicPeriod"/>
            </a:pPr>
            <a:r>
              <a:rPr lang="de-DE" dirty="0"/>
              <a:t> Was machen wir mit einer „Grenze“, die unendlich ist?</a:t>
            </a:r>
          </a:p>
        </p:txBody>
      </p:sp>
      <p:cxnSp>
        <p:nvCxnSpPr>
          <p:cNvPr id="8" name="Gerade Verbindung mit Pfeil 7">
            <a:extLst>
              <a:ext uri="{FF2B5EF4-FFF2-40B4-BE49-F238E27FC236}">
                <a16:creationId xmlns:a16="http://schemas.microsoft.com/office/drawing/2014/main" id="{B89CE7FA-7CA8-4015-AF78-15954E27E449}"/>
              </a:ext>
            </a:extLst>
          </p:cNvPr>
          <p:cNvCxnSpPr/>
          <p:nvPr/>
        </p:nvCxnSpPr>
        <p:spPr>
          <a:xfrm flipV="1">
            <a:off x="4456590" y="3098307"/>
            <a:ext cx="745725" cy="71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3FEDCD10-E8BC-4750-BD0C-9CE71B5D7469}"/>
              </a:ext>
            </a:extLst>
          </p:cNvPr>
          <p:cNvCxnSpPr>
            <a:cxnSpLocks/>
          </p:cNvCxnSpPr>
          <p:nvPr/>
        </p:nvCxnSpPr>
        <p:spPr>
          <a:xfrm>
            <a:off x="4456590" y="2707689"/>
            <a:ext cx="1651247" cy="461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E26EB23D-C1E7-4CC4-9A43-E2D09C3B8F3E}"/>
              </a:ext>
            </a:extLst>
          </p:cNvPr>
          <p:cNvSpPr/>
          <p:nvPr/>
        </p:nvSpPr>
        <p:spPr>
          <a:xfrm>
            <a:off x="5628442" y="3249228"/>
            <a:ext cx="1083076" cy="3329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02749DF-F2EC-4CB5-AB75-E2B964356A75}"/>
              </a:ext>
            </a:extLst>
          </p:cNvPr>
          <p:cNvSpPr/>
          <p:nvPr/>
        </p:nvSpPr>
        <p:spPr>
          <a:xfrm>
            <a:off x="5399103" y="3022711"/>
            <a:ext cx="247095" cy="1554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205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„Eulers“ Stammfunktionen ausrechnen</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BEE66F4-80C8-4861-9CDF-1A4AB390219E}"/>
                  </a:ext>
                </a:extLst>
              </p:cNvPr>
              <p:cNvSpPr txBox="1"/>
              <p:nvPr/>
            </p:nvSpPr>
            <p:spPr>
              <a:xfrm>
                <a:off x="3986073" y="2671549"/>
                <a:ext cx="3790765" cy="7574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𝐹</m:t>
                          </m:r>
                        </m:e>
                        <m:sub>
                          <m:r>
                            <a:rPr lang="de-DE" sz="2400" b="0" i="1" smtClean="0">
                              <a:latin typeface="Cambria Math" panose="02040503050406030204" pitchFamily="18" charset="0"/>
                            </a:rPr>
                            <m:t>𝑛</m:t>
                          </m:r>
                        </m:sub>
                      </m:sSub>
                      <m:r>
                        <a:rPr lang="de-DE" sz="2400" b="0" i="1" smtClean="0">
                          <a:latin typeface="Cambria Math" panose="02040503050406030204" pitchFamily="18" charset="0"/>
                        </a:rPr>
                        <m:t>(</m:t>
                      </m:r>
                      <m:r>
                        <a:rPr lang="de-DE" sz="2400" b="0" i="1" smtClean="0">
                          <a:latin typeface="Cambria Math" panose="02040503050406030204" pitchFamily="18" charset="0"/>
                        </a:rPr>
                        <m:t>𝑥</m:t>
                      </m:r>
                      <m:r>
                        <a:rPr lang="de-DE" sz="2400" b="0" i="1" smtClean="0">
                          <a:latin typeface="Cambria Math" panose="02040503050406030204" pitchFamily="18" charset="0"/>
                        </a:rPr>
                        <m:t>)=</m:t>
                      </m:r>
                      <m:nary>
                        <m:naryPr>
                          <m:subHide m:val="on"/>
                          <m:supHide m:val="on"/>
                          <m:ctrlPr>
                            <a:rPr lang="de-DE" sz="2400" b="0" i="1" smtClean="0">
                              <a:latin typeface="Cambria Math" panose="02040503050406030204" pitchFamily="18" charset="0"/>
                            </a:rPr>
                          </m:ctrlPr>
                        </m:naryPr>
                        <m:sub/>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3" name="Textfeld 2">
                <a:extLst>
                  <a:ext uri="{FF2B5EF4-FFF2-40B4-BE49-F238E27FC236}">
                    <a16:creationId xmlns:a16="http://schemas.microsoft.com/office/drawing/2014/main" id="{9BEE66F4-80C8-4861-9CDF-1A4AB390219E}"/>
                  </a:ext>
                </a:extLst>
              </p:cNvPr>
              <p:cNvSpPr txBox="1">
                <a:spLocks noRot="1" noChangeAspect="1" noMove="1" noResize="1" noEditPoints="1" noAdjustHandles="1" noChangeArrowheads="1" noChangeShapeType="1" noTextEdit="1"/>
              </p:cNvSpPr>
              <p:nvPr/>
            </p:nvSpPr>
            <p:spPr>
              <a:xfrm>
                <a:off x="3986073" y="2671549"/>
                <a:ext cx="3790765" cy="757451"/>
              </a:xfrm>
              <a:prstGeom prst="rect">
                <a:avLst/>
              </a:prstGeom>
              <a:blipFill>
                <a:blip r:embed="rId2"/>
                <a:stretch>
                  <a:fillRect/>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E43E029-E42C-4A35-95DF-ADDA23EC2D5E}"/>
              </a:ext>
            </a:extLst>
          </p:cNvPr>
          <p:cNvCxnSpPr/>
          <p:nvPr/>
        </p:nvCxnSpPr>
        <p:spPr>
          <a:xfrm flipV="1">
            <a:off x="4367814" y="3240350"/>
            <a:ext cx="213064" cy="25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AFD681E8-35E5-47DE-A7F1-4181DCBB26EF}"/>
              </a:ext>
            </a:extLst>
          </p:cNvPr>
          <p:cNvSpPr txBox="1"/>
          <p:nvPr/>
        </p:nvSpPr>
        <p:spPr>
          <a:xfrm>
            <a:off x="1961965" y="3507310"/>
            <a:ext cx="3559244" cy="923330"/>
          </a:xfrm>
          <a:prstGeom prst="rect">
            <a:avLst/>
          </a:prstGeom>
          <a:noFill/>
        </p:spPr>
        <p:txBody>
          <a:bodyPr wrap="none" rtlCol="0">
            <a:spAutoFit/>
          </a:bodyPr>
          <a:lstStyle/>
          <a:p>
            <a:r>
              <a:rPr lang="de-DE" dirty="0"/>
              <a:t>Die Stammfunktionen hängen von n</a:t>
            </a:r>
          </a:p>
          <a:p>
            <a:r>
              <a:rPr lang="de-DE" dirty="0"/>
              <a:t>ab. Für jedes n ergeben sich </a:t>
            </a:r>
          </a:p>
          <a:p>
            <a:r>
              <a:rPr lang="de-DE" dirty="0"/>
              <a:t>andere Stammfunktionen.</a:t>
            </a:r>
          </a:p>
        </p:txBody>
      </p:sp>
      <p:cxnSp>
        <p:nvCxnSpPr>
          <p:cNvPr id="14" name="Gerade Verbindung mit Pfeil 13">
            <a:extLst>
              <a:ext uri="{FF2B5EF4-FFF2-40B4-BE49-F238E27FC236}">
                <a16:creationId xmlns:a16="http://schemas.microsoft.com/office/drawing/2014/main" id="{151C3D29-A912-4105-B309-5E1DD6E7A5B8}"/>
              </a:ext>
            </a:extLst>
          </p:cNvPr>
          <p:cNvCxnSpPr/>
          <p:nvPr/>
        </p:nvCxnSpPr>
        <p:spPr>
          <a:xfrm flipH="1" flipV="1">
            <a:off x="6329779" y="3284740"/>
            <a:ext cx="275207" cy="266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8E4CD871-2D4D-48A5-988C-DD299FEB3047}"/>
                  </a:ext>
                </a:extLst>
              </p:cNvPr>
              <p:cNvSpPr txBox="1"/>
              <p:nvPr/>
            </p:nvSpPr>
            <p:spPr>
              <a:xfrm>
                <a:off x="6340149" y="3517666"/>
                <a:ext cx="4610814" cy="1200329"/>
              </a:xfrm>
              <a:prstGeom prst="rect">
                <a:avLst/>
              </a:prstGeom>
              <a:noFill/>
            </p:spPr>
            <p:txBody>
              <a:bodyPr wrap="none" rtlCol="0">
                <a:spAutoFit/>
              </a:bodyPr>
              <a:lstStyle/>
              <a:p>
                <a:r>
                  <a:rPr lang="de-DE" dirty="0"/>
                  <a:t>Hier müssen wir zunächst lernen,</a:t>
                </a:r>
              </a:p>
              <a:p>
                <a:r>
                  <a:rPr lang="de-DE" dirty="0"/>
                  <a:t>wie sich das Produkt von zwei Funktionen</a:t>
                </a:r>
              </a:p>
              <a:p>
                <a:r>
                  <a:rPr lang="de-DE" dirty="0"/>
                  <a:t>integrieren lässt. Von den beiden Faktoren, </a:t>
                </a:r>
              </a:p>
              <a:p>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r>
                      <a:rPr lang="de-DE" i="1">
                        <a:latin typeface="Cambria Math" panose="02040503050406030204" pitchFamily="18" charset="0"/>
                      </a:rPr>
                      <m:t> </m:t>
                    </m:r>
                  </m:oMath>
                </a14:m>
                <a:r>
                  <a:rPr lang="de-DE" dirty="0"/>
                  <a:t> und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r>
                      <a:rPr lang="de-DE" b="0" i="1" smtClean="0">
                        <a:latin typeface="Cambria Math" panose="02040503050406030204" pitchFamily="18" charset="0"/>
                        <a:ea typeface="Cambria Math" panose="02040503050406030204" pitchFamily="18" charset="0"/>
                      </a:rPr>
                      <m:t>,</m:t>
                    </m:r>
                  </m:oMath>
                </a14:m>
                <a:r>
                  <a:rPr lang="de-DE" dirty="0"/>
                  <a:t> kennen wir die Stammfunktionen.</a:t>
                </a:r>
              </a:p>
            </p:txBody>
          </p:sp>
        </mc:Choice>
        <mc:Fallback xmlns="">
          <p:sp>
            <p:nvSpPr>
              <p:cNvPr id="15" name="Textfeld 14">
                <a:extLst>
                  <a:ext uri="{FF2B5EF4-FFF2-40B4-BE49-F238E27FC236}">
                    <a16:creationId xmlns:a16="http://schemas.microsoft.com/office/drawing/2014/main" id="{8E4CD871-2D4D-48A5-988C-DD299FEB3047}"/>
                  </a:ext>
                </a:extLst>
              </p:cNvPr>
              <p:cNvSpPr txBox="1">
                <a:spLocks noRot="1" noChangeAspect="1" noMove="1" noResize="1" noEditPoints="1" noAdjustHandles="1" noChangeArrowheads="1" noChangeShapeType="1" noTextEdit="1"/>
              </p:cNvSpPr>
              <p:nvPr/>
            </p:nvSpPr>
            <p:spPr>
              <a:xfrm>
                <a:off x="6340149" y="3517666"/>
                <a:ext cx="4610814" cy="1200329"/>
              </a:xfrm>
              <a:prstGeom prst="rect">
                <a:avLst/>
              </a:prstGeom>
              <a:blipFill>
                <a:blip r:embed="rId3"/>
                <a:stretch>
                  <a:fillRect l="-1058" t="-2538" r="-661" b="-7107"/>
                </a:stretch>
              </a:blipFill>
            </p:spPr>
            <p:txBody>
              <a:bodyPr/>
              <a:lstStyle/>
              <a:p>
                <a:r>
                  <a:rPr lang="de-DE">
                    <a:noFill/>
                  </a:rPr>
                  <a:t> </a:t>
                </a:r>
              </a:p>
            </p:txBody>
          </p:sp>
        </mc:Fallback>
      </mc:AlternateContent>
    </p:spTree>
    <p:extLst>
      <p:ext uri="{BB962C8B-B14F-4D97-AF65-F5344CB8AC3E}">
        <p14:creationId xmlns:p14="http://schemas.microsoft.com/office/powerpoint/2010/main" val="387886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Produkte Integrieren: Partielle Integration</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CB2A6F46-C73A-4B6A-A709-3C254238AD31}"/>
                  </a:ext>
                </a:extLst>
              </p:cNvPr>
              <p:cNvSpPr txBox="1"/>
              <p:nvPr/>
            </p:nvSpPr>
            <p:spPr>
              <a:xfrm>
                <a:off x="843379" y="2405849"/>
                <a:ext cx="10761729" cy="2757871"/>
              </a:xfrm>
              <a:prstGeom prst="rect">
                <a:avLst/>
              </a:prstGeom>
              <a:noFill/>
            </p:spPr>
            <p:txBody>
              <a:bodyPr wrap="none" rtlCol="0">
                <a:spAutoFit/>
              </a:bodyPr>
              <a:lstStyle/>
              <a:p>
                <a:r>
                  <a:rPr lang="de-DE" dirty="0"/>
                  <a:t>Wir wissen, wie man das Produkt von zwei Funktionen </a:t>
                </a:r>
                <a14:m>
                  <m:oMath xmlns:m="http://schemas.openxmlformats.org/officeDocument/2006/math">
                    <m:r>
                      <a:rPr lang="de-DE" i="1" dirty="0" smtClean="0">
                        <a:latin typeface="Cambria Math" panose="02040503050406030204" pitchFamily="18" charset="0"/>
                      </a:rPr>
                      <m:t>𝑢</m:t>
                    </m:r>
                    <m:r>
                      <a:rPr lang="de-DE" b="0" i="1" dirty="0" smtClean="0">
                        <a:latin typeface="Cambria Math" panose="02040503050406030204" pitchFamily="18" charset="0"/>
                      </a:rPr>
                      <m:t>(</m:t>
                    </m:r>
                    <m:r>
                      <a:rPr lang="de-DE" b="0" i="1" dirty="0" smtClean="0">
                        <a:latin typeface="Cambria Math" panose="02040503050406030204" pitchFamily="18" charset="0"/>
                      </a:rPr>
                      <m:t>𝑥</m:t>
                    </m:r>
                    <m:r>
                      <a:rPr lang="de-DE" b="0" i="1" dirty="0" smtClean="0">
                        <a:latin typeface="Cambria Math" panose="02040503050406030204" pitchFamily="18" charset="0"/>
                      </a:rPr>
                      <m:t>)</m:t>
                    </m:r>
                  </m:oMath>
                </a14:m>
                <a:r>
                  <a:rPr lang="de-DE" dirty="0"/>
                  <a:t> und </a:t>
                </a:r>
                <a14:m>
                  <m:oMath xmlns:m="http://schemas.openxmlformats.org/officeDocument/2006/math">
                    <m:r>
                      <a:rPr lang="de-DE" i="1" dirty="0" smtClean="0">
                        <a:latin typeface="Cambria Math" panose="02040503050406030204" pitchFamily="18" charset="0"/>
                      </a:rPr>
                      <m:t>𝑣</m:t>
                    </m:r>
                    <m:r>
                      <a:rPr lang="de-DE" b="0" i="1" dirty="0" smtClean="0">
                        <a:latin typeface="Cambria Math" panose="02040503050406030204" pitchFamily="18" charset="0"/>
                      </a:rPr>
                      <m:t>(</m:t>
                    </m:r>
                    <m:r>
                      <a:rPr lang="de-DE" b="0" i="1" dirty="0" smtClean="0">
                        <a:latin typeface="Cambria Math" panose="02040503050406030204" pitchFamily="18" charset="0"/>
                      </a:rPr>
                      <m:t>𝑥</m:t>
                    </m:r>
                    <m:r>
                      <a:rPr lang="de-DE" b="0" i="1" dirty="0" smtClean="0">
                        <a:latin typeface="Cambria Math" panose="02040503050406030204" pitchFamily="18" charset="0"/>
                      </a:rPr>
                      <m:t>)</m:t>
                    </m:r>
                  </m:oMath>
                </a14:m>
                <a:r>
                  <a:rPr lang="de-DE" dirty="0"/>
                  <a:t> ableitet. Produktregel salopp ausgedrückt:</a:t>
                </a:r>
              </a:p>
              <a:p>
                <a:endParaRPr lang="de-DE" dirty="0"/>
              </a:p>
              <a:p>
                <a:pPr algn="ct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𝑣</m:t>
                              </m:r>
                            </m:e>
                          </m:d>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𝑢</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𝑣</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𝑣</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𝑢</m:t>
                      </m:r>
                    </m:oMath>
                  </m:oMathPara>
                </a14:m>
                <a:endParaRPr lang="de-DE" dirty="0"/>
              </a:p>
              <a:p>
                <a:endParaRPr lang="de-DE" dirty="0"/>
              </a:p>
              <a:p>
                <a:r>
                  <a:rPr lang="de-DE" dirty="0"/>
                  <a:t>Da jedoch Integration und Differentiation zueinander „invers“ sind, kann man diese Gleichung auf beiden </a:t>
                </a:r>
              </a:p>
              <a:p>
                <a:r>
                  <a:rPr lang="de-DE" dirty="0"/>
                  <a:t>Seiten integrieren und erhält (laut Summenregel):</a:t>
                </a:r>
              </a:p>
              <a:p>
                <a:endParaRPr lang="de-DE" dirty="0"/>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𝑢</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𝑣</m:t>
                      </m:r>
                      <m:r>
                        <a:rPr lang="de-DE" i="1">
                          <a:latin typeface="Cambria Math" panose="02040503050406030204" pitchFamily="18" charset="0"/>
                        </a:rPr>
                        <m:t>=</m:t>
                      </m:r>
                      <m:nary>
                        <m:naryPr>
                          <m:limLoc m:val="undOvr"/>
                          <m:subHide m:val="on"/>
                          <m:supHide m:val="on"/>
                          <m:ctrlPr>
                            <a:rPr lang="de-DE" i="1" smtClean="0">
                              <a:latin typeface="Cambria Math" panose="02040503050406030204" pitchFamily="18" charset="0"/>
                            </a:rPr>
                          </m:ctrlPr>
                        </m:naryPr>
                        <m:sub/>
                        <m:sup/>
                        <m:e>
                          <m:sSup>
                            <m:sSupPr>
                              <m:ctrlPr>
                                <a:rPr lang="de-DE" i="1">
                                  <a:latin typeface="Cambria Math" panose="02040503050406030204" pitchFamily="18" charset="0"/>
                                </a:rPr>
                              </m:ctrlPr>
                            </m:sSupPr>
                            <m:e>
                              <m:r>
                                <a:rPr lang="de-DE" i="1">
                                  <a:latin typeface="Cambria Math" panose="02040503050406030204" pitchFamily="18" charset="0"/>
                                </a:rPr>
                                <m:t>𝑢</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𝑣</m:t>
                          </m:r>
                        </m:e>
                      </m:nary>
                      <m:r>
                        <a:rPr lang="de-DE" b="0" i="1" smtClean="0">
                          <a:latin typeface="Cambria Math" panose="02040503050406030204" pitchFamily="18" charset="0"/>
                        </a:rPr>
                        <m:t>𝑑𝑥</m:t>
                      </m:r>
                      <m:r>
                        <a:rPr lang="de-DE" b="0" i="1" smtClean="0">
                          <a:latin typeface="Cambria Math" panose="02040503050406030204" pitchFamily="18" charset="0"/>
                        </a:rPr>
                        <m:t> + </m:t>
                      </m:r>
                      <m:nary>
                        <m:naryPr>
                          <m:limLoc m:val="undOvr"/>
                          <m:subHide m:val="on"/>
                          <m:supHide m:val="on"/>
                          <m:ctrlPr>
                            <a:rPr lang="de-DE" b="0" i="1" smtClean="0">
                              <a:latin typeface="Cambria Math" panose="02040503050406030204" pitchFamily="18" charset="0"/>
                            </a:rPr>
                          </m:ctrlPr>
                        </m:naryPr>
                        <m:sub/>
                        <m:sup/>
                        <m:e>
                          <m:sSup>
                            <m:sSupPr>
                              <m:ctrlPr>
                                <a:rPr lang="de-DE" i="1">
                                  <a:latin typeface="Cambria Math" panose="02040503050406030204" pitchFamily="18" charset="0"/>
                                </a:rPr>
                              </m:ctrlPr>
                            </m:sSupPr>
                            <m:e>
                              <m:r>
                                <a:rPr lang="de-DE" i="1">
                                  <a:latin typeface="Cambria Math" panose="02040503050406030204" pitchFamily="18" charset="0"/>
                                </a:rPr>
                                <m:t>𝑣</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𝑢</m:t>
                          </m:r>
                        </m:e>
                      </m:nary>
                      <m:r>
                        <a:rPr lang="de-DE" b="0" i="1" smtClean="0">
                          <a:latin typeface="Cambria Math" panose="02040503050406030204" pitchFamily="18" charset="0"/>
                        </a:rPr>
                        <m:t> </m:t>
                      </m:r>
                      <m:r>
                        <a:rPr lang="de-DE" b="0" i="1" smtClean="0">
                          <a:latin typeface="Cambria Math" panose="02040503050406030204" pitchFamily="18" charset="0"/>
                        </a:rPr>
                        <m:t>𝑑𝑥</m:t>
                      </m:r>
                      <m:r>
                        <a:rPr lang="de-DE" b="0" i="1" smtClean="0">
                          <a:latin typeface="Cambria Math" panose="02040503050406030204" pitchFamily="18" charset="0"/>
                        </a:rPr>
                        <m:t>  ⟺  </m:t>
                      </m:r>
                      <m:nary>
                        <m:naryPr>
                          <m:limLoc m:val="undOvr"/>
                          <m:subHide m:val="on"/>
                          <m:supHide m:val="on"/>
                          <m:ctrlPr>
                            <a:rPr lang="de-DE" b="0" i="1" smtClean="0">
                              <a:solidFill>
                                <a:srgbClr val="FFFF00"/>
                              </a:solidFill>
                              <a:latin typeface="Cambria Math" panose="02040503050406030204" pitchFamily="18" charset="0"/>
                              <a:ea typeface="Cambria Math" panose="02040503050406030204" pitchFamily="18" charset="0"/>
                            </a:rPr>
                          </m:ctrlPr>
                        </m:naryPr>
                        <m:sub/>
                        <m:sup/>
                        <m:e>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𝑣</m:t>
                              </m:r>
                            </m:e>
                            <m:sup>
                              <m:r>
                                <a:rPr lang="de-DE" i="1">
                                  <a:solidFill>
                                    <a:srgbClr val="FFFF00"/>
                                  </a:solidFill>
                                  <a:latin typeface="Cambria Math" panose="02040503050406030204" pitchFamily="18" charset="0"/>
                                </a:rPr>
                                <m:t>′</m:t>
                              </m:r>
                            </m:sup>
                          </m:sSup>
                          <m:r>
                            <a:rPr lang="de-DE" i="1">
                              <a:solidFill>
                                <a:srgbClr val="FFFF00"/>
                              </a:solidFill>
                              <a:latin typeface="Cambria Math" panose="02040503050406030204" pitchFamily="18" charset="0"/>
                              <a:ea typeface="Cambria Math" panose="02040503050406030204" pitchFamily="18" charset="0"/>
                            </a:rPr>
                            <m:t>∙</m:t>
                          </m:r>
                          <m:r>
                            <a:rPr lang="de-DE" i="1">
                              <a:solidFill>
                                <a:srgbClr val="FFFF00"/>
                              </a:solidFill>
                              <a:latin typeface="Cambria Math" panose="02040503050406030204" pitchFamily="18" charset="0"/>
                            </a:rPr>
                            <m:t>𝑢</m:t>
                          </m:r>
                          <m:r>
                            <a:rPr lang="de-DE" b="0" i="1" smtClean="0">
                              <a:solidFill>
                                <a:srgbClr val="FFFF00"/>
                              </a:solidFill>
                              <a:latin typeface="Cambria Math" panose="02040503050406030204" pitchFamily="18" charset="0"/>
                            </a:rPr>
                            <m:t> </m:t>
                          </m:r>
                          <m:r>
                            <a:rPr lang="de-DE" b="0" i="1" smtClean="0">
                              <a:solidFill>
                                <a:srgbClr val="FFFF00"/>
                              </a:solidFill>
                              <a:latin typeface="Cambria Math" panose="02040503050406030204" pitchFamily="18" charset="0"/>
                            </a:rPr>
                            <m:t>𝑑𝑥</m:t>
                          </m:r>
                          <m:r>
                            <a:rPr lang="de-DE" b="0" i="1" smtClean="0">
                              <a:solidFill>
                                <a:srgbClr val="FFFF00"/>
                              </a:solidFill>
                              <a:latin typeface="Cambria Math" panose="02040503050406030204" pitchFamily="18" charset="0"/>
                            </a:rPr>
                            <m:t>=</m:t>
                          </m:r>
                        </m:e>
                      </m:nary>
                      <m:r>
                        <a:rPr lang="de-DE" i="1">
                          <a:solidFill>
                            <a:srgbClr val="FFFF00"/>
                          </a:solidFill>
                          <a:latin typeface="Cambria Math" panose="02040503050406030204" pitchFamily="18" charset="0"/>
                        </a:rPr>
                        <m:t>𝑢</m:t>
                      </m:r>
                      <m:r>
                        <a:rPr lang="de-DE" i="1">
                          <a:solidFill>
                            <a:srgbClr val="FFFF00"/>
                          </a:solidFill>
                          <a:latin typeface="Cambria Math" panose="02040503050406030204" pitchFamily="18" charset="0"/>
                          <a:ea typeface="Cambria Math" panose="02040503050406030204" pitchFamily="18" charset="0"/>
                        </a:rPr>
                        <m:t>∙</m:t>
                      </m:r>
                      <m:r>
                        <a:rPr lang="de-DE" i="1">
                          <a:solidFill>
                            <a:srgbClr val="FFFF00"/>
                          </a:solidFill>
                          <a:latin typeface="Cambria Math" panose="02040503050406030204" pitchFamily="18" charset="0"/>
                        </a:rPr>
                        <m:t>𝑣</m:t>
                      </m:r>
                      <m:r>
                        <a:rPr lang="de-DE" b="0" i="1" smtClean="0">
                          <a:solidFill>
                            <a:srgbClr val="FFFF00"/>
                          </a:solidFill>
                          <a:latin typeface="Cambria Math" panose="02040503050406030204" pitchFamily="18" charset="0"/>
                        </a:rPr>
                        <m:t>−</m:t>
                      </m:r>
                      <m:nary>
                        <m:naryPr>
                          <m:limLoc m:val="undOvr"/>
                          <m:subHide m:val="on"/>
                          <m:supHide m:val="on"/>
                          <m:ctrlPr>
                            <a:rPr lang="de-DE" i="1">
                              <a:solidFill>
                                <a:srgbClr val="FFFF00"/>
                              </a:solidFill>
                              <a:latin typeface="Cambria Math" panose="02040503050406030204" pitchFamily="18" charset="0"/>
                            </a:rPr>
                          </m:ctrlPr>
                        </m:naryPr>
                        <m:sub/>
                        <m:sup/>
                        <m:e>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𝑢</m:t>
                              </m:r>
                            </m:e>
                            <m:sup>
                              <m:r>
                                <a:rPr lang="de-DE" i="1">
                                  <a:solidFill>
                                    <a:srgbClr val="FFFF00"/>
                                  </a:solidFill>
                                  <a:latin typeface="Cambria Math" panose="02040503050406030204" pitchFamily="18" charset="0"/>
                                </a:rPr>
                                <m:t>′</m:t>
                              </m:r>
                            </m:sup>
                          </m:sSup>
                          <m:r>
                            <a:rPr lang="de-DE" i="1">
                              <a:solidFill>
                                <a:srgbClr val="FFFF00"/>
                              </a:solidFill>
                              <a:latin typeface="Cambria Math" panose="02040503050406030204" pitchFamily="18" charset="0"/>
                              <a:ea typeface="Cambria Math" panose="02040503050406030204" pitchFamily="18" charset="0"/>
                            </a:rPr>
                            <m:t>∙</m:t>
                          </m:r>
                          <m:r>
                            <a:rPr lang="de-DE" i="1">
                              <a:solidFill>
                                <a:srgbClr val="FFFF00"/>
                              </a:solidFill>
                              <a:latin typeface="Cambria Math" panose="02040503050406030204" pitchFamily="18" charset="0"/>
                            </a:rPr>
                            <m:t>𝑣</m:t>
                          </m:r>
                        </m:e>
                      </m:nary>
                      <m:r>
                        <a:rPr lang="de-DE" i="1">
                          <a:solidFill>
                            <a:srgbClr val="FFFF00"/>
                          </a:solidFill>
                          <a:latin typeface="Cambria Math" panose="02040503050406030204" pitchFamily="18" charset="0"/>
                        </a:rPr>
                        <m:t>𝑑𝑥</m:t>
                      </m:r>
                    </m:oMath>
                  </m:oMathPara>
                </a14:m>
                <a:endParaRPr lang="de-DE" dirty="0"/>
              </a:p>
            </p:txBody>
          </p:sp>
        </mc:Choice>
        <mc:Fallback xmlns="">
          <p:sp>
            <p:nvSpPr>
              <p:cNvPr id="5" name="Textfeld 4">
                <a:extLst>
                  <a:ext uri="{FF2B5EF4-FFF2-40B4-BE49-F238E27FC236}">
                    <a16:creationId xmlns:a16="http://schemas.microsoft.com/office/drawing/2014/main" id="{CB2A6F46-C73A-4B6A-A709-3C254238AD31}"/>
                  </a:ext>
                </a:extLst>
              </p:cNvPr>
              <p:cNvSpPr txBox="1">
                <a:spLocks noRot="1" noChangeAspect="1" noMove="1" noResize="1" noEditPoints="1" noAdjustHandles="1" noChangeArrowheads="1" noChangeShapeType="1" noTextEdit="1"/>
              </p:cNvSpPr>
              <p:nvPr/>
            </p:nvSpPr>
            <p:spPr>
              <a:xfrm>
                <a:off x="843379" y="2405849"/>
                <a:ext cx="10761729" cy="2757871"/>
              </a:xfrm>
              <a:prstGeom prst="rect">
                <a:avLst/>
              </a:prstGeom>
              <a:blipFill>
                <a:blip r:embed="rId2"/>
                <a:stretch>
                  <a:fillRect l="-453" t="-1327"/>
                </a:stretch>
              </a:blipFill>
            </p:spPr>
            <p:txBody>
              <a:bodyPr/>
              <a:lstStyle/>
              <a:p>
                <a:r>
                  <a:rPr lang="de-DE">
                    <a:noFill/>
                  </a:rPr>
                  <a:t> </a:t>
                </a:r>
              </a:p>
            </p:txBody>
          </p:sp>
        </mc:Fallback>
      </mc:AlternateContent>
      <p:cxnSp>
        <p:nvCxnSpPr>
          <p:cNvPr id="8" name="Gerade Verbindung mit Pfeil 7">
            <a:extLst>
              <a:ext uri="{FF2B5EF4-FFF2-40B4-BE49-F238E27FC236}">
                <a16:creationId xmlns:a16="http://schemas.microsoft.com/office/drawing/2014/main" id="{B77B9083-BEB2-48BE-9414-813F837DAF34}"/>
              </a:ext>
            </a:extLst>
          </p:cNvPr>
          <p:cNvCxnSpPr>
            <a:cxnSpLocks/>
          </p:cNvCxnSpPr>
          <p:nvPr/>
        </p:nvCxnSpPr>
        <p:spPr>
          <a:xfrm flipH="1" flipV="1">
            <a:off x="7093258" y="5163720"/>
            <a:ext cx="186431" cy="275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BF06EF83-5A41-4ABE-9E1B-3DB061A767B9}"/>
              </a:ext>
            </a:extLst>
          </p:cNvPr>
          <p:cNvSpPr txBox="1"/>
          <p:nvPr/>
        </p:nvSpPr>
        <p:spPr>
          <a:xfrm>
            <a:off x="7324076" y="5539665"/>
            <a:ext cx="4118500" cy="923330"/>
          </a:xfrm>
          <a:prstGeom prst="rect">
            <a:avLst/>
          </a:prstGeom>
          <a:noFill/>
        </p:spPr>
        <p:txBody>
          <a:bodyPr wrap="none" rtlCol="0">
            <a:spAutoFit/>
          </a:bodyPr>
          <a:lstStyle/>
          <a:p>
            <a:r>
              <a:rPr lang="de-DE" dirty="0"/>
              <a:t>u und v sind nicht konstant! </a:t>
            </a:r>
          </a:p>
          <a:p>
            <a:r>
              <a:rPr lang="de-DE" dirty="0"/>
              <a:t>Daher kann man sie nicht vor das Integral </a:t>
            </a:r>
          </a:p>
          <a:p>
            <a:r>
              <a:rPr lang="de-DE" dirty="0"/>
              <a:t>ziehen. </a:t>
            </a:r>
          </a:p>
        </p:txBody>
      </p:sp>
      <p:sp>
        <p:nvSpPr>
          <p:cNvPr id="12" name="Textfeld 11">
            <a:extLst>
              <a:ext uri="{FF2B5EF4-FFF2-40B4-BE49-F238E27FC236}">
                <a16:creationId xmlns:a16="http://schemas.microsoft.com/office/drawing/2014/main" id="{F22A05D6-5AEC-45E0-8460-3F13977C29DC}"/>
              </a:ext>
            </a:extLst>
          </p:cNvPr>
          <p:cNvSpPr txBox="1"/>
          <p:nvPr/>
        </p:nvSpPr>
        <p:spPr>
          <a:xfrm>
            <a:off x="8664606" y="233655"/>
            <a:ext cx="3243388" cy="646331"/>
          </a:xfrm>
          <a:prstGeom prst="rect">
            <a:avLst/>
          </a:prstGeom>
          <a:noFill/>
        </p:spPr>
        <p:txBody>
          <a:bodyPr wrap="none" rtlCol="0">
            <a:spAutoFit/>
          </a:bodyPr>
          <a:lstStyle/>
          <a:p>
            <a:r>
              <a:rPr lang="de-DE" dirty="0">
                <a:hlinkClick r:id="rId3"/>
              </a:rPr>
              <a:t>Hier</a:t>
            </a:r>
            <a:r>
              <a:rPr lang="de-DE" dirty="0"/>
              <a:t> noch ein erklärendes Video </a:t>
            </a:r>
          </a:p>
          <a:p>
            <a:r>
              <a:rPr lang="de-DE" dirty="0"/>
              <a:t>aus dem Netz…</a:t>
            </a:r>
          </a:p>
        </p:txBody>
      </p:sp>
    </p:spTree>
    <p:extLst>
      <p:ext uri="{BB962C8B-B14F-4D97-AF65-F5344CB8AC3E}">
        <p14:creationId xmlns:p14="http://schemas.microsoft.com/office/powerpoint/2010/main" val="256040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Wiederholung: Ableitungen</a:t>
            </a:r>
          </a:p>
        </p:txBody>
      </p:sp>
      <p:cxnSp>
        <p:nvCxnSpPr>
          <p:cNvPr id="5" name="Gerade Verbindung mit Pfeil 4">
            <a:extLst>
              <a:ext uri="{FF2B5EF4-FFF2-40B4-BE49-F238E27FC236}">
                <a16:creationId xmlns:a16="http://schemas.microsoft.com/office/drawing/2014/main" id="{166E17E1-F14A-4F05-AE36-1A9D30715530}"/>
              </a:ext>
            </a:extLst>
          </p:cNvPr>
          <p:cNvCxnSpPr/>
          <p:nvPr/>
        </p:nvCxnSpPr>
        <p:spPr>
          <a:xfrm>
            <a:off x="2334827" y="4811697"/>
            <a:ext cx="496261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Gerade Verbindung mit Pfeil 6">
            <a:extLst>
              <a:ext uri="{FF2B5EF4-FFF2-40B4-BE49-F238E27FC236}">
                <a16:creationId xmlns:a16="http://schemas.microsoft.com/office/drawing/2014/main" id="{A911D2C7-0C0A-483D-82AC-99DECC6529C0}"/>
              </a:ext>
            </a:extLst>
          </p:cNvPr>
          <p:cNvCxnSpPr>
            <a:cxnSpLocks/>
          </p:cNvCxnSpPr>
          <p:nvPr/>
        </p:nvCxnSpPr>
        <p:spPr>
          <a:xfrm flipV="1">
            <a:off x="3213717" y="2474842"/>
            <a:ext cx="0" cy="2976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Freihandform: Form 7">
            <a:extLst>
              <a:ext uri="{FF2B5EF4-FFF2-40B4-BE49-F238E27FC236}">
                <a16:creationId xmlns:a16="http://schemas.microsoft.com/office/drawing/2014/main" id="{E3D14CD8-7006-4255-9F03-827EEE305EC4}"/>
              </a:ext>
            </a:extLst>
          </p:cNvPr>
          <p:cNvSpPr/>
          <p:nvPr/>
        </p:nvSpPr>
        <p:spPr>
          <a:xfrm>
            <a:off x="3551068" y="3027229"/>
            <a:ext cx="3719744" cy="1595875"/>
          </a:xfrm>
          <a:custGeom>
            <a:avLst/>
            <a:gdLst>
              <a:gd name="connsiteX0" fmla="*/ 0 w 3719744"/>
              <a:gd name="connsiteY0" fmla="*/ 1518138 h 1595875"/>
              <a:gd name="connsiteX1" fmla="*/ 621437 w 3719744"/>
              <a:gd name="connsiteY1" fmla="*/ 1518138 h 1595875"/>
              <a:gd name="connsiteX2" fmla="*/ 1242874 w 3719744"/>
              <a:gd name="connsiteY2" fmla="*/ 710270 h 1595875"/>
              <a:gd name="connsiteX3" fmla="*/ 2086252 w 3719744"/>
              <a:gd name="connsiteY3" fmla="*/ 56 h 1595875"/>
              <a:gd name="connsiteX4" fmla="*/ 2814221 w 3719744"/>
              <a:gd name="connsiteY4" fmla="*/ 745781 h 1595875"/>
              <a:gd name="connsiteX5" fmla="*/ 3719744 w 3719744"/>
              <a:gd name="connsiteY5" fmla="*/ 1384973 h 1595875"/>
              <a:gd name="connsiteX6" fmla="*/ 3719744 w 3719744"/>
              <a:gd name="connsiteY6" fmla="*/ 1384973 h 159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9744" h="1595875">
                <a:moveTo>
                  <a:pt x="0" y="1518138"/>
                </a:moveTo>
                <a:cubicBezTo>
                  <a:pt x="207145" y="1585460"/>
                  <a:pt x="414291" y="1652783"/>
                  <a:pt x="621437" y="1518138"/>
                </a:cubicBezTo>
                <a:cubicBezTo>
                  <a:pt x="828583" y="1383493"/>
                  <a:pt x="998738" y="963284"/>
                  <a:pt x="1242874" y="710270"/>
                </a:cubicBezTo>
                <a:cubicBezTo>
                  <a:pt x="1487010" y="457256"/>
                  <a:pt x="1824361" y="-5862"/>
                  <a:pt x="2086252" y="56"/>
                </a:cubicBezTo>
                <a:cubicBezTo>
                  <a:pt x="2348143" y="5974"/>
                  <a:pt x="2541972" y="514961"/>
                  <a:pt x="2814221" y="745781"/>
                </a:cubicBezTo>
                <a:cubicBezTo>
                  <a:pt x="3086470" y="976600"/>
                  <a:pt x="3719744" y="1384973"/>
                  <a:pt x="3719744" y="1384973"/>
                </a:cubicBezTo>
                <a:lnTo>
                  <a:pt x="3719744" y="1384973"/>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3699BE7F-156B-4418-9594-070DA47F9C82}"/>
              </a:ext>
            </a:extLst>
          </p:cNvPr>
          <p:cNvSpPr txBox="1"/>
          <p:nvPr/>
        </p:nvSpPr>
        <p:spPr>
          <a:xfrm>
            <a:off x="5245206" y="2474842"/>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0" name="Textfeld 9">
            <a:extLst>
              <a:ext uri="{FF2B5EF4-FFF2-40B4-BE49-F238E27FC236}">
                <a16:creationId xmlns:a16="http://schemas.microsoft.com/office/drawing/2014/main" id="{9096634D-72E4-43C3-940E-26053B52C465}"/>
              </a:ext>
            </a:extLst>
          </p:cNvPr>
          <p:cNvSpPr txBox="1"/>
          <p:nvPr/>
        </p:nvSpPr>
        <p:spPr>
          <a:xfrm>
            <a:off x="3613229" y="4781201"/>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2" name="Textfeld 11">
            <a:extLst>
              <a:ext uri="{FF2B5EF4-FFF2-40B4-BE49-F238E27FC236}">
                <a16:creationId xmlns:a16="http://schemas.microsoft.com/office/drawing/2014/main" id="{ED72E8C9-1765-4A5C-AE20-DDDB57F09D0B}"/>
              </a:ext>
            </a:extLst>
          </p:cNvPr>
          <p:cNvSpPr txBox="1"/>
          <p:nvPr/>
        </p:nvSpPr>
        <p:spPr>
          <a:xfrm>
            <a:off x="6143292" y="3027229"/>
            <a:ext cx="846322" cy="369332"/>
          </a:xfrm>
          <a:prstGeom prst="rect">
            <a:avLst/>
          </a:prstGeom>
          <a:solidFill>
            <a:schemeClr val="accent3"/>
          </a:solidFill>
        </p:spPr>
        <p:txBody>
          <a:bodyPr wrap="none" rtlCol="0">
            <a:spAutoFit/>
          </a:bodyPr>
          <a:lstStyle/>
          <a:p>
            <a:r>
              <a:rPr lang="de-DE" dirty="0"/>
              <a:t>f‘‘(x)&lt;0</a:t>
            </a:r>
          </a:p>
        </p:txBody>
      </p:sp>
      <p:sp>
        <p:nvSpPr>
          <p:cNvPr id="13" name="Rechteck 12">
            <a:extLst>
              <a:ext uri="{FF2B5EF4-FFF2-40B4-BE49-F238E27FC236}">
                <a16:creationId xmlns:a16="http://schemas.microsoft.com/office/drawing/2014/main" id="{D0A16239-7AA2-4597-B724-1774215558CF}"/>
              </a:ext>
            </a:extLst>
          </p:cNvPr>
          <p:cNvSpPr/>
          <p:nvPr/>
        </p:nvSpPr>
        <p:spPr>
          <a:xfrm>
            <a:off x="5078027" y="2859422"/>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0531213-9780-4B8B-AF30-86208FB0159F}"/>
              </a:ext>
            </a:extLst>
          </p:cNvPr>
          <p:cNvSpPr txBox="1"/>
          <p:nvPr/>
        </p:nvSpPr>
        <p:spPr>
          <a:xfrm>
            <a:off x="4564545" y="4076272"/>
            <a:ext cx="846322" cy="369332"/>
          </a:xfrm>
          <a:prstGeom prst="rect">
            <a:avLst/>
          </a:prstGeom>
          <a:solidFill>
            <a:schemeClr val="accent3"/>
          </a:solidFill>
        </p:spPr>
        <p:txBody>
          <a:bodyPr wrap="none" rtlCol="0">
            <a:spAutoFit/>
          </a:bodyPr>
          <a:lstStyle/>
          <a:p>
            <a:r>
              <a:rPr lang="de-DE" dirty="0"/>
              <a:t>f‘‘(x)&gt;0</a:t>
            </a:r>
          </a:p>
        </p:txBody>
      </p:sp>
      <p:sp>
        <p:nvSpPr>
          <p:cNvPr id="15" name="Rechteck 14">
            <a:extLst>
              <a:ext uri="{FF2B5EF4-FFF2-40B4-BE49-F238E27FC236}">
                <a16:creationId xmlns:a16="http://schemas.microsoft.com/office/drawing/2014/main" id="{C461A046-D4AA-4138-8D7E-E554BB76B564}"/>
              </a:ext>
            </a:extLst>
          </p:cNvPr>
          <p:cNvSpPr/>
          <p:nvPr/>
        </p:nvSpPr>
        <p:spPr>
          <a:xfrm>
            <a:off x="3499280" y="3908465"/>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57124EAA-A720-400C-AC1C-DC00F8C2EDAC}"/>
              </a:ext>
            </a:extLst>
          </p:cNvPr>
          <p:cNvSpPr/>
          <p:nvPr/>
        </p:nvSpPr>
        <p:spPr>
          <a:xfrm>
            <a:off x="5610659" y="29815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2F026CDD-072D-4514-A9F1-D90BA861CF5D}"/>
              </a:ext>
            </a:extLst>
          </p:cNvPr>
          <p:cNvSpPr/>
          <p:nvPr/>
        </p:nvSpPr>
        <p:spPr>
          <a:xfrm>
            <a:off x="3925379" y="46076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ADBB4EC-E2AC-4947-9376-6C57B45A5E1D}"/>
              </a:ext>
            </a:extLst>
          </p:cNvPr>
          <p:cNvSpPr txBox="1"/>
          <p:nvPr/>
        </p:nvSpPr>
        <p:spPr>
          <a:xfrm rot="16200000">
            <a:off x="2654403" y="2653876"/>
            <a:ext cx="495649"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f(x)</a:t>
            </a:r>
          </a:p>
        </p:txBody>
      </p:sp>
      <p:sp>
        <p:nvSpPr>
          <p:cNvPr id="20" name="Textfeld 19">
            <a:extLst>
              <a:ext uri="{FF2B5EF4-FFF2-40B4-BE49-F238E27FC236}">
                <a16:creationId xmlns:a16="http://schemas.microsoft.com/office/drawing/2014/main" id="{B9A4DC1B-30F3-464F-9EF0-8EB3BE802A09}"/>
              </a:ext>
            </a:extLst>
          </p:cNvPr>
          <p:cNvSpPr txBox="1"/>
          <p:nvPr/>
        </p:nvSpPr>
        <p:spPr>
          <a:xfrm>
            <a:off x="6499925" y="4892532"/>
            <a:ext cx="284052"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x</a:t>
            </a:r>
          </a:p>
        </p:txBody>
      </p:sp>
      <p:pic>
        <p:nvPicPr>
          <p:cNvPr id="21" name="Ableitung">
            <a:hlinkClick r:id="" action="ppaction://media"/>
            <a:extLst>
              <a:ext uri="{FF2B5EF4-FFF2-40B4-BE49-F238E27FC236}">
                <a16:creationId xmlns:a16="http://schemas.microsoft.com/office/drawing/2014/main" id="{D92E5128-EF3C-49E4-8F0D-5B15D6B0A4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4898" y="3168783"/>
            <a:ext cx="487363" cy="487363"/>
          </a:xfrm>
          <a:prstGeom prst="rect">
            <a:avLst/>
          </a:prstGeom>
        </p:spPr>
      </p:pic>
      <p:pic>
        <p:nvPicPr>
          <p:cNvPr id="4" name="Grafik 3">
            <a:extLst>
              <a:ext uri="{FF2B5EF4-FFF2-40B4-BE49-F238E27FC236}">
                <a16:creationId xmlns:a16="http://schemas.microsoft.com/office/drawing/2014/main" id="{F40E551D-4835-4082-A5BB-1F874B288D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8698959">
            <a:off x="4262758" y="3317876"/>
            <a:ext cx="884772" cy="442386"/>
          </a:xfrm>
          <a:prstGeom prst="rect">
            <a:avLst/>
          </a:prstGeom>
        </p:spPr>
      </p:pic>
      <p:sp>
        <p:nvSpPr>
          <p:cNvPr id="6" name="Textfeld 5">
            <a:extLst>
              <a:ext uri="{FF2B5EF4-FFF2-40B4-BE49-F238E27FC236}">
                <a16:creationId xmlns:a16="http://schemas.microsoft.com/office/drawing/2014/main" id="{11BDFCB0-C587-477A-A86A-46E040321033}"/>
              </a:ext>
            </a:extLst>
          </p:cNvPr>
          <p:cNvSpPr txBox="1"/>
          <p:nvPr/>
        </p:nvSpPr>
        <p:spPr>
          <a:xfrm>
            <a:off x="10817226" y="5638948"/>
            <a:ext cx="884772" cy="923330"/>
          </a:xfrm>
          <a:prstGeom prst="rect">
            <a:avLst/>
          </a:prstGeom>
          <a:noFill/>
        </p:spPr>
        <p:txBody>
          <a:bodyPr wrap="square" rtlCol="0">
            <a:spAutoFit/>
          </a:bodyPr>
          <a:lstStyle/>
          <a:p>
            <a:r>
              <a:rPr lang="de-DE" sz="900" dirty="0"/>
              <a:t>"</a:t>
            </a:r>
            <a:r>
              <a:rPr lang="de-DE" sz="900" dirty="0">
                <a:hlinkClick r:id="rId6" tooltip="http://www.dpti.sa.gov.au/livingneighbourhoods/welcome/about-living-neighbourhoods"/>
              </a:rPr>
              <a:t>Dieses Foto</a:t>
            </a:r>
            <a:r>
              <a:rPr lang="de-DE" sz="900" dirty="0"/>
              <a:t>“ von Unbekannter Autor ist lizenziert gemäß </a:t>
            </a:r>
            <a:r>
              <a:rPr lang="de-DE" sz="900" dirty="0">
                <a:hlinkClick r:id="rId7" tooltip="https://creativecommons.org/licenses/by/3.0/"/>
              </a:rPr>
              <a:t>CC BY</a:t>
            </a:r>
            <a:endParaRPr lang="de-DE" sz="900" dirty="0"/>
          </a:p>
        </p:txBody>
      </p:sp>
    </p:spTree>
    <p:extLst>
      <p:ext uri="{BB962C8B-B14F-4D97-AF65-F5344CB8AC3E}">
        <p14:creationId xmlns:p14="http://schemas.microsoft.com/office/powerpoint/2010/main" val="18487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8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err="1"/>
              <a:t>UMFORMUNGEn</a:t>
            </a:r>
            <a:r>
              <a:rPr lang="de-DE" dirty="0"/>
              <a:t> MIT </a:t>
            </a:r>
            <a:r>
              <a:rPr lang="de-DE" dirty="0" err="1"/>
              <a:t>PartielleR</a:t>
            </a:r>
            <a:r>
              <a:rPr lang="de-DE" dirty="0"/>
              <a:t> Integration</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CB2A6F46-C73A-4B6A-A709-3C254238AD31}"/>
                  </a:ext>
                </a:extLst>
              </p:cNvPr>
              <p:cNvSpPr txBox="1"/>
              <p:nvPr/>
            </p:nvSpPr>
            <p:spPr>
              <a:xfrm>
                <a:off x="843380" y="2405849"/>
                <a:ext cx="10131426" cy="3311869"/>
              </a:xfrm>
              <a:prstGeom prst="rect">
                <a:avLst/>
              </a:prstGeom>
              <a:noFill/>
            </p:spPr>
            <p:txBody>
              <a:bodyPr wrap="square" rtlCol="0">
                <a:spAutoFit/>
              </a:bodyPr>
              <a:lstStyle/>
              <a:p>
                <a:r>
                  <a:rPr lang="de-DE" dirty="0"/>
                  <a:t>Wir wollen nun damit die Stammfunktionen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𝐹</m:t>
                        </m:r>
                      </m:e>
                      <m:sub>
                        <m:r>
                          <a:rPr lang="de-DE" b="0" i="1" smtClean="0">
                            <a:latin typeface="Cambria Math" panose="02040503050406030204" pitchFamily="18" charset="0"/>
                          </a:rPr>
                          <m:t>𝑛</m:t>
                        </m:r>
                      </m:sub>
                    </m:sSub>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 für Eulers Idee mit n=1 berechnen: </a:t>
                </a:r>
              </a:p>
              <a:p>
                <a:endParaRPr lang="de-DE" dirty="0"/>
              </a:p>
              <a:p>
                <a:pPr/>
                <a14:m>
                  <m:oMathPara xmlns:m="http://schemas.openxmlformats.org/officeDocument/2006/math">
                    <m:oMathParaPr>
                      <m:jc m:val="centerGroup"/>
                    </m:oMathParaPr>
                    <m:oMath xmlns:m="http://schemas.openxmlformats.org/officeDocument/2006/math">
                      <m:nary>
                        <m:naryPr>
                          <m:limLoc m:val="undOvr"/>
                          <m:subHide m:val="on"/>
                          <m:supHide m:val="on"/>
                          <m:ctrlPr>
                            <a:rPr lang="de-DE" i="1" smtClean="0">
                              <a:latin typeface="Cambria Math" panose="02040503050406030204" pitchFamily="18" charset="0"/>
                            </a:rPr>
                          </m:ctrlPr>
                        </m:naryPr>
                        <m:sub/>
                        <m:sup/>
                        <m:e>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sup>
                          </m:sSup>
                        </m:e>
                      </m:nary>
                      <m:r>
                        <a:rPr lang="de-DE" b="0" i="1" smtClean="0">
                          <a:latin typeface="Cambria Math" panose="02040503050406030204" pitchFamily="18" charset="0"/>
                        </a:rPr>
                        <m:t> </m:t>
                      </m:r>
                      <m:r>
                        <a:rPr lang="de-DE" b="0" i="1" smtClean="0">
                          <a:latin typeface="Cambria Math" panose="02040503050406030204" pitchFamily="18" charset="0"/>
                        </a:rPr>
                        <m:t>𝑑𝑥</m:t>
                      </m:r>
                    </m:oMath>
                  </m:oMathPara>
                </a14:m>
                <a:endParaRPr lang="de-DE" dirty="0"/>
              </a:p>
              <a:p>
                <a:r>
                  <a:rPr lang="de-DE" dirty="0"/>
                  <a:t>mit Hilfe der gerade hergeleiteten Formel </a:t>
                </a:r>
              </a:p>
              <a:p>
                <a:endParaRPr lang="de-DE" dirty="0"/>
              </a:p>
              <a:p>
                <a:endParaRPr lang="de-DE" dirty="0"/>
              </a:p>
              <a:p>
                <a:r>
                  <a:rPr lang="de-DE" dirty="0"/>
                  <a:t>Um diese Formel auf das obige Integral anzuwenden, muss man einen der beiden Faktoren jetzt als u(x) setzen und einen als v‘(x). u(x) muss man für die partielle Integration ableiten u‘(x), und für v‘(x) muss man eine Stammfunktion v(x) finden (siehe rechte Seite der Gleichung). Da Polynome beim Ableiten einen Grad verlieren, eignen sie sich gut zum Ableiten, also wählen wir für die Formel u(x)=x und v‘(x)=</a:t>
                </a:r>
                <a:r>
                  <a:rPr lang="de-DE" dirty="0">
                    <a:ea typeface="Cambria Math" panose="02040503050406030204" pitchFamily="18" charset="0"/>
                  </a:rPr>
                  <a:t>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oMath>
                </a14:m>
                <a:r>
                  <a:rPr lang="de-DE" dirty="0"/>
                  <a:t>.  </a:t>
                </a:r>
              </a:p>
            </p:txBody>
          </p:sp>
        </mc:Choice>
        <mc:Fallback xmlns="">
          <p:sp>
            <p:nvSpPr>
              <p:cNvPr id="5" name="Textfeld 4">
                <a:extLst>
                  <a:ext uri="{FF2B5EF4-FFF2-40B4-BE49-F238E27FC236}">
                    <a16:creationId xmlns:a16="http://schemas.microsoft.com/office/drawing/2014/main" id="{CB2A6F46-C73A-4B6A-A709-3C254238AD31}"/>
                  </a:ext>
                </a:extLst>
              </p:cNvPr>
              <p:cNvSpPr txBox="1">
                <a:spLocks noRot="1" noChangeAspect="1" noMove="1" noResize="1" noEditPoints="1" noAdjustHandles="1" noChangeArrowheads="1" noChangeShapeType="1" noTextEdit="1"/>
              </p:cNvSpPr>
              <p:nvPr/>
            </p:nvSpPr>
            <p:spPr>
              <a:xfrm>
                <a:off x="843380" y="2405849"/>
                <a:ext cx="10131426" cy="3311869"/>
              </a:xfrm>
              <a:prstGeom prst="rect">
                <a:avLst/>
              </a:prstGeom>
              <a:blipFill>
                <a:blip r:embed="rId2"/>
                <a:stretch>
                  <a:fillRect l="-481" t="-1105" r="-542" b="-202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D1BBCF5B-9517-4C51-9425-0F6C3D35E6B4}"/>
                  </a:ext>
                </a:extLst>
              </p:cNvPr>
              <p:cNvSpPr/>
              <p:nvPr/>
            </p:nvSpPr>
            <p:spPr>
              <a:xfrm>
                <a:off x="5086905" y="3791683"/>
                <a:ext cx="3569695"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de-DE" i="1" smtClean="0">
                              <a:solidFill>
                                <a:srgbClr val="FFFF00"/>
                              </a:solidFill>
                              <a:latin typeface="Cambria Math" panose="02040503050406030204" pitchFamily="18" charset="0"/>
                              <a:ea typeface="Cambria Math" panose="02040503050406030204" pitchFamily="18" charset="0"/>
                            </a:rPr>
                          </m:ctrlPr>
                        </m:naryPr>
                        <m:sub/>
                        <m:sup/>
                        <m:e>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𝑣</m:t>
                              </m:r>
                            </m:e>
                            <m:sup>
                              <m:r>
                                <a:rPr lang="de-DE" i="1">
                                  <a:solidFill>
                                    <a:srgbClr val="FFFF00"/>
                                  </a:solidFill>
                                  <a:latin typeface="Cambria Math" panose="02040503050406030204" pitchFamily="18" charset="0"/>
                                </a:rPr>
                                <m:t>′</m:t>
                              </m:r>
                            </m:sup>
                          </m:sSup>
                          <m:r>
                            <a:rPr lang="de-DE" b="0" i="1" smtClean="0">
                              <a:solidFill>
                                <a:srgbClr val="FFFF00"/>
                              </a:solidFill>
                              <a:latin typeface="Cambria Math" panose="02040503050406030204" pitchFamily="18" charset="0"/>
                            </a:rPr>
                            <m:t> </m:t>
                          </m:r>
                          <m:r>
                            <a:rPr lang="de-DE" i="1">
                              <a:solidFill>
                                <a:srgbClr val="FFFF00"/>
                              </a:solidFill>
                              <a:latin typeface="Cambria Math" panose="02040503050406030204" pitchFamily="18" charset="0"/>
                              <a:ea typeface="Cambria Math" panose="02040503050406030204" pitchFamily="18" charset="0"/>
                            </a:rPr>
                            <m:t>∙</m:t>
                          </m:r>
                          <m:r>
                            <a:rPr lang="de-DE" b="0" i="1" smtClean="0">
                              <a:solidFill>
                                <a:srgbClr val="FFFF00"/>
                              </a:solidFill>
                              <a:latin typeface="Cambria Math" panose="02040503050406030204" pitchFamily="18" charset="0"/>
                              <a:ea typeface="Cambria Math" panose="02040503050406030204" pitchFamily="18" charset="0"/>
                            </a:rPr>
                            <m:t> </m:t>
                          </m:r>
                          <m:r>
                            <a:rPr lang="de-DE" i="1">
                              <a:solidFill>
                                <a:srgbClr val="FFFF00"/>
                              </a:solidFill>
                              <a:latin typeface="Cambria Math" panose="02040503050406030204" pitchFamily="18" charset="0"/>
                            </a:rPr>
                            <m:t>𝑢</m:t>
                          </m:r>
                          <m:r>
                            <a:rPr lang="de-DE" i="1">
                              <a:solidFill>
                                <a:srgbClr val="FFFF00"/>
                              </a:solidFill>
                              <a:latin typeface="Cambria Math" panose="02040503050406030204" pitchFamily="18" charset="0"/>
                            </a:rPr>
                            <m:t>   </m:t>
                          </m:r>
                          <m:r>
                            <a:rPr lang="de-DE" i="1">
                              <a:solidFill>
                                <a:srgbClr val="FFFF00"/>
                              </a:solidFill>
                              <a:latin typeface="Cambria Math" panose="02040503050406030204" pitchFamily="18" charset="0"/>
                            </a:rPr>
                            <m:t>𝑑𝑥</m:t>
                          </m:r>
                          <m:r>
                            <a:rPr lang="de-DE" i="1">
                              <a:solidFill>
                                <a:srgbClr val="FFFF00"/>
                              </a:solidFill>
                              <a:latin typeface="Cambria Math" panose="02040503050406030204" pitchFamily="18" charset="0"/>
                            </a:rPr>
                            <m:t>=</m:t>
                          </m:r>
                        </m:e>
                      </m:nary>
                      <m:r>
                        <a:rPr lang="de-DE" i="1">
                          <a:solidFill>
                            <a:srgbClr val="FFFF00"/>
                          </a:solidFill>
                          <a:latin typeface="Cambria Math" panose="02040503050406030204" pitchFamily="18" charset="0"/>
                        </a:rPr>
                        <m:t>𝑢</m:t>
                      </m:r>
                      <m:r>
                        <a:rPr lang="de-DE" i="1">
                          <a:solidFill>
                            <a:srgbClr val="FFFF00"/>
                          </a:solidFill>
                          <a:latin typeface="Cambria Math" panose="02040503050406030204" pitchFamily="18" charset="0"/>
                          <a:ea typeface="Cambria Math" panose="02040503050406030204" pitchFamily="18" charset="0"/>
                        </a:rPr>
                        <m:t>∙</m:t>
                      </m:r>
                      <m:r>
                        <a:rPr lang="de-DE" i="1">
                          <a:solidFill>
                            <a:srgbClr val="FFFF00"/>
                          </a:solidFill>
                          <a:latin typeface="Cambria Math" panose="02040503050406030204" pitchFamily="18" charset="0"/>
                        </a:rPr>
                        <m:t>𝑣</m:t>
                      </m:r>
                      <m:r>
                        <a:rPr lang="de-DE" i="1">
                          <a:solidFill>
                            <a:srgbClr val="FFFF00"/>
                          </a:solidFill>
                          <a:latin typeface="Cambria Math" panose="02040503050406030204" pitchFamily="18" charset="0"/>
                        </a:rPr>
                        <m:t>−</m:t>
                      </m:r>
                      <m:nary>
                        <m:naryPr>
                          <m:limLoc m:val="undOvr"/>
                          <m:subHide m:val="on"/>
                          <m:supHide m:val="on"/>
                          <m:ctrlPr>
                            <a:rPr lang="de-DE" i="1">
                              <a:solidFill>
                                <a:srgbClr val="FFFF00"/>
                              </a:solidFill>
                              <a:latin typeface="Cambria Math" panose="02040503050406030204" pitchFamily="18" charset="0"/>
                            </a:rPr>
                          </m:ctrlPr>
                        </m:naryPr>
                        <m:sub/>
                        <m:sup/>
                        <m:e>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𝑢</m:t>
                              </m:r>
                            </m:e>
                            <m:sup>
                              <m:r>
                                <a:rPr lang="de-DE" i="1">
                                  <a:solidFill>
                                    <a:srgbClr val="FFFF00"/>
                                  </a:solidFill>
                                  <a:latin typeface="Cambria Math" panose="02040503050406030204" pitchFamily="18" charset="0"/>
                                </a:rPr>
                                <m:t>′</m:t>
                              </m:r>
                            </m:sup>
                          </m:sSup>
                          <m:r>
                            <a:rPr lang="de-DE" i="1">
                              <a:solidFill>
                                <a:srgbClr val="FFFF00"/>
                              </a:solidFill>
                              <a:latin typeface="Cambria Math" panose="02040503050406030204" pitchFamily="18" charset="0"/>
                              <a:ea typeface="Cambria Math" panose="02040503050406030204" pitchFamily="18" charset="0"/>
                            </a:rPr>
                            <m:t>∙</m:t>
                          </m:r>
                          <m:r>
                            <a:rPr lang="de-DE" i="1">
                              <a:solidFill>
                                <a:srgbClr val="FFFF00"/>
                              </a:solidFill>
                              <a:latin typeface="Cambria Math" panose="02040503050406030204" pitchFamily="18" charset="0"/>
                            </a:rPr>
                            <m:t>𝑣</m:t>
                          </m:r>
                        </m:e>
                      </m:nary>
                      <m:r>
                        <a:rPr lang="de-DE" i="1">
                          <a:solidFill>
                            <a:srgbClr val="FFFF00"/>
                          </a:solidFill>
                          <a:latin typeface="Cambria Math" panose="02040503050406030204" pitchFamily="18" charset="0"/>
                        </a:rPr>
                        <m:t>𝑑𝑥</m:t>
                      </m:r>
                      <m:r>
                        <a:rPr lang="de-DE" b="0" i="1" smtClean="0">
                          <a:solidFill>
                            <a:srgbClr val="FFFF00"/>
                          </a:solidFill>
                          <a:latin typeface="Cambria Math" panose="02040503050406030204" pitchFamily="18" charset="0"/>
                        </a:rPr>
                        <m:t>.</m:t>
                      </m:r>
                    </m:oMath>
                  </m:oMathPara>
                </a14:m>
                <a:endParaRPr lang="de-DE" dirty="0"/>
              </a:p>
            </p:txBody>
          </p:sp>
        </mc:Choice>
        <mc:Fallback xmlns="">
          <p:sp>
            <p:nvSpPr>
              <p:cNvPr id="3" name="Rechteck 2">
                <a:extLst>
                  <a:ext uri="{FF2B5EF4-FFF2-40B4-BE49-F238E27FC236}">
                    <a16:creationId xmlns:a16="http://schemas.microsoft.com/office/drawing/2014/main" id="{D1BBCF5B-9517-4C51-9425-0F6C3D35E6B4}"/>
                  </a:ext>
                </a:extLst>
              </p:cNvPr>
              <p:cNvSpPr>
                <a:spLocks noRot="1" noChangeAspect="1" noMove="1" noResize="1" noEditPoints="1" noAdjustHandles="1" noChangeArrowheads="1" noChangeShapeType="1" noTextEdit="1"/>
              </p:cNvSpPr>
              <p:nvPr/>
            </p:nvSpPr>
            <p:spPr>
              <a:xfrm>
                <a:off x="5086905" y="3791683"/>
                <a:ext cx="3569695" cy="818879"/>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269521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err="1"/>
              <a:t>UMFORMUNGEn</a:t>
            </a:r>
            <a:r>
              <a:rPr lang="de-DE" dirty="0"/>
              <a:t> MIT </a:t>
            </a:r>
            <a:r>
              <a:rPr lang="de-DE" dirty="0" err="1"/>
              <a:t>PartielleR</a:t>
            </a:r>
            <a:r>
              <a:rPr lang="de-DE" dirty="0"/>
              <a:t> Integration</a:t>
            </a:r>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D1BBCF5B-9517-4C51-9425-0F6C3D35E6B4}"/>
                  </a:ext>
                </a:extLst>
              </p:cNvPr>
              <p:cNvSpPr/>
              <p:nvPr/>
            </p:nvSpPr>
            <p:spPr>
              <a:xfrm>
                <a:off x="1952162" y="5310665"/>
                <a:ext cx="3296329" cy="6574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de-DE" sz="1400" i="1" smtClean="0">
                              <a:solidFill>
                                <a:srgbClr val="FFFF00"/>
                              </a:solidFill>
                              <a:latin typeface="Cambria Math" panose="02040503050406030204" pitchFamily="18" charset="0"/>
                              <a:ea typeface="Cambria Math" panose="02040503050406030204" pitchFamily="18" charset="0"/>
                            </a:rPr>
                          </m:ctrlPr>
                        </m:naryPr>
                        <m:sub/>
                        <m:sup/>
                        <m:e>
                          <m:sSup>
                            <m:sSupPr>
                              <m:ctrlPr>
                                <a:rPr lang="de-DE" sz="1400" i="1">
                                  <a:solidFill>
                                    <a:srgbClr val="FFFF00"/>
                                  </a:solidFill>
                                  <a:latin typeface="Cambria Math" panose="02040503050406030204" pitchFamily="18" charset="0"/>
                                </a:rPr>
                              </m:ctrlPr>
                            </m:sSupPr>
                            <m:e>
                              <m:r>
                                <a:rPr lang="de-DE" sz="1400" i="1">
                                  <a:solidFill>
                                    <a:srgbClr val="FFFF00"/>
                                  </a:solidFill>
                                  <a:latin typeface="Cambria Math" panose="02040503050406030204" pitchFamily="18" charset="0"/>
                                </a:rPr>
                                <m:t>𝑣</m:t>
                              </m:r>
                            </m:e>
                            <m:sup>
                              <m:r>
                                <a:rPr lang="de-DE" sz="1400" i="1">
                                  <a:solidFill>
                                    <a:srgbClr val="FFFF00"/>
                                  </a:solidFill>
                                  <a:latin typeface="Cambria Math" panose="02040503050406030204" pitchFamily="18" charset="0"/>
                                </a:rPr>
                                <m:t>′</m:t>
                              </m:r>
                            </m:sup>
                          </m:sSup>
                          <m:r>
                            <a:rPr lang="de-DE" sz="1400" b="0" i="1" smtClean="0">
                              <a:solidFill>
                                <a:srgbClr val="FFFF00"/>
                              </a:solidFill>
                              <a:latin typeface="Cambria Math" panose="02040503050406030204" pitchFamily="18" charset="0"/>
                            </a:rPr>
                            <m:t> </m:t>
                          </m:r>
                          <m:r>
                            <a:rPr lang="de-DE" sz="1400" i="1">
                              <a:solidFill>
                                <a:srgbClr val="FFFF00"/>
                              </a:solidFill>
                              <a:latin typeface="Cambria Math" panose="02040503050406030204" pitchFamily="18" charset="0"/>
                              <a:ea typeface="Cambria Math" panose="02040503050406030204" pitchFamily="18" charset="0"/>
                            </a:rPr>
                            <m:t>∙</m:t>
                          </m:r>
                          <m:r>
                            <a:rPr lang="de-DE" sz="1400" b="0" i="1" smtClean="0">
                              <a:solidFill>
                                <a:srgbClr val="FFFF00"/>
                              </a:solidFill>
                              <a:latin typeface="Cambria Math" panose="02040503050406030204" pitchFamily="18" charset="0"/>
                              <a:ea typeface="Cambria Math" panose="02040503050406030204" pitchFamily="18" charset="0"/>
                            </a:rPr>
                            <m:t> </m:t>
                          </m:r>
                          <m:r>
                            <a:rPr lang="de-DE" sz="1400" i="1">
                              <a:solidFill>
                                <a:srgbClr val="FFFF00"/>
                              </a:solidFill>
                              <a:latin typeface="Cambria Math" panose="02040503050406030204" pitchFamily="18" charset="0"/>
                            </a:rPr>
                            <m:t>𝑢</m:t>
                          </m:r>
                          <m:r>
                            <a:rPr lang="de-DE" sz="1400" i="1">
                              <a:solidFill>
                                <a:srgbClr val="FFFF00"/>
                              </a:solidFill>
                              <a:latin typeface="Cambria Math" panose="02040503050406030204" pitchFamily="18" charset="0"/>
                            </a:rPr>
                            <m:t>   </m:t>
                          </m:r>
                          <m:r>
                            <a:rPr lang="de-DE" sz="1400" i="1">
                              <a:solidFill>
                                <a:srgbClr val="FFFF00"/>
                              </a:solidFill>
                              <a:latin typeface="Cambria Math" panose="02040503050406030204" pitchFamily="18" charset="0"/>
                            </a:rPr>
                            <m:t>𝑑𝑥</m:t>
                          </m:r>
                          <m:r>
                            <a:rPr lang="de-DE" sz="1400" i="1">
                              <a:solidFill>
                                <a:srgbClr val="FFFF00"/>
                              </a:solidFill>
                              <a:latin typeface="Cambria Math" panose="02040503050406030204" pitchFamily="18" charset="0"/>
                            </a:rPr>
                            <m:t>=</m:t>
                          </m:r>
                        </m:e>
                      </m:nary>
                      <m:r>
                        <a:rPr lang="de-DE" sz="1400" i="1">
                          <a:solidFill>
                            <a:srgbClr val="FFFF00"/>
                          </a:solidFill>
                          <a:latin typeface="Cambria Math" panose="02040503050406030204" pitchFamily="18" charset="0"/>
                        </a:rPr>
                        <m:t>𝑢</m:t>
                      </m:r>
                      <m:r>
                        <a:rPr lang="de-DE" sz="1400" i="1">
                          <a:solidFill>
                            <a:srgbClr val="FFFF00"/>
                          </a:solidFill>
                          <a:latin typeface="Cambria Math" panose="02040503050406030204" pitchFamily="18" charset="0"/>
                          <a:ea typeface="Cambria Math" panose="02040503050406030204" pitchFamily="18" charset="0"/>
                        </a:rPr>
                        <m:t>∙</m:t>
                      </m:r>
                      <m:r>
                        <a:rPr lang="de-DE" sz="1400" i="1">
                          <a:solidFill>
                            <a:srgbClr val="FFFF00"/>
                          </a:solidFill>
                          <a:latin typeface="Cambria Math" panose="02040503050406030204" pitchFamily="18" charset="0"/>
                        </a:rPr>
                        <m:t>𝑣</m:t>
                      </m:r>
                      <m:r>
                        <a:rPr lang="de-DE" sz="1400" i="1">
                          <a:solidFill>
                            <a:srgbClr val="FFFF00"/>
                          </a:solidFill>
                          <a:latin typeface="Cambria Math" panose="02040503050406030204" pitchFamily="18" charset="0"/>
                        </a:rPr>
                        <m:t>−</m:t>
                      </m:r>
                      <m:nary>
                        <m:naryPr>
                          <m:limLoc m:val="undOvr"/>
                          <m:subHide m:val="on"/>
                          <m:supHide m:val="on"/>
                          <m:ctrlPr>
                            <a:rPr lang="de-DE" sz="1400" i="1">
                              <a:solidFill>
                                <a:srgbClr val="FFFF00"/>
                              </a:solidFill>
                              <a:latin typeface="Cambria Math" panose="02040503050406030204" pitchFamily="18" charset="0"/>
                            </a:rPr>
                          </m:ctrlPr>
                        </m:naryPr>
                        <m:sub/>
                        <m:sup/>
                        <m:e>
                          <m:sSup>
                            <m:sSupPr>
                              <m:ctrlPr>
                                <a:rPr lang="de-DE" sz="1400" i="1">
                                  <a:solidFill>
                                    <a:srgbClr val="FFFF00"/>
                                  </a:solidFill>
                                  <a:latin typeface="Cambria Math" panose="02040503050406030204" pitchFamily="18" charset="0"/>
                                </a:rPr>
                              </m:ctrlPr>
                            </m:sSupPr>
                            <m:e>
                              <m:r>
                                <a:rPr lang="de-DE" sz="1400" i="1">
                                  <a:solidFill>
                                    <a:srgbClr val="FFFF00"/>
                                  </a:solidFill>
                                  <a:latin typeface="Cambria Math" panose="02040503050406030204" pitchFamily="18" charset="0"/>
                                </a:rPr>
                                <m:t>𝑢</m:t>
                              </m:r>
                            </m:e>
                            <m:sup>
                              <m:r>
                                <a:rPr lang="de-DE" sz="1400" i="1">
                                  <a:solidFill>
                                    <a:srgbClr val="FFFF00"/>
                                  </a:solidFill>
                                  <a:latin typeface="Cambria Math" panose="02040503050406030204" pitchFamily="18" charset="0"/>
                                </a:rPr>
                                <m:t>′</m:t>
                              </m:r>
                            </m:sup>
                          </m:sSup>
                          <m:r>
                            <a:rPr lang="de-DE" sz="1400" i="1">
                              <a:solidFill>
                                <a:srgbClr val="FFFF00"/>
                              </a:solidFill>
                              <a:latin typeface="Cambria Math" panose="02040503050406030204" pitchFamily="18" charset="0"/>
                              <a:ea typeface="Cambria Math" panose="02040503050406030204" pitchFamily="18" charset="0"/>
                            </a:rPr>
                            <m:t>∙</m:t>
                          </m:r>
                          <m:r>
                            <a:rPr lang="de-DE" sz="1400" i="1">
                              <a:solidFill>
                                <a:srgbClr val="FFFF00"/>
                              </a:solidFill>
                              <a:latin typeface="Cambria Math" panose="02040503050406030204" pitchFamily="18" charset="0"/>
                            </a:rPr>
                            <m:t>𝑣</m:t>
                          </m:r>
                        </m:e>
                      </m:nary>
                      <m:r>
                        <a:rPr lang="de-DE" sz="1400" i="1">
                          <a:solidFill>
                            <a:srgbClr val="FFFF00"/>
                          </a:solidFill>
                          <a:latin typeface="Cambria Math" panose="02040503050406030204" pitchFamily="18" charset="0"/>
                        </a:rPr>
                        <m:t>𝑑𝑥</m:t>
                      </m:r>
                    </m:oMath>
                  </m:oMathPara>
                </a14:m>
                <a:endParaRPr lang="de-DE" sz="1100" dirty="0"/>
              </a:p>
            </p:txBody>
          </p:sp>
        </mc:Choice>
        <mc:Fallback xmlns="">
          <p:sp>
            <p:nvSpPr>
              <p:cNvPr id="3" name="Rechteck 2">
                <a:extLst>
                  <a:ext uri="{FF2B5EF4-FFF2-40B4-BE49-F238E27FC236}">
                    <a16:creationId xmlns:a16="http://schemas.microsoft.com/office/drawing/2014/main" id="{D1BBCF5B-9517-4C51-9425-0F6C3D35E6B4}"/>
                  </a:ext>
                </a:extLst>
              </p:cNvPr>
              <p:cNvSpPr>
                <a:spLocks noRot="1" noChangeAspect="1" noMove="1" noResize="1" noEditPoints="1" noAdjustHandles="1" noChangeArrowheads="1" noChangeShapeType="1" noTextEdit="1"/>
              </p:cNvSpPr>
              <p:nvPr/>
            </p:nvSpPr>
            <p:spPr>
              <a:xfrm>
                <a:off x="1952162" y="5310665"/>
                <a:ext cx="3296329" cy="657424"/>
              </a:xfrm>
              <a:prstGeom prst="rect">
                <a:avLst/>
              </a:prstGeom>
              <a:blipFill>
                <a:blip r:embed="rId4"/>
                <a:stretch>
                  <a:fillRect/>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DFCA8945-A31B-41E5-9342-B6D435B1D4A0}"/>
              </a:ext>
            </a:extLst>
          </p:cNvPr>
          <p:cNvSpPr txBox="1"/>
          <p:nvPr/>
        </p:nvSpPr>
        <p:spPr>
          <a:xfrm>
            <a:off x="7697148" y="5814874"/>
            <a:ext cx="4167423" cy="646331"/>
          </a:xfrm>
          <a:prstGeom prst="rect">
            <a:avLst/>
          </a:prstGeom>
          <a:noFill/>
        </p:spPr>
        <p:txBody>
          <a:bodyPr wrap="none" rtlCol="0">
            <a:spAutoFit/>
          </a:bodyPr>
          <a:lstStyle/>
          <a:p>
            <a:r>
              <a:rPr lang="de-DE" dirty="0"/>
              <a:t>Zur Auswahl der Zuweisung von u und v‘</a:t>
            </a:r>
          </a:p>
          <a:p>
            <a:r>
              <a:rPr lang="de-DE" dirty="0">
                <a:hlinkClick r:id="rId5"/>
              </a:rPr>
              <a:t>hier</a:t>
            </a:r>
            <a:r>
              <a:rPr lang="de-DE" dirty="0"/>
              <a:t> ein Video für Mathematikstudierende</a:t>
            </a:r>
          </a:p>
        </p:txBody>
      </p:sp>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C4A923D1-92BB-4670-9EF3-EA18CDDB01CB}"/>
                  </a:ext>
                </a:extLst>
              </p:cNvPr>
              <p:cNvSpPr/>
              <p:nvPr/>
            </p:nvSpPr>
            <p:spPr>
              <a:xfrm>
                <a:off x="2348645" y="3751075"/>
                <a:ext cx="7766069" cy="412164"/>
              </a:xfrm>
              <a:prstGeom prst="rect">
                <a:avLst/>
              </a:prstGeom>
            </p:spPr>
            <p:txBody>
              <a:bodyPr wrap="square">
                <a:spAutoFit/>
              </a:bodyPr>
              <a:lstStyle/>
              <a:p>
                <a14:m>
                  <m:oMath xmlns:m="http://schemas.openxmlformats.org/officeDocument/2006/math">
                    <m:nary>
                      <m:naryPr>
                        <m:limLoc m:val="undOvr"/>
                        <m:subHide m:val="on"/>
                        <m:supHide m:val="on"/>
                        <m:ctrlPr>
                          <a:rPr lang="de-DE" i="1" smtClean="0">
                            <a:latin typeface="Cambria Math" panose="02040503050406030204" pitchFamily="18" charset="0"/>
                          </a:rPr>
                        </m:ctrlPr>
                      </m:naryPr>
                      <m:sub/>
                      <m:sup/>
                      <m:e>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e>
                    </m:nary>
                    <m:r>
                      <a:rPr lang="de-DE" i="1">
                        <a:latin typeface="Cambria Math" panose="02040503050406030204" pitchFamily="18" charset="0"/>
                      </a:rPr>
                      <m:t> </m:t>
                    </m:r>
                    <m:r>
                      <a:rPr lang="de-DE" i="1">
                        <a:latin typeface="Cambria Math" panose="02040503050406030204" pitchFamily="18" charset="0"/>
                      </a:rPr>
                      <m:t>𝑑𝑥</m:t>
                    </m:r>
                    <m:r>
                      <a:rPr lang="de-DE" b="0" i="1" smtClean="0">
                        <a:latin typeface="Cambria Math" panose="02040503050406030204" pitchFamily="18" charset="0"/>
                      </a:rPr>
                      <m:t> =</m:t>
                    </m:r>
                    <m:r>
                      <a:rPr lang="de-DE" b="0" i="1" smtClean="0">
                        <a:latin typeface="Cambria Math" panose="02040503050406030204" pitchFamily="18" charset="0"/>
                      </a:rPr>
                      <m:t>𝑥</m:t>
                    </m:r>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𝑥</m:t>
                            </m:r>
                          </m:sup>
                        </m:sSup>
                      </m:e>
                    </m:d>
                    <m:r>
                      <a:rPr lang="de-DE" b="0" i="1" smtClean="0">
                        <a:latin typeface="Cambria Math" panose="02040503050406030204" pitchFamily="18" charset="0"/>
                      </a:rPr>
                      <m:t>    − </m:t>
                    </m:r>
                    <m:nary>
                      <m:naryPr>
                        <m:limLoc m:val="undOvr"/>
                        <m:subHide m:val="on"/>
                        <m:supHide m:val="on"/>
                        <m:ctrlPr>
                          <a:rPr lang="de-DE" b="0" i="1" smtClean="0">
                            <a:latin typeface="Cambria Math" panose="02040503050406030204" pitchFamily="18" charset="0"/>
                          </a:rPr>
                        </m:ctrlPr>
                      </m:naryPr>
                      <m:sub/>
                      <m:sup/>
                      <m:e>
                        <m:r>
                          <a:rPr lang="de-DE" b="0" i="1" smtClean="0">
                            <a:latin typeface="Cambria Math" panose="02040503050406030204" pitchFamily="18" charset="0"/>
                          </a:rPr>
                          <m:t>1</m:t>
                        </m:r>
                        <m:r>
                          <a:rPr lang="de-DE" b="0" i="1" smtClean="0">
                            <a:latin typeface="Cambria Math" panose="02040503050406030204" pitchFamily="18" charset="0"/>
                            <a:ea typeface="Cambria Math" panose="02040503050406030204" pitchFamily="18" charset="0"/>
                          </a:rPr>
                          <m:t>∙</m:t>
                        </m:r>
                        <m:d>
                          <m:dPr>
                            <m:ctrlP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dPr>
                          <m:e>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sSup>
                              <m:sSupPr>
                                <m:ctrlP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sSupPr>
                              <m:e>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𝑒</m:t>
                                </m:r>
                              </m:e>
                              <m:sup>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𝑥</m:t>
                                </m:r>
                              </m:sup>
                            </m:sSup>
                          </m:e>
                        </m:d>
                      </m:e>
                    </m:nary>
                    <m:r>
                      <a:rPr lang="de-DE" b="0" i="1" smtClean="0">
                        <a:latin typeface="Cambria Math" panose="02040503050406030204" pitchFamily="18" charset="0"/>
                      </a:rPr>
                      <m:t> </m:t>
                    </m:r>
                    <m:r>
                      <a:rPr lang="de-DE" b="0" i="1" smtClean="0">
                        <a:latin typeface="Cambria Math" panose="02040503050406030204" pitchFamily="18" charset="0"/>
                      </a:rPr>
                      <m:t>𝑑𝑥</m:t>
                    </m:r>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 ∙</m:t>
                    </m:r>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r>
                      <a:rPr lang="de-DE" b="0" i="1" smtClean="0">
                        <a:latin typeface="Cambria Math" panose="02040503050406030204" pitchFamily="18" charset="0"/>
                      </a:rPr>
                      <m:t>−(</m:t>
                    </m:r>
                    <m:sSup>
                      <m:sSupPr>
                        <m:ctrlPr>
                          <a:rPr lang="de-DE"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de-DE"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𝑒</m:t>
                        </m:r>
                      </m:e>
                      <m:sup>
                        <m:r>
                          <a:rPr lang="de-DE"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
                          <a:rPr lang="de-DE"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𝑥</m:t>
                        </m:r>
                      </m:sup>
                    </m:sSup>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
                      <a:rPr lang="de-DE"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𝑐</m:t>
                    </m:r>
                  </m:oMath>
                </a14:m>
                <a:r>
                  <a:rPr lang="de-DE" dirty="0"/>
                  <a:t>)</a:t>
                </a:r>
              </a:p>
            </p:txBody>
          </p:sp>
        </mc:Choice>
        <mc:Fallback xmlns="">
          <p:sp>
            <p:nvSpPr>
              <p:cNvPr id="6" name="Rechteck 5">
                <a:extLst>
                  <a:ext uri="{FF2B5EF4-FFF2-40B4-BE49-F238E27FC236}">
                    <a16:creationId xmlns:a16="http://schemas.microsoft.com/office/drawing/2014/main" id="{C4A923D1-92BB-4670-9EF3-EA18CDDB01CB}"/>
                  </a:ext>
                </a:extLst>
              </p:cNvPr>
              <p:cNvSpPr>
                <a:spLocks noRot="1" noChangeAspect="1" noMove="1" noResize="1" noEditPoints="1" noAdjustHandles="1" noChangeArrowheads="1" noChangeShapeType="1" noTextEdit="1"/>
              </p:cNvSpPr>
              <p:nvPr/>
            </p:nvSpPr>
            <p:spPr>
              <a:xfrm>
                <a:off x="2348645" y="3751075"/>
                <a:ext cx="7766069" cy="412164"/>
              </a:xfrm>
              <a:prstGeom prst="rect">
                <a:avLst/>
              </a:prstGeom>
              <a:blipFill>
                <a:blip r:embed="rId6"/>
                <a:stretch>
                  <a:fillRect l="-5259" t="-132353" b="-19117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A90C0934-9E7F-44BB-B403-3A912099E268}"/>
                  </a:ext>
                </a:extLst>
              </p:cNvPr>
              <p:cNvSpPr txBox="1"/>
              <p:nvPr/>
            </p:nvSpPr>
            <p:spPr>
              <a:xfrm>
                <a:off x="685802" y="1908700"/>
                <a:ext cx="10908436" cy="958980"/>
              </a:xfrm>
              <a:prstGeom prst="rect">
                <a:avLst/>
              </a:prstGeom>
              <a:noFill/>
            </p:spPr>
            <p:txBody>
              <a:bodyPr wrap="square" rtlCol="0">
                <a:spAutoFit/>
              </a:bodyPr>
              <a:lstStyle/>
              <a:p>
                <a:r>
                  <a:rPr lang="de-DE" dirty="0"/>
                  <a:t>Wichtiger Hinweis: Eine Stammfunktion von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𝑣</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ist </a:t>
                </a:r>
                <a14:m>
                  <m:oMath xmlns:m="http://schemas.openxmlformats.org/officeDocument/2006/math">
                    <m:r>
                      <a:rPr lang="de-DE" i="1">
                        <a:latin typeface="Cambria Math" panose="02040503050406030204" pitchFamily="18" charset="0"/>
                      </a:rPr>
                      <m:t>𝑣</m:t>
                    </m:r>
                    <m:d>
                      <m:dPr>
                        <m:ctrlPr>
                          <a:rPr lang="de-DE" i="1">
                            <a:latin typeface="Cambria Math" panose="02040503050406030204" pitchFamily="18" charset="0"/>
                          </a:rPr>
                        </m:ctrlPr>
                      </m:dPr>
                      <m:e>
                        <m:r>
                          <a:rPr lang="de-DE" i="1">
                            <a:latin typeface="Cambria Math" panose="02040503050406030204" pitchFamily="18" charset="0"/>
                          </a:rPr>
                          <m:t>𝑥</m:t>
                        </m:r>
                      </m:e>
                    </m:d>
                    <m:r>
                      <a:rPr lang="de-DE" b="0" i="0" smtClean="0">
                        <a:latin typeface="Cambria Math" panose="02040503050406030204" pitchFamily="18" charset="0"/>
                      </a:rPr>
                      <m:t>=</m:t>
                    </m:r>
                    <m:sSup>
                      <m:sSupPr>
                        <m:ctrlPr>
                          <a:rPr lang="de-DE" i="1">
                            <a:latin typeface="Cambria Math" panose="02040503050406030204" pitchFamily="18" charset="0"/>
                          </a:rPr>
                        </m:ctrlPr>
                      </m:sSupPr>
                      <m:e>
                        <m:r>
                          <a:rPr lang="de-DE" b="0" i="1" smtClean="0">
                            <a:solidFill>
                              <a:srgbClr val="FF0000"/>
                            </a:solidFill>
                            <a:latin typeface="Cambria Math" panose="02040503050406030204" pitchFamily="18" charset="0"/>
                          </a:rPr>
                          <m:t>−</m:t>
                        </m:r>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r>
                      <a:rPr lang="de-DE" b="0" i="1" smtClean="0">
                        <a:latin typeface="Cambria Math" panose="02040503050406030204" pitchFamily="18" charset="0"/>
                      </a:rPr>
                      <m:t>, </m:t>
                    </m:r>
                  </m:oMath>
                </a14:m>
                <a:r>
                  <a:rPr lang="de-DE" dirty="0"/>
                  <a:t>denn wenn man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nach x ableiten will, dann muss man die Kettenregel verwenden. Die Funktion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oMath>
                </a14:m>
                <a:r>
                  <a:rPr lang="de-DE" dirty="0"/>
                  <a:t> ist eine Verkettung von zwei Funktionen: Exponentialfunktion angewendet auf –x  (was ja nicht x ist).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r>
                      <a:rPr lang="de-DE" b="0" i="0" smtClean="0">
                        <a:latin typeface="Cambria Math" panose="02040503050406030204" pitchFamily="18" charset="0"/>
                      </a:rPr>
                      <m:t>=−</m:t>
                    </m:r>
                    <m:r>
                      <m:rPr>
                        <m:sty m:val="p"/>
                      </m:rPr>
                      <a:rPr lang="de-DE" b="0" i="0" smtClean="0">
                        <a:latin typeface="Cambria Math" panose="02040503050406030204" pitchFamily="18" charset="0"/>
                      </a:rPr>
                      <m:t>g</m:t>
                    </m:r>
                    <m:d>
                      <m:dPr>
                        <m:ctrlPr>
                          <a:rPr lang="de-DE" b="0" i="1" smtClean="0">
                            <a:latin typeface="Cambria Math" panose="02040503050406030204" pitchFamily="18" charset="0"/>
                          </a:rPr>
                        </m:ctrlPr>
                      </m:dPr>
                      <m:e>
                        <m:r>
                          <m:rPr>
                            <m:sty m:val="p"/>
                          </m:rPr>
                          <a:rPr lang="de-DE" b="0" i="0" smtClean="0">
                            <a:latin typeface="Cambria Math" panose="02040503050406030204" pitchFamily="18" charset="0"/>
                          </a:rPr>
                          <m:t>h</m:t>
                        </m:r>
                        <m:d>
                          <m:dPr>
                            <m:ctrlPr>
                              <a:rPr lang="de-DE" b="0" i="1" smtClean="0">
                                <a:latin typeface="Cambria Math" panose="02040503050406030204" pitchFamily="18" charset="0"/>
                              </a:rPr>
                            </m:ctrlPr>
                          </m:dPr>
                          <m:e>
                            <m:r>
                              <m:rPr>
                                <m:sty m:val="p"/>
                              </m:rPr>
                              <a:rPr lang="de-DE" b="0" i="0" smtClean="0">
                                <a:latin typeface="Cambria Math" panose="02040503050406030204" pitchFamily="18" charset="0"/>
                              </a:rPr>
                              <m:t>x</m:t>
                            </m:r>
                          </m:e>
                        </m:d>
                      </m:e>
                    </m:d>
                    <m:r>
                      <a:rPr lang="de-DE" b="0" i="0" smtClean="0">
                        <a:latin typeface="Cambria Math" panose="02040503050406030204" pitchFamily="18" charset="0"/>
                      </a:rPr>
                      <m:t>, </m:t>
                    </m:r>
                  </m:oMath>
                </a14:m>
                <a:r>
                  <a:rPr lang="de-DE" dirty="0"/>
                  <a:t>wobei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r>
                          <a:rPr lang="de-DE" b="0" i="1" smtClean="0">
                            <a:latin typeface="Cambria Math" panose="02040503050406030204" pitchFamily="18" charset="0"/>
                          </a:rPr>
                          <m:t>=</m:t>
                        </m:r>
                        <m:r>
                          <a:rPr lang="de-DE" i="1">
                            <a:latin typeface="Cambria Math" panose="02040503050406030204" pitchFamily="18" charset="0"/>
                          </a:rPr>
                          <m:t>𝑒</m:t>
                        </m:r>
                      </m:e>
                      <m:sup>
                        <m:r>
                          <a:rPr lang="de-DE" b="0" i="1" smtClean="0">
                            <a:latin typeface="Cambria Math" panose="02040503050406030204" pitchFamily="18" charset="0"/>
                          </a:rPr>
                          <m:t>h</m:t>
                        </m:r>
                      </m:sup>
                    </m:sSup>
                    <m:r>
                      <a:rPr lang="de-DE" b="0" i="1" smtClean="0">
                        <a:latin typeface="Cambria Math" panose="02040503050406030204" pitchFamily="18" charset="0"/>
                      </a:rPr>
                      <m:t> </m:t>
                    </m:r>
                  </m:oMath>
                </a14:m>
                <a:r>
                  <a:rPr lang="de-DE" dirty="0"/>
                  <a:t>und </a:t>
                </a:r>
                <a14:m>
                  <m:oMath xmlns:m="http://schemas.openxmlformats.org/officeDocument/2006/math">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𝑥</m:t>
                    </m:r>
                  </m:oMath>
                </a14:m>
                <a:r>
                  <a:rPr lang="de-DE" dirty="0"/>
                  <a:t>. </a:t>
                </a:r>
              </a:p>
            </p:txBody>
          </p:sp>
        </mc:Choice>
        <mc:Fallback xmlns="">
          <p:sp>
            <p:nvSpPr>
              <p:cNvPr id="7" name="Textfeld 6">
                <a:extLst>
                  <a:ext uri="{FF2B5EF4-FFF2-40B4-BE49-F238E27FC236}">
                    <a16:creationId xmlns:a16="http://schemas.microsoft.com/office/drawing/2014/main" id="{A90C0934-9E7F-44BB-B403-3A912099E268}"/>
                  </a:ext>
                </a:extLst>
              </p:cNvPr>
              <p:cNvSpPr txBox="1">
                <a:spLocks noRot="1" noChangeAspect="1" noMove="1" noResize="1" noEditPoints="1" noAdjustHandles="1" noChangeArrowheads="1" noChangeShapeType="1" noTextEdit="1"/>
              </p:cNvSpPr>
              <p:nvPr/>
            </p:nvSpPr>
            <p:spPr>
              <a:xfrm>
                <a:off x="685802" y="1908700"/>
                <a:ext cx="10908436" cy="958980"/>
              </a:xfrm>
              <a:prstGeom prst="rect">
                <a:avLst/>
              </a:prstGeom>
              <a:blipFill>
                <a:blip r:embed="rId7"/>
                <a:stretch>
                  <a:fillRect l="-503" t="-3185" b="-8280"/>
                </a:stretch>
              </a:blipFill>
            </p:spPr>
            <p:txBody>
              <a:bodyPr/>
              <a:lstStyle/>
              <a:p>
                <a:r>
                  <a:rPr lang="de-DE">
                    <a:noFill/>
                  </a:rPr>
                  <a:t> </a:t>
                </a:r>
              </a:p>
            </p:txBody>
          </p:sp>
        </mc:Fallback>
      </mc:AlternateContent>
      <p:cxnSp>
        <p:nvCxnSpPr>
          <p:cNvPr id="9" name="Gerade Verbindung mit Pfeil 8">
            <a:extLst>
              <a:ext uri="{FF2B5EF4-FFF2-40B4-BE49-F238E27FC236}">
                <a16:creationId xmlns:a16="http://schemas.microsoft.com/office/drawing/2014/main" id="{63754D6B-7EEB-4DCA-878B-261A2E061A06}"/>
              </a:ext>
            </a:extLst>
          </p:cNvPr>
          <p:cNvCxnSpPr>
            <a:cxnSpLocks/>
          </p:cNvCxnSpPr>
          <p:nvPr/>
        </p:nvCxnSpPr>
        <p:spPr>
          <a:xfrm flipV="1">
            <a:off x="2494624" y="4213446"/>
            <a:ext cx="152708" cy="527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B41B01A9-F1C7-4FB7-B214-E49B502F103B}"/>
              </a:ext>
            </a:extLst>
          </p:cNvPr>
          <p:cNvCxnSpPr>
            <a:cxnSpLocks/>
            <a:stCxn id="13" idx="0"/>
          </p:cNvCxnSpPr>
          <p:nvPr/>
        </p:nvCxnSpPr>
        <p:spPr>
          <a:xfrm flipV="1">
            <a:off x="2961757" y="4216896"/>
            <a:ext cx="16205" cy="523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hteck 12">
                <a:extLst>
                  <a:ext uri="{FF2B5EF4-FFF2-40B4-BE49-F238E27FC236}">
                    <a16:creationId xmlns:a16="http://schemas.microsoft.com/office/drawing/2014/main" id="{DCD66ABB-FDA4-4952-B167-17B051753704}"/>
                  </a:ext>
                </a:extLst>
              </p:cNvPr>
              <p:cNvSpPr/>
              <p:nvPr/>
            </p:nvSpPr>
            <p:spPr>
              <a:xfrm>
                <a:off x="2713644" y="4740676"/>
                <a:ext cx="4962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𝑣</m:t>
                          </m:r>
                        </m:e>
                        <m:sup>
                          <m:r>
                            <a:rPr lang="de-DE" i="1">
                              <a:solidFill>
                                <a:srgbClr val="FFFF00"/>
                              </a:solidFill>
                              <a:latin typeface="Cambria Math" panose="02040503050406030204" pitchFamily="18" charset="0"/>
                            </a:rPr>
                            <m:t>′</m:t>
                          </m:r>
                        </m:sup>
                      </m:sSup>
                      <m:r>
                        <a:rPr lang="de-DE" i="1">
                          <a:solidFill>
                            <a:srgbClr val="FFFF00"/>
                          </a:solidFill>
                          <a:latin typeface="Cambria Math" panose="02040503050406030204" pitchFamily="18" charset="0"/>
                        </a:rPr>
                        <m:t> </m:t>
                      </m:r>
                    </m:oMath>
                  </m:oMathPara>
                </a14:m>
                <a:endParaRPr lang="de-DE" dirty="0"/>
              </a:p>
            </p:txBody>
          </p:sp>
        </mc:Choice>
        <mc:Fallback xmlns="">
          <p:sp>
            <p:nvSpPr>
              <p:cNvPr id="13" name="Rechteck 12">
                <a:extLst>
                  <a:ext uri="{FF2B5EF4-FFF2-40B4-BE49-F238E27FC236}">
                    <a16:creationId xmlns:a16="http://schemas.microsoft.com/office/drawing/2014/main" id="{DCD66ABB-FDA4-4952-B167-17B051753704}"/>
                  </a:ext>
                </a:extLst>
              </p:cNvPr>
              <p:cNvSpPr>
                <a:spLocks noRot="1" noChangeAspect="1" noMove="1" noResize="1" noEditPoints="1" noAdjustHandles="1" noChangeArrowheads="1" noChangeShapeType="1" noTextEdit="1"/>
              </p:cNvSpPr>
              <p:nvPr/>
            </p:nvSpPr>
            <p:spPr>
              <a:xfrm>
                <a:off x="2713644" y="4740676"/>
                <a:ext cx="496225"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767F8E6D-548F-4B29-A0CD-2D381D077BB9}"/>
                  </a:ext>
                </a:extLst>
              </p:cNvPr>
              <p:cNvSpPr/>
              <p:nvPr/>
            </p:nvSpPr>
            <p:spPr>
              <a:xfrm>
                <a:off x="2230914" y="4716261"/>
                <a:ext cx="3764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𝑢</m:t>
                      </m:r>
                    </m:oMath>
                  </m:oMathPara>
                </a14:m>
                <a:endParaRPr lang="de-DE" dirty="0"/>
              </a:p>
            </p:txBody>
          </p:sp>
        </mc:Choice>
        <mc:Fallback xmlns="">
          <p:sp>
            <p:nvSpPr>
              <p:cNvPr id="14" name="Rechteck 13">
                <a:extLst>
                  <a:ext uri="{FF2B5EF4-FFF2-40B4-BE49-F238E27FC236}">
                    <a16:creationId xmlns:a16="http://schemas.microsoft.com/office/drawing/2014/main" id="{767F8E6D-548F-4B29-A0CD-2D381D077BB9}"/>
                  </a:ext>
                </a:extLst>
              </p:cNvPr>
              <p:cNvSpPr>
                <a:spLocks noRot="1" noChangeAspect="1" noMove="1" noResize="1" noEditPoints="1" noAdjustHandles="1" noChangeArrowheads="1" noChangeShapeType="1" noTextEdit="1"/>
              </p:cNvSpPr>
              <p:nvPr/>
            </p:nvSpPr>
            <p:spPr>
              <a:xfrm>
                <a:off x="2230914" y="4716261"/>
                <a:ext cx="376449" cy="369332"/>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Rechteck 14">
                <a:extLst>
                  <a:ext uri="{FF2B5EF4-FFF2-40B4-BE49-F238E27FC236}">
                    <a16:creationId xmlns:a16="http://schemas.microsoft.com/office/drawing/2014/main" id="{FBC35046-2442-48B0-A68D-08D3D96C44C8}"/>
                  </a:ext>
                </a:extLst>
              </p:cNvPr>
              <p:cNvSpPr/>
              <p:nvPr/>
            </p:nvSpPr>
            <p:spPr>
              <a:xfrm>
                <a:off x="3894985" y="4716261"/>
                <a:ext cx="3764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𝑢</m:t>
                      </m:r>
                    </m:oMath>
                  </m:oMathPara>
                </a14:m>
                <a:endParaRPr lang="de-DE" dirty="0"/>
              </a:p>
            </p:txBody>
          </p:sp>
        </mc:Choice>
        <mc:Fallback xmlns="">
          <p:sp>
            <p:nvSpPr>
              <p:cNvPr id="15" name="Rechteck 14">
                <a:extLst>
                  <a:ext uri="{FF2B5EF4-FFF2-40B4-BE49-F238E27FC236}">
                    <a16:creationId xmlns:a16="http://schemas.microsoft.com/office/drawing/2014/main" id="{FBC35046-2442-48B0-A68D-08D3D96C44C8}"/>
                  </a:ext>
                </a:extLst>
              </p:cNvPr>
              <p:cNvSpPr>
                <a:spLocks noRot="1" noChangeAspect="1" noMove="1" noResize="1" noEditPoints="1" noAdjustHandles="1" noChangeArrowheads="1" noChangeShapeType="1" noTextEdit="1"/>
              </p:cNvSpPr>
              <p:nvPr/>
            </p:nvSpPr>
            <p:spPr>
              <a:xfrm>
                <a:off x="3894985" y="4716261"/>
                <a:ext cx="376449" cy="369332"/>
              </a:xfrm>
              <a:prstGeom prst="rect">
                <a:avLst/>
              </a:prstGeom>
              <a:blipFill>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Rechteck 15">
                <a:extLst>
                  <a:ext uri="{FF2B5EF4-FFF2-40B4-BE49-F238E27FC236}">
                    <a16:creationId xmlns:a16="http://schemas.microsoft.com/office/drawing/2014/main" id="{4FB1A76E-67B0-450E-9D76-A024D1FB54C4}"/>
                  </a:ext>
                </a:extLst>
              </p:cNvPr>
              <p:cNvSpPr/>
              <p:nvPr/>
            </p:nvSpPr>
            <p:spPr>
              <a:xfrm>
                <a:off x="5633953" y="4716261"/>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FF00"/>
                          </a:solidFill>
                          <a:latin typeface="Cambria Math" panose="02040503050406030204" pitchFamily="18" charset="0"/>
                        </a:rPr>
                        <m:t>𝑢</m:t>
                      </m:r>
                      <m:r>
                        <a:rPr lang="de-DE" b="0" i="1" smtClean="0">
                          <a:solidFill>
                            <a:srgbClr val="FFFF00"/>
                          </a:solidFill>
                          <a:latin typeface="Cambria Math" panose="02040503050406030204" pitchFamily="18" charset="0"/>
                        </a:rPr>
                        <m:t>′</m:t>
                      </m:r>
                    </m:oMath>
                  </m:oMathPara>
                </a14:m>
                <a:endParaRPr lang="de-DE" dirty="0"/>
              </a:p>
            </p:txBody>
          </p:sp>
        </mc:Choice>
        <mc:Fallback xmlns="">
          <p:sp>
            <p:nvSpPr>
              <p:cNvPr id="16" name="Rechteck 15">
                <a:extLst>
                  <a:ext uri="{FF2B5EF4-FFF2-40B4-BE49-F238E27FC236}">
                    <a16:creationId xmlns:a16="http://schemas.microsoft.com/office/drawing/2014/main" id="{4FB1A76E-67B0-450E-9D76-A024D1FB54C4}"/>
                  </a:ext>
                </a:extLst>
              </p:cNvPr>
              <p:cNvSpPr>
                <a:spLocks noRot="1" noChangeAspect="1" noMove="1" noResize="1" noEditPoints="1" noAdjustHandles="1" noChangeArrowheads="1" noChangeShapeType="1" noTextEdit="1"/>
              </p:cNvSpPr>
              <p:nvPr/>
            </p:nvSpPr>
            <p:spPr>
              <a:xfrm>
                <a:off x="5633953" y="4716261"/>
                <a:ext cx="429926" cy="369332"/>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Rechteck 16">
                <a:extLst>
                  <a:ext uri="{FF2B5EF4-FFF2-40B4-BE49-F238E27FC236}">
                    <a16:creationId xmlns:a16="http://schemas.microsoft.com/office/drawing/2014/main" id="{B5EC38FF-D0E8-4519-A541-6FB29D78DE99}"/>
                  </a:ext>
                </a:extLst>
              </p:cNvPr>
              <p:cNvSpPr/>
              <p:nvPr/>
            </p:nvSpPr>
            <p:spPr>
              <a:xfrm>
                <a:off x="4472904" y="4733277"/>
                <a:ext cx="2888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 </m:t>
                      </m:r>
                    </m:oMath>
                  </m:oMathPara>
                </a14:m>
                <a:endParaRPr lang="de-DE" dirty="0"/>
              </a:p>
            </p:txBody>
          </p:sp>
        </mc:Choice>
        <mc:Fallback xmlns="">
          <p:sp>
            <p:nvSpPr>
              <p:cNvPr id="17" name="Rechteck 16">
                <a:extLst>
                  <a:ext uri="{FF2B5EF4-FFF2-40B4-BE49-F238E27FC236}">
                    <a16:creationId xmlns:a16="http://schemas.microsoft.com/office/drawing/2014/main" id="{B5EC38FF-D0E8-4519-A541-6FB29D78DE99}"/>
                  </a:ext>
                </a:extLst>
              </p:cNvPr>
              <p:cNvSpPr>
                <a:spLocks noRot="1" noChangeAspect="1" noMove="1" noResize="1" noEditPoints="1" noAdjustHandles="1" noChangeArrowheads="1" noChangeShapeType="1" noTextEdit="1"/>
              </p:cNvSpPr>
              <p:nvPr/>
            </p:nvSpPr>
            <p:spPr>
              <a:xfrm>
                <a:off x="4472904" y="4733277"/>
                <a:ext cx="288861"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Rechteck 17">
                <a:extLst>
                  <a:ext uri="{FF2B5EF4-FFF2-40B4-BE49-F238E27FC236}">
                    <a16:creationId xmlns:a16="http://schemas.microsoft.com/office/drawing/2014/main" id="{FFE9C2A2-A125-4BF0-B727-D01265446A24}"/>
                  </a:ext>
                </a:extLst>
              </p:cNvPr>
              <p:cNvSpPr/>
              <p:nvPr/>
            </p:nvSpPr>
            <p:spPr>
              <a:xfrm>
                <a:off x="6271374" y="4716261"/>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𝑣</m:t>
                      </m:r>
                    </m:oMath>
                  </m:oMathPara>
                </a14:m>
                <a:endParaRPr lang="de-DE" dirty="0"/>
              </a:p>
            </p:txBody>
          </p:sp>
        </mc:Choice>
        <mc:Fallback xmlns="">
          <p:sp>
            <p:nvSpPr>
              <p:cNvPr id="18" name="Rechteck 17">
                <a:extLst>
                  <a:ext uri="{FF2B5EF4-FFF2-40B4-BE49-F238E27FC236}">
                    <a16:creationId xmlns:a16="http://schemas.microsoft.com/office/drawing/2014/main" id="{FFE9C2A2-A125-4BF0-B727-D01265446A24}"/>
                  </a:ext>
                </a:extLst>
              </p:cNvPr>
              <p:cNvSpPr>
                <a:spLocks noRot="1" noChangeAspect="1" noMove="1" noResize="1" noEditPoints="1" noAdjustHandles="1" noChangeArrowheads="1" noChangeShapeType="1" noTextEdit="1"/>
              </p:cNvSpPr>
              <p:nvPr/>
            </p:nvSpPr>
            <p:spPr>
              <a:xfrm>
                <a:off x="6271374" y="4716261"/>
                <a:ext cx="369332"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Rechteck 18">
                <a:extLst>
                  <a:ext uri="{FF2B5EF4-FFF2-40B4-BE49-F238E27FC236}">
                    <a16:creationId xmlns:a16="http://schemas.microsoft.com/office/drawing/2014/main" id="{027BE4E3-0B62-4A80-9311-AC1A4A7DCB3F}"/>
                  </a:ext>
                </a:extLst>
              </p:cNvPr>
              <p:cNvSpPr/>
              <p:nvPr/>
            </p:nvSpPr>
            <p:spPr>
              <a:xfrm>
                <a:off x="4472904" y="4733277"/>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𝑣</m:t>
                      </m:r>
                    </m:oMath>
                  </m:oMathPara>
                </a14:m>
                <a:endParaRPr lang="de-DE" dirty="0"/>
              </a:p>
            </p:txBody>
          </p:sp>
        </mc:Choice>
        <mc:Fallback xmlns="">
          <p:sp>
            <p:nvSpPr>
              <p:cNvPr id="19" name="Rechteck 18">
                <a:extLst>
                  <a:ext uri="{FF2B5EF4-FFF2-40B4-BE49-F238E27FC236}">
                    <a16:creationId xmlns:a16="http://schemas.microsoft.com/office/drawing/2014/main" id="{027BE4E3-0B62-4A80-9311-AC1A4A7DCB3F}"/>
                  </a:ext>
                </a:extLst>
              </p:cNvPr>
              <p:cNvSpPr>
                <a:spLocks noRot="1" noChangeAspect="1" noMove="1" noResize="1" noEditPoints="1" noAdjustHandles="1" noChangeArrowheads="1" noChangeShapeType="1" noTextEdit="1"/>
              </p:cNvSpPr>
              <p:nvPr/>
            </p:nvSpPr>
            <p:spPr>
              <a:xfrm>
                <a:off x="4472904" y="4733277"/>
                <a:ext cx="369332" cy="369332"/>
              </a:xfrm>
              <a:prstGeom prst="rect">
                <a:avLst/>
              </a:prstGeom>
              <a:blipFill>
                <a:blip r:embed="rId14"/>
                <a:stretch>
                  <a:fillRect/>
                </a:stretch>
              </a:blipFill>
            </p:spPr>
            <p:txBody>
              <a:bodyPr/>
              <a:lstStyle/>
              <a:p>
                <a:r>
                  <a:rPr lang="de-DE">
                    <a:noFill/>
                  </a:rPr>
                  <a:t> </a:t>
                </a:r>
              </a:p>
            </p:txBody>
          </p:sp>
        </mc:Fallback>
      </mc:AlternateContent>
      <p:cxnSp>
        <p:nvCxnSpPr>
          <p:cNvPr id="20" name="Gerade Verbindung mit Pfeil 19">
            <a:extLst>
              <a:ext uri="{FF2B5EF4-FFF2-40B4-BE49-F238E27FC236}">
                <a16:creationId xmlns:a16="http://schemas.microsoft.com/office/drawing/2014/main" id="{A728B591-2903-4203-B70E-0A0D7323A867}"/>
              </a:ext>
            </a:extLst>
          </p:cNvPr>
          <p:cNvCxnSpPr>
            <a:cxnSpLocks/>
            <a:stCxn id="15" idx="0"/>
          </p:cNvCxnSpPr>
          <p:nvPr/>
        </p:nvCxnSpPr>
        <p:spPr>
          <a:xfrm flipH="1" flipV="1">
            <a:off x="4031942" y="4213447"/>
            <a:ext cx="51268" cy="502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885F4094-8450-410F-B395-3E8973019131}"/>
              </a:ext>
            </a:extLst>
          </p:cNvPr>
          <p:cNvCxnSpPr>
            <a:cxnSpLocks/>
          </p:cNvCxnSpPr>
          <p:nvPr/>
        </p:nvCxnSpPr>
        <p:spPr>
          <a:xfrm flipV="1">
            <a:off x="4653380" y="4213446"/>
            <a:ext cx="4190" cy="564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9753575C-FF5F-4BDC-B786-48DD388670D3}"/>
              </a:ext>
            </a:extLst>
          </p:cNvPr>
          <p:cNvCxnSpPr>
            <a:cxnSpLocks/>
          </p:cNvCxnSpPr>
          <p:nvPr/>
        </p:nvCxnSpPr>
        <p:spPr>
          <a:xfrm flipV="1">
            <a:off x="5817834" y="4214920"/>
            <a:ext cx="4190" cy="564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96EBE7A1-6D12-49E9-BECF-C8BD776268EF}"/>
              </a:ext>
            </a:extLst>
          </p:cNvPr>
          <p:cNvCxnSpPr>
            <a:cxnSpLocks/>
          </p:cNvCxnSpPr>
          <p:nvPr/>
        </p:nvCxnSpPr>
        <p:spPr>
          <a:xfrm flipV="1">
            <a:off x="6458509" y="4234154"/>
            <a:ext cx="4190" cy="564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Pfeil: nach unten gekrümmt 27">
            <a:extLst>
              <a:ext uri="{FF2B5EF4-FFF2-40B4-BE49-F238E27FC236}">
                <a16:creationId xmlns:a16="http://schemas.microsoft.com/office/drawing/2014/main" id="{2CC7947C-87DE-4012-9E63-FEF843F7485E}"/>
              </a:ext>
            </a:extLst>
          </p:cNvPr>
          <p:cNvSpPr/>
          <p:nvPr/>
        </p:nvSpPr>
        <p:spPr>
          <a:xfrm>
            <a:off x="6383045" y="3462622"/>
            <a:ext cx="2508190" cy="2849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29" name="Rechteck 28">
                <a:extLst>
                  <a:ext uri="{FF2B5EF4-FFF2-40B4-BE49-F238E27FC236}">
                    <a16:creationId xmlns:a16="http://schemas.microsoft.com/office/drawing/2014/main" id="{F7EFA671-7B0E-4920-8DF8-DF4A10381354}"/>
                  </a:ext>
                </a:extLst>
              </p:cNvPr>
              <p:cNvSpPr/>
              <p:nvPr/>
            </p:nvSpPr>
            <p:spPr>
              <a:xfrm>
                <a:off x="6640706" y="3234817"/>
                <a:ext cx="1934569" cy="276999"/>
              </a:xfrm>
              <a:prstGeom prst="rect">
                <a:avLst/>
              </a:prstGeom>
            </p:spPr>
            <p:txBody>
              <a:bodyPr wrap="none">
                <a:spAutoFit/>
              </a:bodyPr>
              <a:lstStyle/>
              <a:p>
                <a:r>
                  <a:rPr lang="de-DE" sz="1200" dirty="0">
                    <a:ln w="0"/>
                    <a:solidFill>
                      <a:schemeClr val="accent1"/>
                    </a:solidFill>
                    <a:effectLst>
                      <a:outerShdw blurRad="38100" dist="25400" dir="5400000" algn="ctr" rotWithShape="0">
                        <a:srgbClr val="6E747A">
                          <a:alpha val="43000"/>
                        </a:srgbClr>
                      </a:outerShdw>
                    </a:effectLst>
                    <a:ea typeface="Cambria Math" panose="02040503050406030204" pitchFamily="18" charset="0"/>
                  </a:rPr>
                  <a:t>Stammfunktion von </a:t>
                </a:r>
                <a14:m>
                  <m:oMath xmlns:m="http://schemas.openxmlformats.org/officeDocument/2006/math">
                    <m:d>
                      <m:dPr>
                        <m:ctrlP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dPr>
                      <m:e>
                        <m: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sSup>
                          <m:sSupPr>
                            <m:ctrlP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sSupPr>
                          <m:e>
                            <m: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𝑒</m:t>
                            </m:r>
                          </m:e>
                          <m:sup>
                            <m: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r>
                              <a:rPr lang="de-DE" sz="12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𝑥</m:t>
                            </m:r>
                          </m:sup>
                        </m:sSup>
                      </m:e>
                    </m:d>
                  </m:oMath>
                </a14:m>
                <a:endParaRPr lang="de-DE" dirty="0"/>
              </a:p>
            </p:txBody>
          </p:sp>
        </mc:Choice>
        <mc:Fallback xmlns="">
          <p:sp>
            <p:nvSpPr>
              <p:cNvPr id="29" name="Rechteck 28">
                <a:extLst>
                  <a:ext uri="{FF2B5EF4-FFF2-40B4-BE49-F238E27FC236}">
                    <a16:creationId xmlns:a16="http://schemas.microsoft.com/office/drawing/2014/main" id="{F7EFA671-7B0E-4920-8DF8-DF4A10381354}"/>
                  </a:ext>
                </a:extLst>
              </p:cNvPr>
              <p:cNvSpPr>
                <a:spLocks noRot="1" noChangeAspect="1" noMove="1" noResize="1" noEditPoints="1" noAdjustHandles="1" noChangeArrowheads="1" noChangeShapeType="1" noTextEdit="1"/>
              </p:cNvSpPr>
              <p:nvPr/>
            </p:nvSpPr>
            <p:spPr>
              <a:xfrm>
                <a:off x="6640706" y="3234817"/>
                <a:ext cx="1934569" cy="276999"/>
              </a:xfrm>
              <a:prstGeom prst="rect">
                <a:avLst/>
              </a:prstGeom>
              <a:blipFill>
                <a:blip r:embed="rId15"/>
                <a:stretch>
                  <a:fillRect l="-629" t="-2222" b="-24444"/>
                </a:stretch>
              </a:blipFill>
            </p:spPr>
            <p:txBody>
              <a:bodyPr/>
              <a:lstStyle/>
              <a:p>
                <a:r>
                  <a:rPr lang="de-DE">
                    <a:noFill/>
                  </a:rPr>
                  <a:t> </a:t>
                </a:r>
              </a:p>
            </p:txBody>
          </p:sp>
        </mc:Fallback>
      </mc:AlternateContent>
      <p:pic>
        <p:nvPicPr>
          <p:cNvPr id="5" name="Partielle Integration">
            <a:hlinkClick r:id="" action="ppaction://media"/>
            <a:extLst>
              <a:ext uri="{FF2B5EF4-FFF2-40B4-BE49-F238E27FC236}">
                <a16:creationId xmlns:a16="http://schemas.microsoft.com/office/drawing/2014/main" id="{EC6766F1-D669-4A06-A409-B3126A170B3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77001" y="5932463"/>
            <a:ext cx="487363" cy="487363"/>
          </a:xfrm>
          <a:prstGeom prst="rect">
            <a:avLst/>
          </a:prstGeom>
        </p:spPr>
      </p:pic>
    </p:spTree>
    <p:extLst>
      <p:ext uri="{BB962C8B-B14F-4D97-AF65-F5344CB8AC3E}">
        <p14:creationId xmlns:p14="http://schemas.microsoft.com/office/powerpoint/2010/main" val="37631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Wert des Integrals berechnen</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BEE66F4-80C8-4861-9CDF-1A4AB390219E}"/>
                  </a:ext>
                </a:extLst>
              </p:cNvPr>
              <p:cNvSpPr txBox="1"/>
              <p:nvPr/>
            </p:nvSpPr>
            <p:spPr>
              <a:xfrm>
                <a:off x="1091953" y="1776918"/>
                <a:ext cx="10342486" cy="3955057"/>
              </a:xfrm>
              <a:prstGeom prst="rect">
                <a:avLst/>
              </a:prstGeom>
              <a:noFill/>
            </p:spPr>
            <p:txBody>
              <a:bodyPr wrap="square" lIns="0" tIns="0" rIns="0" bIns="0" rtlCol="0">
                <a:spAutoFit/>
              </a:bodyPr>
              <a:lstStyle/>
              <a:p>
                <a:r>
                  <a:rPr lang="de-DE" sz="2400" dirty="0">
                    <a:latin typeface="Cambria Math" panose="02040503050406030204" pitchFamily="18" charset="0"/>
                  </a:rPr>
                  <a:t>Jetzt haben wir also die Stammfunktionen für n=1 gefunden:</a:t>
                </a:r>
                <a:br>
                  <a:rPr lang="de-DE" sz="2400" dirty="0">
                    <a:latin typeface="Cambria Math" panose="02040503050406030204" pitchFamily="18" charset="0"/>
                  </a:rPr>
                </a:br>
                <a:r>
                  <a:rPr lang="de-DE" sz="2400" dirty="0">
                    <a:latin typeface="Cambria Math" panose="02040503050406030204" pitchFamily="18" charset="0"/>
                  </a:rPr>
                  <a:t> </a:t>
                </a:r>
                <a:endParaRPr lang="de-DE" sz="2400"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𝐹</m:t>
                          </m:r>
                        </m:e>
                        <m:sub>
                          <m:r>
                            <a:rPr lang="de-DE" sz="2400" b="0" i="1" smtClean="0">
                              <a:latin typeface="Cambria Math" panose="02040503050406030204" pitchFamily="18" charset="0"/>
                            </a:rPr>
                            <m:t>1</m:t>
                          </m:r>
                        </m:sub>
                      </m:sSub>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𝑥</m:t>
                          </m:r>
                        </m:e>
                      </m:d>
                      <m:r>
                        <a:rPr lang="de-DE" sz="2400" b="0" i="1" smtClean="0">
                          <a:latin typeface="Cambria Math" panose="02040503050406030204" pitchFamily="18" charset="0"/>
                        </a:rPr>
                        <m:t>=</m:t>
                      </m:r>
                      <m:nary>
                        <m:naryPr>
                          <m:subHide m:val="on"/>
                          <m:supHide m:val="on"/>
                          <m:ctrlPr>
                            <a:rPr lang="de-DE" sz="2400" b="0" i="1" smtClean="0">
                              <a:latin typeface="Cambria Math" panose="02040503050406030204" pitchFamily="18" charset="0"/>
                            </a:rPr>
                          </m:ctrlPr>
                        </m:naryPr>
                        <m:sub/>
                        <m:sup/>
                        <m:e>
                          <m:r>
                            <a:rPr lang="de-DE" sz="2400" b="0" i="1" smtClean="0">
                              <a:latin typeface="Cambria Math" panose="02040503050406030204" pitchFamily="18" charset="0"/>
                            </a:rPr>
                            <m:t>𝑥</m:t>
                          </m:r>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i="1">
                          <a:latin typeface="Cambria Math" panose="02040503050406030204" pitchFamily="18" charset="0"/>
                        </a:rPr>
                        <m:t>=−</m:t>
                      </m:r>
                      <m:r>
                        <a:rPr lang="de-DE" sz="2400" i="1">
                          <a:latin typeface="Cambria Math" panose="02040503050406030204" pitchFamily="18" charset="0"/>
                        </a:rPr>
                        <m:t>𝑥</m:t>
                      </m:r>
                      <m:r>
                        <a:rPr lang="de-DE" sz="2400" i="1">
                          <a:latin typeface="Cambria Math" panose="02040503050406030204" pitchFamily="18" charset="0"/>
                        </a:rPr>
                        <m:t> ∙</m:t>
                      </m:r>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m:t>
                          </m:r>
                          <m:r>
                            <a:rPr lang="de-DE" sz="2400" i="1">
                              <a:latin typeface="Cambria Math" panose="02040503050406030204" pitchFamily="18" charset="0"/>
                            </a:rPr>
                            <m:t>𝑥</m:t>
                          </m:r>
                        </m:sup>
                      </m:sSup>
                      <m:r>
                        <a:rPr lang="de-DE" sz="2400" i="1">
                          <a:latin typeface="Cambria Math" panose="02040503050406030204" pitchFamily="18" charset="0"/>
                        </a:rPr>
                        <m:t>−(</m:t>
                      </m:r>
                      <m:sSup>
                        <m:sSupPr>
                          <m:ctrlPr>
                            <a:rPr lang="de-DE" sz="2400"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rPr>
                          </m:ctrlPr>
                        </m:sSupPr>
                        <m:e>
                          <m:r>
                            <a:rPr lang="de-DE" sz="2400"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𝑒</m:t>
                          </m:r>
                        </m:e>
                        <m:sup>
                          <m:r>
                            <a:rPr lang="de-DE" sz="2400"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m:t>
                          </m:r>
                          <m:r>
                            <a:rPr lang="de-DE" sz="2400"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𝑥</m:t>
                          </m:r>
                        </m:sup>
                      </m:sSup>
                      <m:r>
                        <a:rPr lang="de-DE" sz="2400"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m:t>
                      </m:r>
                      <m:r>
                        <a:rPr lang="de-DE" sz="2400"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𝑐</m:t>
                      </m:r>
                      <m:r>
                        <m:rPr>
                          <m:nor/>
                        </m:rPr>
                        <a:rPr lang="de-DE" sz="2400" dirty="0"/>
                        <m:t>)</m:t>
                      </m:r>
                    </m:oMath>
                  </m:oMathPara>
                </a14:m>
                <a:endParaRPr lang="de-DE" sz="2400" dirty="0"/>
              </a:p>
              <a:p>
                <a:endParaRPr lang="de-DE" sz="2400" dirty="0"/>
              </a:p>
              <a:p>
                <a:r>
                  <a:rPr lang="de-DE" sz="2400" dirty="0"/>
                  <a:t>Und können damit die Fläche unter der Kurve bestimmen:</a:t>
                </a:r>
              </a:p>
              <a:p>
                <a:pPr/>
                <a:br>
                  <a:rPr lang="de-DE" sz="2400" dirty="0"/>
                </a:br>
                <a14:m>
                  <m:oMathPara xmlns:m="http://schemas.openxmlformats.org/officeDocument/2006/math">
                    <m:oMathParaPr>
                      <m:jc m:val="centerGroup"/>
                    </m:oMathParaPr>
                    <m:oMath xmlns:m="http://schemas.openxmlformats.org/officeDocument/2006/math">
                      <m:r>
                        <a:rPr lang="de-DE" sz="2400" b="0" i="0" smtClean="0">
                          <a:latin typeface="Cambria Math" panose="02040503050406030204" pitchFamily="18" charset="0"/>
                        </a:rPr>
                        <m:t>1!=</m:t>
                      </m:r>
                      <m:nary>
                        <m:naryPr>
                          <m:ctrlPr>
                            <a:rPr lang="de-DE" sz="240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i="1" smtClean="0">
                              <a:latin typeface="Cambria Math" panose="02040503050406030204" pitchFamily="18" charset="0"/>
                              <a:ea typeface="Cambria Math" panose="02040503050406030204" pitchFamily="18" charset="0"/>
                            </a:rPr>
                            <m:t>∞</m:t>
                          </m:r>
                        </m:sup>
                        <m:e>
                          <m:r>
                            <a:rPr lang="de-DE" sz="2400" i="1">
                              <a:latin typeface="Cambria Math" panose="02040503050406030204" pitchFamily="18" charset="0"/>
                            </a:rPr>
                            <m:t>𝑥</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𝑥</m:t>
                              </m:r>
                            </m:sup>
                          </m:sSup>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𝑑𝑥</m:t>
                          </m:r>
                        </m:e>
                      </m:nary>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𝐹</m:t>
                          </m:r>
                        </m:e>
                        <m:sub>
                          <m:r>
                            <a:rPr lang="de-DE" sz="2400" i="1">
                              <a:latin typeface="Cambria Math" panose="02040503050406030204" pitchFamily="18" charset="0"/>
                            </a:rPr>
                            <m:t>1</m:t>
                          </m:r>
                        </m:sub>
                      </m:sSub>
                      <m:d>
                        <m:dPr>
                          <m:ctrlPr>
                            <a:rPr lang="de-DE" sz="2400" i="1">
                              <a:latin typeface="Cambria Math" panose="02040503050406030204" pitchFamily="18" charset="0"/>
                            </a:rPr>
                          </m:ctrlPr>
                        </m:dPr>
                        <m:e>
                          <m:r>
                            <a:rPr lang="de-DE" sz="2400" i="1" smtClean="0">
                              <a:latin typeface="Cambria Math" panose="02040503050406030204" pitchFamily="18" charset="0"/>
                              <a:ea typeface="Cambria Math" panose="02040503050406030204" pitchFamily="18" charset="0"/>
                            </a:rPr>
                            <m:t>∞</m:t>
                          </m:r>
                        </m:e>
                      </m:d>
                      <m:r>
                        <a:rPr lang="de-DE" sz="2400" b="0" i="1" smtClean="0">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𝐹</m:t>
                          </m:r>
                        </m:e>
                        <m:sub>
                          <m:r>
                            <a:rPr lang="de-DE" sz="2400" i="1">
                              <a:latin typeface="Cambria Math" panose="02040503050406030204" pitchFamily="18" charset="0"/>
                            </a:rPr>
                            <m:t>1</m:t>
                          </m:r>
                        </m:sub>
                      </m:sSub>
                      <m:d>
                        <m:dPr>
                          <m:ctrlPr>
                            <a:rPr lang="de-DE" sz="2400" i="1">
                              <a:latin typeface="Cambria Math" panose="02040503050406030204" pitchFamily="18" charset="0"/>
                            </a:rPr>
                          </m:ctrlPr>
                        </m:dPr>
                        <m:e>
                          <m:r>
                            <a:rPr lang="de-DE" sz="2400" b="0" i="1" smtClean="0">
                              <a:latin typeface="Cambria Math" panose="02040503050406030204" pitchFamily="18" charset="0"/>
                            </a:rPr>
                            <m:t>0</m:t>
                          </m:r>
                        </m:e>
                      </m:d>
                      <m:r>
                        <a:rPr lang="de-DE" sz="2400" b="0" i="1" smtClean="0">
                          <a:latin typeface="Cambria Math" panose="02040503050406030204" pitchFamily="18" charset="0"/>
                        </a:rPr>
                        <m:t>=</m:t>
                      </m:r>
                      <m:r>
                        <a:rPr lang="de-DE" sz="2400" i="1">
                          <a:latin typeface="Cambria Math" panose="02040503050406030204" pitchFamily="18" charset="0"/>
                        </a:rPr>
                        <m:t>−</m:t>
                      </m:r>
                      <m:r>
                        <a:rPr lang="de-DE" sz="2400" i="1" smtClean="0">
                          <a:latin typeface="Cambria Math" panose="02040503050406030204" pitchFamily="18" charset="0"/>
                          <a:ea typeface="Cambria Math" panose="02040503050406030204" pitchFamily="18" charset="0"/>
                        </a:rPr>
                        <m:t>∞</m:t>
                      </m:r>
                      <m:r>
                        <a:rPr lang="de-DE" sz="2400" i="1">
                          <a:latin typeface="Cambria Math" panose="02040503050406030204" pitchFamily="18" charset="0"/>
                        </a:rPr>
                        <m:t> ∙</m:t>
                      </m:r>
                      <m:sSup>
                        <m:sSupPr>
                          <m:ctrlPr>
                            <a:rPr lang="de-DE" sz="2400" i="1">
                              <a:latin typeface="Cambria Math" panose="02040503050406030204" pitchFamily="18" charset="0"/>
                            </a:rPr>
                          </m:ctrlPr>
                        </m:sSupPr>
                        <m:e>
                          <m:r>
                            <a:rPr lang="de-DE" sz="2400" i="1">
                              <a:latin typeface="Cambria Math" panose="02040503050406030204" pitchFamily="18" charset="0"/>
                            </a:rPr>
                            <m:t>𝑒</m:t>
                          </m:r>
                        </m:e>
                        <m:sup>
                          <m:r>
                            <a:rPr lang="de-DE" sz="2400" i="1">
                              <a:latin typeface="Cambria Math" panose="02040503050406030204" pitchFamily="18" charset="0"/>
                            </a:rPr>
                            <m:t>−</m:t>
                          </m:r>
                          <m:r>
                            <a:rPr lang="de-DE" sz="2400" i="1" smtClean="0">
                              <a:latin typeface="Cambria Math" panose="02040503050406030204" pitchFamily="18" charset="0"/>
                              <a:ea typeface="Cambria Math" panose="02040503050406030204" pitchFamily="18" charset="0"/>
                            </a:rPr>
                            <m:t>∞</m:t>
                          </m:r>
                        </m:sup>
                      </m:sSup>
                      <m:r>
                        <a:rPr lang="de-DE" sz="2400" i="1">
                          <a:latin typeface="Cambria Math" panose="02040503050406030204" pitchFamily="18" charset="0"/>
                        </a:rPr>
                        <m:t>−</m:t>
                      </m:r>
                      <m:sSup>
                        <m:sSupPr>
                          <m:ctrlPr>
                            <a:rPr lang="de-DE" sz="2400" i="1">
                              <a:ln w="0"/>
                              <a:effectLst>
                                <a:outerShdw blurRad="38100" dist="25400" dir="5400000" algn="ctr" rotWithShape="0">
                                  <a:srgbClr val="6E747A">
                                    <a:alpha val="43000"/>
                                  </a:srgbClr>
                                </a:outerShdw>
                              </a:effectLst>
                              <a:latin typeface="Cambria Math" panose="02040503050406030204" pitchFamily="18" charset="0"/>
                            </a:rPr>
                          </m:ctrlPr>
                        </m:sSupPr>
                        <m:e>
                          <m:r>
                            <a:rPr lang="de-DE" sz="2400" i="1">
                              <a:ln w="0"/>
                              <a:effectLst>
                                <a:outerShdw blurRad="38100" dist="25400" dir="5400000" algn="ctr" rotWithShape="0">
                                  <a:srgbClr val="6E747A">
                                    <a:alpha val="43000"/>
                                  </a:srgbClr>
                                </a:outerShdw>
                              </a:effectLst>
                              <a:latin typeface="Cambria Math" panose="02040503050406030204" pitchFamily="18" charset="0"/>
                            </a:rPr>
                            <m:t>𝑒</m:t>
                          </m:r>
                        </m:e>
                        <m:sup>
                          <m:r>
                            <a:rPr lang="de-DE" sz="2400" i="1">
                              <a:ln w="0"/>
                              <a:effectLst>
                                <a:outerShdw blurRad="38100" dist="25400" dir="5400000" algn="ctr" rotWithShape="0">
                                  <a:srgbClr val="6E747A">
                                    <a:alpha val="43000"/>
                                  </a:srgbClr>
                                </a:outerShdw>
                              </a:effectLst>
                              <a:latin typeface="Cambria Math" panose="02040503050406030204" pitchFamily="18" charset="0"/>
                            </a:rPr>
                            <m:t>−</m:t>
                          </m:r>
                          <m:r>
                            <a:rPr lang="de-DE" sz="2400" i="1" smtClean="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sup>
                      </m:sSup>
                      <m:r>
                        <a:rPr lang="de-DE" sz="2400" b="0" i="1" smtClean="0">
                          <a:ln w="0"/>
                          <a:effectLst>
                            <a:outerShdw blurRad="38100" dist="25400" dir="5400000" algn="ctr" rotWithShape="0">
                              <a:srgbClr val="6E747A">
                                <a:alpha val="43000"/>
                              </a:srgbClr>
                            </a:outerShdw>
                          </a:effectLst>
                          <a:latin typeface="Cambria Math" panose="02040503050406030204" pitchFamily="18" charset="0"/>
                        </a:rPr>
                        <m:t>+0</m:t>
                      </m:r>
                      <m:sSup>
                        <m:sSupPr>
                          <m:ctrlPr>
                            <a:rPr lang="de-DE" sz="2400" b="0" i="1" smtClean="0">
                              <a:ln w="0"/>
                              <a:effectLst>
                                <a:outerShdw blurRad="38100" dist="25400" dir="5400000" algn="ctr" rotWithShape="0">
                                  <a:srgbClr val="6E747A">
                                    <a:alpha val="43000"/>
                                  </a:srgbClr>
                                </a:outerShdw>
                              </a:effectLst>
                              <a:latin typeface="Cambria Math" panose="02040503050406030204" pitchFamily="18" charset="0"/>
                            </a:rPr>
                          </m:ctrlPr>
                        </m:sSupPr>
                        <m:e>
                          <m:r>
                            <a:rPr lang="de-DE" sz="2400" b="0" i="1" smtClean="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r>
                            <a:rPr lang="de-DE" sz="2400" b="0" i="1" smtClean="0">
                              <a:ln w="0"/>
                              <a:effectLst>
                                <a:outerShdw blurRad="38100" dist="25400" dir="5400000" algn="ctr" rotWithShape="0">
                                  <a:srgbClr val="6E747A">
                                    <a:alpha val="43000"/>
                                  </a:srgbClr>
                                </a:outerShdw>
                              </a:effectLst>
                              <a:latin typeface="Cambria Math" panose="02040503050406030204" pitchFamily="18" charset="0"/>
                            </a:rPr>
                            <m:t>𝑒</m:t>
                          </m:r>
                        </m:e>
                        <m:sup>
                          <m:r>
                            <a:rPr lang="de-DE" sz="2400" b="0" i="1" smtClean="0">
                              <a:ln w="0"/>
                              <a:effectLst>
                                <a:outerShdw blurRad="38100" dist="25400" dir="5400000" algn="ctr" rotWithShape="0">
                                  <a:srgbClr val="6E747A">
                                    <a:alpha val="43000"/>
                                  </a:srgbClr>
                                </a:outerShdw>
                              </a:effectLst>
                              <a:latin typeface="Cambria Math" panose="02040503050406030204" pitchFamily="18" charset="0"/>
                            </a:rPr>
                            <m:t>−0</m:t>
                          </m:r>
                        </m:sup>
                      </m:sSup>
                      <m:r>
                        <a:rPr lang="de-DE" sz="2400" b="0" i="1" smtClean="0">
                          <a:ln w="0"/>
                          <a:effectLst>
                            <a:outerShdw blurRad="38100" dist="25400" dir="5400000" algn="ctr" rotWithShape="0">
                              <a:srgbClr val="6E747A">
                                <a:alpha val="43000"/>
                              </a:srgbClr>
                            </a:outerShdw>
                          </a:effectLst>
                          <a:latin typeface="Cambria Math" panose="02040503050406030204" pitchFamily="18" charset="0"/>
                        </a:rPr>
                        <m:t>+ </m:t>
                      </m:r>
                      <m:sSup>
                        <m:sSupPr>
                          <m:ctrlPr>
                            <a:rPr lang="de-DE" sz="2400" b="0" i="1" smtClean="0">
                              <a:ln w="0"/>
                              <a:effectLst>
                                <a:outerShdw blurRad="38100" dist="25400" dir="5400000" algn="ctr" rotWithShape="0">
                                  <a:srgbClr val="6E747A">
                                    <a:alpha val="43000"/>
                                  </a:srgbClr>
                                </a:outerShdw>
                              </a:effectLst>
                              <a:latin typeface="Cambria Math" panose="02040503050406030204" pitchFamily="18" charset="0"/>
                            </a:rPr>
                          </m:ctrlPr>
                        </m:sSupPr>
                        <m:e>
                          <m:r>
                            <a:rPr lang="de-DE" sz="2400" b="0" i="1" smtClean="0">
                              <a:ln w="0"/>
                              <a:effectLst>
                                <a:outerShdw blurRad="38100" dist="25400" dir="5400000" algn="ctr" rotWithShape="0">
                                  <a:srgbClr val="6E747A">
                                    <a:alpha val="43000"/>
                                  </a:srgbClr>
                                </a:outerShdw>
                              </a:effectLst>
                              <a:latin typeface="Cambria Math" panose="02040503050406030204" pitchFamily="18" charset="0"/>
                            </a:rPr>
                            <m:t>𝑒</m:t>
                          </m:r>
                        </m:e>
                        <m:sup>
                          <m:r>
                            <a:rPr lang="de-DE" sz="2400" b="0" i="1" smtClean="0">
                              <a:ln w="0"/>
                              <a:effectLst>
                                <a:outerShdw blurRad="38100" dist="25400" dir="5400000" algn="ctr" rotWithShape="0">
                                  <a:srgbClr val="6E747A">
                                    <a:alpha val="43000"/>
                                  </a:srgbClr>
                                </a:outerShdw>
                              </a:effectLst>
                              <a:latin typeface="Cambria Math" panose="02040503050406030204" pitchFamily="18" charset="0"/>
                            </a:rPr>
                            <m:t>−0</m:t>
                          </m:r>
                        </m:sup>
                      </m:sSup>
                      <m:r>
                        <a:rPr lang="de-DE" sz="2400" b="0" i="1" smtClean="0">
                          <a:ln w="0"/>
                          <a:effectLst>
                            <a:outerShdw blurRad="38100" dist="25400" dir="5400000" algn="ctr" rotWithShape="0">
                              <a:srgbClr val="6E747A">
                                <a:alpha val="43000"/>
                              </a:srgbClr>
                            </a:outerShdw>
                          </a:effectLst>
                          <a:latin typeface="Cambria Math" panose="02040503050406030204" pitchFamily="18" charset="0"/>
                        </a:rPr>
                        <m:t>=1</m:t>
                      </m:r>
                    </m:oMath>
                  </m:oMathPara>
                </a14:m>
                <a:br>
                  <a:rPr lang="de-DE" sz="2400" dirty="0"/>
                </a:br>
                <a:endParaRPr lang="de-DE" sz="2400" dirty="0"/>
              </a:p>
              <a:p>
                <a:endParaRPr lang="de-DE" dirty="0"/>
              </a:p>
              <a:p>
                <a:endParaRPr lang="de-DE" dirty="0"/>
              </a:p>
            </p:txBody>
          </p:sp>
        </mc:Choice>
        <mc:Fallback xmlns="">
          <p:sp>
            <p:nvSpPr>
              <p:cNvPr id="3" name="Textfeld 2">
                <a:extLst>
                  <a:ext uri="{FF2B5EF4-FFF2-40B4-BE49-F238E27FC236}">
                    <a16:creationId xmlns:a16="http://schemas.microsoft.com/office/drawing/2014/main" id="{9BEE66F4-80C8-4861-9CDF-1A4AB390219E}"/>
                  </a:ext>
                </a:extLst>
              </p:cNvPr>
              <p:cNvSpPr txBox="1">
                <a:spLocks noRot="1" noChangeAspect="1" noMove="1" noResize="1" noEditPoints="1" noAdjustHandles="1" noChangeArrowheads="1" noChangeShapeType="1" noTextEdit="1"/>
              </p:cNvSpPr>
              <p:nvPr/>
            </p:nvSpPr>
            <p:spPr>
              <a:xfrm>
                <a:off x="1091953" y="1776918"/>
                <a:ext cx="10342486" cy="3955057"/>
              </a:xfrm>
              <a:prstGeom prst="rect">
                <a:avLst/>
              </a:prstGeom>
              <a:blipFill>
                <a:blip r:embed="rId4"/>
                <a:stretch>
                  <a:fillRect l="-1768" t="-2311"/>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FEBC0F24-EE8A-49C6-852C-321715EC1494}"/>
              </a:ext>
            </a:extLst>
          </p:cNvPr>
          <p:cNvCxnSpPr/>
          <p:nvPr/>
        </p:nvCxnSpPr>
        <p:spPr>
          <a:xfrm>
            <a:off x="6974814" y="4971493"/>
            <a:ext cx="0" cy="674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981DD480-41E4-4FA0-9460-BD45A44C19E8}"/>
              </a:ext>
            </a:extLst>
          </p:cNvPr>
          <p:cNvCxnSpPr/>
          <p:nvPr/>
        </p:nvCxnSpPr>
        <p:spPr>
          <a:xfrm>
            <a:off x="8213324" y="4946341"/>
            <a:ext cx="0" cy="674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08085605-1E50-4F50-ABD2-B11A7C3364AE}"/>
              </a:ext>
            </a:extLst>
          </p:cNvPr>
          <p:cNvSpPr txBox="1"/>
          <p:nvPr/>
        </p:nvSpPr>
        <p:spPr>
          <a:xfrm rot="3388201">
            <a:off x="9215204" y="5060269"/>
            <a:ext cx="470000" cy="369332"/>
          </a:xfrm>
          <a:prstGeom prst="rect">
            <a:avLst/>
          </a:prstGeom>
          <a:noFill/>
        </p:spPr>
        <p:txBody>
          <a:bodyPr wrap="none" rtlCol="0">
            <a:spAutoFit/>
          </a:bodyPr>
          <a:lstStyle/>
          <a:p>
            <a:r>
              <a:rPr lang="de-DE" dirty="0"/>
              <a:t>= 0</a:t>
            </a:r>
          </a:p>
        </p:txBody>
      </p:sp>
      <p:sp>
        <p:nvSpPr>
          <p:cNvPr id="12" name="Textfeld 11">
            <a:extLst>
              <a:ext uri="{FF2B5EF4-FFF2-40B4-BE49-F238E27FC236}">
                <a16:creationId xmlns:a16="http://schemas.microsoft.com/office/drawing/2014/main" id="{2DBDBE9E-AE19-4C7B-93ED-BD99E87BE1CC}"/>
              </a:ext>
            </a:extLst>
          </p:cNvPr>
          <p:cNvSpPr txBox="1"/>
          <p:nvPr/>
        </p:nvSpPr>
        <p:spPr>
          <a:xfrm rot="3388201">
            <a:off x="10060063" y="5017361"/>
            <a:ext cx="470000" cy="369332"/>
          </a:xfrm>
          <a:prstGeom prst="rect">
            <a:avLst/>
          </a:prstGeom>
          <a:noFill/>
        </p:spPr>
        <p:txBody>
          <a:bodyPr wrap="none" rtlCol="0">
            <a:spAutoFit/>
          </a:bodyPr>
          <a:lstStyle/>
          <a:p>
            <a:r>
              <a:rPr lang="de-DE" dirty="0"/>
              <a:t>= 1</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5A74A95C-A831-4C7B-8792-116455903AFB}"/>
                  </a:ext>
                </a:extLst>
              </p:cNvPr>
              <p:cNvSpPr txBox="1"/>
              <p:nvPr/>
            </p:nvSpPr>
            <p:spPr>
              <a:xfrm>
                <a:off x="7280014" y="5170346"/>
                <a:ext cx="7010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8" name="Textfeld 7">
                <a:extLst>
                  <a:ext uri="{FF2B5EF4-FFF2-40B4-BE49-F238E27FC236}">
                    <a16:creationId xmlns:a16="http://schemas.microsoft.com/office/drawing/2014/main" id="{5A74A95C-A831-4C7B-8792-116455903AFB}"/>
                  </a:ext>
                </a:extLst>
              </p:cNvPr>
              <p:cNvSpPr txBox="1">
                <a:spLocks noRot="1" noChangeAspect="1" noMove="1" noResize="1" noEditPoints="1" noAdjustHandles="1" noChangeArrowheads="1" noChangeShapeType="1" noTextEdit="1"/>
              </p:cNvSpPr>
              <p:nvPr/>
            </p:nvSpPr>
            <p:spPr>
              <a:xfrm>
                <a:off x="7280014" y="5170346"/>
                <a:ext cx="701089" cy="276999"/>
              </a:xfrm>
              <a:prstGeom prst="rect">
                <a:avLst/>
              </a:prstGeom>
              <a:blipFill>
                <a:blip r:embed="rId5"/>
                <a:stretch>
                  <a:fillRect l="-4348" r="-4348"/>
                </a:stretch>
              </a:blipFill>
            </p:spPr>
            <p:txBody>
              <a:bodyPr/>
              <a:lstStyle/>
              <a:p>
                <a:r>
                  <a:rPr lang="de-DE">
                    <a:noFill/>
                  </a:rPr>
                  <a:t> </a:t>
                </a:r>
              </a:p>
            </p:txBody>
          </p:sp>
        </mc:Fallback>
      </mc:AlternateContent>
      <p:sp>
        <p:nvSpPr>
          <p:cNvPr id="16" name="Textfeld 15">
            <a:extLst>
              <a:ext uri="{FF2B5EF4-FFF2-40B4-BE49-F238E27FC236}">
                <a16:creationId xmlns:a16="http://schemas.microsoft.com/office/drawing/2014/main" id="{268109E6-C806-4717-ACB7-274F4E2C8E2A}"/>
              </a:ext>
            </a:extLst>
          </p:cNvPr>
          <p:cNvSpPr txBox="1"/>
          <p:nvPr/>
        </p:nvSpPr>
        <p:spPr>
          <a:xfrm>
            <a:off x="6819532" y="5703066"/>
            <a:ext cx="301686" cy="369332"/>
          </a:xfrm>
          <a:prstGeom prst="rect">
            <a:avLst/>
          </a:prstGeom>
          <a:noFill/>
        </p:spPr>
        <p:txBody>
          <a:bodyPr wrap="none" rtlCol="0">
            <a:spAutoFit/>
          </a:bodyPr>
          <a:lstStyle/>
          <a:p>
            <a:r>
              <a:rPr lang="de-DE" dirty="0"/>
              <a:t>0</a:t>
            </a:r>
          </a:p>
        </p:txBody>
      </p:sp>
      <p:sp>
        <p:nvSpPr>
          <p:cNvPr id="17" name="Textfeld 16">
            <a:extLst>
              <a:ext uri="{FF2B5EF4-FFF2-40B4-BE49-F238E27FC236}">
                <a16:creationId xmlns:a16="http://schemas.microsoft.com/office/drawing/2014/main" id="{A7A8974D-5743-4384-B991-ED3EF88B00C5}"/>
              </a:ext>
            </a:extLst>
          </p:cNvPr>
          <p:cNvSpPr txBox="1"/>
          <p:nvPr/>
        </p:nvSpPr>
        <p:spPr>
          <a:xfrm>
            <a:off x="8055008" y="5713419"/>
            <a:ext cx="301686" cy="369332"/>
          </a:xfrm>
          <a:prstGeom prst="rect">
            <a:avLst/>
          </a:prstGeom>
          <a:noFill/>
        </p:spPr>
        <p:txBody>
          <a:bodyPr wrap="none" rtlCol="0">
            <a:spAutoFit/>
          </a:bodyPr>
          <a:lstStyle/>
          <a:p>
            <a:r>
              <a:rPr lang="de-DE" dirty="0"/>
              <a:t>0</a:t>
            </a:r>
          </a:p>
        </p:txBody>
      </p:sp>
      <p:cxnSp>
        <p:nvCxnSpPr>
          <p:cNvPr id="14" name="Gerader Verbinder 13">
            <a:extLst>
              <a:ext uri="{FF2B5EF4-FFF2-40B4-BE49-F238E27FC236}">
                <a16:creationId xmlns:a16="http://schemas.microsoft.com/office/drawing/2014/main" id="{C9F074F7-DD5B-42AF-B22F-17058506A041}"/>
              </a:ext>
            </a:extLst>
          </p:cNvPr>
          <p:cNvCxnSpPr/>
          <p:nvPr/>
        </p:nvCxnSpPr>
        <p:spPr>
          <a:xfrm>
            <a:off x="6462944" y="4962615"/>
            <a:ext cx="1127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DC877446-C6EC-4C2F-BBF5-D412F4ED2456}"/>
              </a:ext>
            </a:extLst>
          </p:cNvPr>
          <p:cNvCxnSpPr>
            <a:cxnSpLocks/>
          </p:cNvCxnSpPr>
          <p:nvPr/>
        </p:nvCxnSpPr>
        <p:spPr>
          <a:xfrm>
            <a:off x="7796076" y="4946339"/>
            <a:ext cx="83301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Uneigentliches Integral">
            <a:hlinkClick r:id="" action="ppaction://media"/>
            <a:extLst>
              <a:ext uri="{FF2B5EF4-FFF2-40B4-BE49-F238E27FC236}">
                <a16:creationId xmlns:a16="http://schemas.microsoft.com/office/drawing/2014/main" id="{EF15C173-A810-432F-917E-5B05A6E82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6876" y="5968557"/>
            <a:ext cx="487363" cy="487363"/>
          </a:xfrm>
          <a:prstGeom prst="rect">
            <a:avLst/>
          </a:prstGeom>
        </p:spPr>
      </p:pic>
    </p:spTree>
    <p:extLst>
      <p:ext uri="{BB962C8B-B14F-4D97-AF65-F5344CB8AC3E}">
        <p14:creationId xmlns:p14="http://schemas.microsoft.com/office/powerpoint/2010/main" val="28670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Stammfunktionen für natürliches n</a:t>
            </a:r>
          </a:p>
        </p:txBody>
      </p:sp>
      <p:sp>
        <p:nvSpPr>
          <p:cNvPr id="3" name="Textfeld 2">
            <a:extLst>
              <a:ext uri="{FF2B5EF4-FFF2-40B4-BE49-F238E27FC236}">
                <a16:creationId xmlns:a16="http://schemas.microsoft.com/office/drawing/2014/main" id="{9BEE66F4-80C8-4861-9CDF-1A4AB390219E}"/>
              </a:ext>
            </a:extLst>
          </p:cNvPr>
          <p:cNvSpPr txBox="1"/>
          <p:nvPr/>
        </p:nvSpPr>
        <p:spPr>
          <a:xfrm>
            <a:off x="1091953" y="1776918"/>
            <a:ext cx="10342486" cy="553998"/>
          </a:xfrm>
          <a:prstGeom prst="rect">
            <a:avLst/>
          </a:prstGeom>
          <a:noFill/>
        </p:spPr>
        <p:txBody>
          <a:bodyPr wrap="square" lIns="0" tIns="0" rIns="0" bIns="0" rtlCol="0">
            <a:spAutoFit/>
          </a:bodyPr>
          <a:lstStyle/>
          <a:p>
            <a:endParaRPr lang="de-DE" dirty="0"/>
          </a:p>
          <a:p>
            <a:endParaRPr lang="de-DE" dirty="0"/>
          </a:p>
        </p:txBody>
      </p:sp>
      <mc:AlternateContent xmlns:mc="http://schemas.openxmlformats.org/markup-compatibility/2006" xmlns:a14="http://schemas.microsoft.com/office/drawing/2010/main">
        <mc:Choice Requires="a14">
          <p:sp>
            <p:nvSpPr>
              <p:cNvPr id="13" name="Rechteck 12">
                <a:extLst>
                  <a:ext uri="{FF2B5EF4-FFF2-40B4-BE49-F238E27FC236}">
                    <a16:creationId xmlns:a16="http://schemas.microsoft.com/office/drawing/2014/main" id="{582522DD-1EE1-4C75-9FB5-577AD40B873A}"/>
                  </a:ext>
                </a:extLst>
              </p:cNvPr>
              <p:cNvSpPr/>
              <p:nvPr/>
            </p:nvSpPr>
            <p:spPr>
              <a:xfrm>
                <a:off x="2313134" y="2330916"/>
                <a:ext cx="7766069" cy="169270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𝐹</m:t>
                          </m:r>
                        </m:e>
                        <m:sub>
                          <m:r>
                            <a:rPr lang="de-DE" i="1">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b="0" i="1" smtClean="0">
                          <a:latin typeface="Cambria Math" panose="02040503050406030204" pitchFamily="18" charset="0"/>
                        </a:rPr>
                        <m:t>=</m:t>
                      </m:r>
                      <m:nary>
                        <m:naryPr>
                          <m:limLoc m:val="undOvr"/>
                          <m:subHide m:val="on"/>
                          <m:supHide m:val="on"/>
                          <m:ctrlPr>
                            <a:rPr lang="de-DE" i="1" smtClean="0">
                              <a:latin typeface="Cambria Math" panose="02040503050406030204" pitchFamily="18" charset="0"/>
                            </a:rPr>
                          </m:ctrlPr>
                        </m:naryPr>
                        <m:sub/>
                        <m:sup/>
                        <m:e>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e>
                      </m:nary>
                      <m:r>
                        <a:rPr lang="de-DE" i="1">
                          <a:latin typeface="Cambria Math" panose="02040503050406030204" pitchFamily="18" charset="0"/>
                        </a:rPr>
                        <m:t> </m:t>
                      </m:r>
                      <m:r>
                        <a:rPr lang="de-DE" i="1">
                          <a:latin typeface="Cambria Math" panose="02040503050406030204" pitchFamily="18" charset="0"/>
                        </a:rPr>
                        <m:t>𝑑𝑥</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𝑥</m:t>
                              </m:r>
                            </m:sup>
                          </m:sSup>
                        </m:e>
                      </m:d>
                      <m:r>
                        <a:rPr lang="de-DE" b="0" i="1" smtClean="0">
                          <a:latin typeface="Cambria Math" panose="02040503050406030204" pitchFamily="18" charset="0"/>
                        </a:rPr>
                        <m:t>    −</m:t>
                      </m:r>
                      <m:r>
                        <a:rPr lang="de-DE" b="0" i="1" smtClean="0">
                          <a:latin typeface="Cambria Math" panose="02040503050406030204" pitchFamily="18" charset="0"/>
                        </a:rPr>
                        <m:t>𝑛</m:t>
                      </m:r>
                      <m:nary>
                        <m:naryPr>
                          <m:limLoc m:val="undOvr"/>
                          <m:subHide m:val="on"/>
                          <m:supHide m:val="on"/>
                          <m:ctrlPr>
                            <a:rPr lang="de-DE" b="0" i="1" smtClean="0">
                              <a:latin typeface="Cambria Math" panose="02040503050406030204" pitchFamily="18" charset="0"/>
                            </a:rPr>
                          </m:ctrlPr>
                        </m:naryPr>
                        <m:sub/>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r>
                                <a:rPr lang="de-DE" b="0" i="1" smtClean="0">
                                  <a:latin typeface="Cambria Math" panose="02040503050406030204" pitchFamily="18" charset="0"/>
                                </a:rPr>
                                <m:t>−1</m:t>
                              </m:r>
                            </m:sup>
                          </m:sSup>
                          <m:r>
                            <a:rPr lang="de-DE" b="0" i="1" smtClean="0">
                              <a:latin typeface="Cambria Math" panose="02040503050406030204" pitchFamily="18" charset="0"/>
                              <a:ea typeface="Cambria Math" panose="02040503050406030204" pitchFamily="18" charset="0"/>
                            </a:rPr>
                            <m:t>∙</m:t>
                          </m:r>
                          <m:d>
                            <m:dPr>
                              <m:ctrlP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dPr>
                            <m:e>
                              <m: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sSup>
                                <m:sSupPr>
                                  <m:ctrlP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sSupPr>
                                <m:e>
                                  <m: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𝑒</m:t>
                                  </m:r>
                                </m:e>
                                <m:sup>
                                  <m: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r>
                                    <a:rPr lang="de-DE" i="1" smtClean="0">
                                      <a:ln w="0"/>
                                      <a:solidFill>
                                        <a:schemeClr val="tx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𝑥</m:t>
                                  </m:r>
                                </m:sup>
                              </m:sSup>
                            </m:e>
                          </m:d>
                        </m:e>
                      </m:nary>
                      <m:r>
                        <a:rPr lang="de-DE" b="0" i="1" smtClean="0">
                          <a:latin typeface="Cambria Math" panose="02040503050406030204" pitchFamily="18" charset="0"/>
                        </a:rPr>
                        <m:t> </m:t>
                      </m:r>
                      <m:r>
                        <a:rPr lang="de-DE" b="0" i="1" smtClean="0">
                          <a:latin typeface="Cambria Math" panose="02040503050406030204" pitchFamily="18" charset="0"/>
                        </a:rPr>
                        <m:t>𝑑𝑥</m:t>
                      </m:r>
                    </m:oMath>
                  </m:oMathPara>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 ∙</m:t>
                    </m:r>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m:t>
                        </m:r>
                        <m:r>
                          <a:rPr lang="de-DE" i="1">
                            <a:latin typeface="Cambria Math" panose="02040503050406030204" pitchFamily="18" charset="0"/>
                          </a:rPr>
                          <m:t>𝑥</m:t>
                        </m:r>
                      </m:sup>
                    </m:sSup>
                    <m:r>
                      <a:rPr lang="de-DE" b="0" i="1" smtClean="0">
                        <a:latin typeface="Cambria Math" panose="02040503050406030204" pitchFamily="18" charset="0"/>
                      </a:rPr>
                      <m:t>+</m:t>
                    </m:r>
                    <m:r>
                      <a:rPr lang="de-DE" i="1">
                        <a:latin typeface="Cambria Math" panose="02040503050406030204" pitchFamily="18" charset="0"/>
                      </a:rPr>
                      <m:t>𝑛</m:t>
                    </m:r>
                    <m:nary>
                      <m:naryPr>
                        <m:limLoc m:val="undOvr"/>
                        <m:subHide m:val="on"/>
                        <m:supHide m:val="on"/>
                        <m:ctrlPr>
                          <a:rPr lang="de-DE" i="1">
                            <a:latin typeface="Cambria Math" panose="02040503050406030204" pitchFamily="18" charset="0"/>
                          </a:rPr>
                        </m:ctrlPr>
                      </m:naryPr>
                      <m:sub/>
                      <m:sup/>
                      <m:e>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r>
                              <a:rPr lang="de-DE" i="1">
                                <a:latin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sup>
                        </m:sSup>
                      </m:e>
                    </m:nary>
                    <m:r>
                      <a:rPr lang="de-DE" i="1">
                        <a:latin typeface="Cambria Math" panose="02040503050406030204" pitchFamily="18" charset="0"/>
                      </a:rPr>
                      <m:t> </m:t>
                    </m:r>
                    <m:r>
                      <a:rPr lang="de-DE" i="1">
                        <a:latin typeface="Cambria Math" panose="02040503050406030204" pitchFamily="18" charset="0"/>
                      </a:rPr>
                      <m:t>𝑑𝑥</m:t>
                    </m:r>
                  </m:oMath>
                </a14:m>
                <a:br>
                  <a:rPr lang="de-DE" i="1" dirty="0">
                    <a:latin typeface="Cambria Math" panose="02040503050406030204" pitchFamily="18" charset="0"/>
                  </a:rPr>
                </a:b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𝑥</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−1</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oMath>
                </a14:m>
                <a:endParaRPr lang="de-DE" dirty="0"/>
              </a:p>
            </p:txBody>
          </p:sp>
        </mc:Choice>
        <mc:Fallback xmlns="">
          <p:sp>
            <p:nvSpPr>
              <p:cNvPr id="13" name="Rechteck 12">
                <a:extLst>
                  <a:ext uri="{FF2B5EF4-FFF2-40B4-BE49-F238E27FC236}">
                    <a16:creationId xmlns:a16="http://schemas.microsoft.com/office/drawing/2014/main" id="{582522DD-1EE1-4C75-9FB5-577AD40B873A}"/>
                  </a:ext>
                </a:extLst>
              </p:cNvPr>
              <p:cNvSpPr>
                <a:spLocks noRot="1" noChangeAspect="1" noMove="1" noResize="1" noEditPoints="1" noAdjustHandles="1" noChangeArrowheads="1" noChangeShapeType="1" noTextEdit="1"/>
              </p:cNvSpPr>
              <p:nvPr/>
            </p:nvSpPr>
            <p:spPr>
              <a:xfrm>
                <a:off x="2313134" y="2330916"/>
                <a:ext cx="7766069" cy="1692707"/>
              </a:xfrm>
              <a:prstGeom prst="rect">
                <a:avLst/>
              </a:prstGeom>
              <a:blipFill>
                <a:blip r:embed="rId2"/>
                <a:stretch>
                  <a:fillRect b="-14029"/>
                </a:stretch>
              </a:blipFill>
            </p:spPr>
            <p:txBody>
              <a:bodyPr/>
              <a:lstStyle/>
              <a:p>
                <a:r>
                  <a:rPr lang="de-DE">
                    <a:noFill/>
                  </a:rPr>
                  <a:t> </a:t>
                </a:r>
              </a:p>
            </p:txBody>
          </p:sp>
        </mc:Fallback>
      </mc:AlternateContent>
      <p:sp>
        <p:nvSpPr>
          <p:cNvPr id="4" name="Rechteck 3">
            <a:extLst>
              <a:ext uri="{FF2B5EF4-FFF2-40B4-BE49-F238E27FC236}">
                <a16:creationId xmlns:a16="http://schemas.microsoft.com/office/drawing/2014/main" id="{3CDC698C-ED14-412B-97B7-600E9E21D021}"/>
              </a:ext>
            </a:extLst>
          </p:cNvPr>
          <p:cNvSpPr/>
          <p:nvPr/>
        </p:nvSpPr>
        <p:spPr>
          <a:xfrm>
            <a:off x="863358" y="1961584"/>
            <a:ext cx="7988341" cy="369332"/>
          </a:xfrm>
          <a:prstGeom prst="rect">
            <a:avLst/>
          </a:prstGeom>
        </p:spPr>
        <p:txBody>
          <a:bodyPr wrap="none">
            <a:spAutoFit/>
          </a:bodyPr>
          <a:lstStyle/>
          <a:p>
            <a:r>
              <a:rPr lang="de-DE" dirty="0"/>
              <a:t>Mit Hilfe der partiellen Integrationen rechnen wir nun analog für allgemeine n aus: </a:t>
            </a:r>
          </a:p>
        </p:txBody>
      </p:sp>
      <mc:AlternateContent xmlns:mc="http://schemas.openxmlformats.org/markup-compatibility/2006" xmlns:a14="http://schemas.microsoft.com/office/drawing/2010/main">
        <mc:Choice Requires="a14">
          <p:sp>
            <p:nvSpPr>
              <p:cNvPr id="15" name="Rechteck 14">
                <a:extLst>
                  <a:ext uri="{FF2B5EF4-FFF2-40B4-BE49-F238E27FC236}">
                    <a16:creationId xmlns:a16="http://schemas.microsoft.com/office/drawing/2014/main" id="{09DF5924-B074-46F4-84A4-017296A7FC8A}"/>
                  </a:ext>
                </a:extLst>
              </p:cNvPr>
              <p:cNvSpPr/>
              <p:nvPr/>
            </p:nvSpPr>
            <p:spPr>
              <a:xfrm>
                <a:off x="838202" y="4262383"/>
                <a:ext cx="9903780" cy="1477328"/>
              </a:xfrm>
              <a:prstGeom prst="rect">
                <a:avLst/>
              </a:prstGeom>
            </p:spPr>
            <p:txBody>
              <a:bodyPr wrap="square">
                <a:spAutoFit/>
              </a:bodyPr>
              <a:lstStyle/>
              <a:p>
                <a:r>
                  <a:rPr lang="de-DE" dirty="0"/>
                  <a:t>Das Interessante an dieser Rechnung ist, dass sich eine Rekursionsvorschrift ergibt: Kennen wir nämlich die Stammfunktionen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a14:m>
                <a:r>
                  <a:rPr lang="de-DE" dirty="0"/>
                  <a:t>, so können wir daraus die Stammfunktionen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i="1">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ausrechnen. Denn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i="1">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b="0" i="1" smtClean="0">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𝑥</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oMath>
                </a14:m>
                <a:r>
                  <a:rPr lang="de-DE" dirty="0"/>
                  <a:t> Wir kennen ja bereits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b="0" i="1" smtClean="0">
                            <a:latin typeface="Cambria Math" panose="02040503050406030204" pitchFamily="18" charset="0"/>
                          </a:rPr>
                          <m:t>1</m:t>
                        </m:r>
                      </m:sub>
                    </m:sSub>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also kennen wir mit Hilfe der Rekursion auch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b="0" i="1" smtClean="0">
                            <a:latin typeface="Cambria Math" panose="02040503050406030204" pitchFamily="18" charset="0"/>
                          </a:rPr>
                          <m:t>2</m:t>
                        </m:r>
                      </m:sub>
                    </m:sSub>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also kennen wir mit Hilfe der Rekursion auch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b="0" i="1" smtClean="0">
                            <a:latin typeface="Cambria Math" panose="02040503050406030204" pitchFamily="18" charset="0"/>
                          </a:rPr>
                          <m:t>3</m:t>
                        </m:r>
                      </m:sub>
                    </m:sSub>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also kennen wir mit Hilfe der Rekursion auch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b="0" i="1" smtClean="0">
                            <a:latin typeface="Cambria Math" panose="02040503050406030204" pitchFamily="18" charset="0"/>
                          </a:rPr>
                          <m:t>4</m:t>
                        </m:r>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b="0" i="1" smtClean="0">
                        <a:latin typeface="Cambria Math" panose="02040503050406030204" pitchFamily="18" charset="0"/>
                      </a:rPr>
                      <m:t>…</m:t>
                    </m:r>
                  </m:oMath>
                </a14:m>
                <a:r>
                  <a:rPr lang="de-DE" dirty="0"/>
                  <a:t>  Mit Hilfe der Rekursion können wir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𝐹</m:t>
                        </m:r>
                      </m:e>
                      <m:sub>
                        <m:r>
                          <a:rPr lang="de-DE" b="0" i="1" smtClean="0">
                            <a:latin typeface="Cambria Math" panose="02040503050406030204" pitchFamily="18" charset="0"/>
                          </a:rPr>
                          <m:t>𝑛</m:t>
                        </m:r>
                      </m:sub>
                    </m:sSub>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für alle natürlichen Zahlen n ausrechnen. </a:t>
                </a:r>
              </a:p>
            </p:txBody>
          </p:sp>
        </mc:Choice>
        <mc:Fallback xmlns="">
          <p:sp>
            <p:nvSpPr>
              <p:cNvPr id="15" name="Rechteck 14">
                <a:extLst>
                  <a:ext uri="{FF2B5EF4-FFF2-40B4-BE49-F238E27FC236}">
                    <a16:creationId xmlns:a16="http://schemas.microsoft.com/office/drawing/2014/main" id="{09DF5924-B074-46F4-84A4-017296A7FC8A}"/>
                  </a:ext>
                </a:extLst>
              </p:cNvPr>
              <p:cNvSpPr>
                <a:spLocks noRot="1" noChangeAspect="1" noMove="1" noResize="1" noEditPoints="1" noAdjustHandles="1" noChangeArrowheads="1" noChangeShapeType="1" noTextEdit="1"/>
              </p:cNvSpPr>
              <p:nvPr/>
            </p:nvSpPr>
            <p:spPr>
              <a:xfrm>
                <a:off x="838202" y="4262383"/>
                <a:ext cx="9903780" cy="1477328"/>
              </a:xfrm>
              <a:prstGeom prst="rect">
                <a:avLst/>
              </a:prstGeom>
              <a:blipFill>
                <a:blip r:embed="rId3"/>
                <a:stretch>
                  <a:fillRect l="-554" t="-2058" r="-739" b="-535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Rechteck 18">
                <a:extLst>
                  <a:ext uri="{FF2B5EF4-FFF2-40B4-BE49-F238E27FC236}">
                    <a16:creationId xmlns:a16="http://schemas.microsoft.com/office/drawing/2014/main" id="{D1BF3DD6-DF94-42EA-A010-D3ADC744370A}"/>
                  </a:ext>
                </a:extLst>
              </p:cNvPr>
              <p:cNvSpPr/>
              <p:nvPr/>
            </p:nvSpPr>
            <p:spPr>
              <a:xfrm>
                <a:off x="3358378" y="2212755"/>
                <a:ext cx="3764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solidFill>
                            <a:srgbClr val="FFFF00"/>
                          </a:solidFill>
                          <a:latin typeface="Cambria Math" panose="02040503050406030204" pitchFamily="18" charset="0"/>
                        </a:rPr>
                        <m:t>𝑢</m:t>
                      </m:r>
                    </m:oMath>
                  </m:oMathPara>
                </a14:m>
                <a:endParaRPr lang="de-DE" dirty="0"/>
              </a:p>
            </p:txBody>
          </p:sp>
        </mc:Choice>
        <mc:Fallback xmlns="">
          <p:sp>
            <p:nvSpPr>
              <p:cNvPr id="19" name="Rechteck 18">
                <a:extLst>
                  <a:ext uri="{FF2B5EF4-FFF2-40B4-BE49-F238E27FC236}">
                    <a16:creationId xmlns:a16="http://schemas.microsoft.com/office/drawing/2014/main" id="{D1BF3DD6-DF94-42EA-A010-D3ADC744370A}"/>
                  </a:ext>
                </a:extLst>
              </p:cNvPr>
              <p:cNvSpPr>
                <a:spLocks noRot="1" noChangeAspect="1" noMove="1" noResize="1" noEditPoints="1" noAdjustHandles="1" noChangeArrowheads="1" noChangeShapeType="1" noTextEdit="1"/>
              </p:cNvSpPr>
              <p:nvPr/>
            </p:nvSpPr>
            <p:spPr>
              <a:xfrm>
                <a:off x="3358378" y="2212755"/>
                <a:ext cx="376449"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Rechteck 19">
                <a:extLst>
                  <a:ext uri="{FF2B5EF4-FFF2-40B4-BE49-F238E27FC236}">
                    <a16:creationId xmlns:a16="http://schemas.microsoft.com/office/drawing/2014/main" id="{567E87D6-CE09-41A0-A843-949CE837ADDF}"/>
                  </a:ext>
                </a:extLst>
              </p:cNvPr>
              <p:cNvSpPr/>
              <p:nvPr/>
            </p:nvSpPr>
            <p:spPr>
              <a:xfrm>
                <a:off x="3778965" y="2219413"/>
                <a:ext cx="4962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a:solidFill>
                                <a:srgbClr val="FFFF00"/>
                              </a:solidFill>
                              <a:latin typeface="Cambria Math" panose="02040503050406030204" pitchFamily="18" charset="0"/>
                            </a:rPr>
                          </m:ctrlPr>
                        </m:sSupPr>
                        <m:e>
                          <m:r>
                            <a:rPr lang="de-DE" i="1">
                              <a:solidFill>
                                <a:srgbClr val="FFFF00"/>
                              </a:solidFill>
                              <a:latin typeface="Cambria Math" panose="02040503050406030204" pitchFamily="18" charset="0"/>
                            </a:rPr>
                            <m:t>𝑣</m:t>
                          </m:r>
                        </m:e>
                        <m:sup>
                          <m:r>
                            <a:rPr lang="de-DE" i="1">
                              <a:solidFill>
                                <a:srgbClr val="FFFF00"/>
                              </a:solidFill>
                              <a:latin typeface="Cambria Math" panose="02040503050406030204" pitchFamily="18" charset="0"/>
                            </a:rPr>
                            <m:t>′</m:t>
                          </m:r>
                        </m:sup>
                      </m:sSup>
                      <m:r>
                        <a:rPr lang="de-DE" i="1">
                          <a:solidFill>
                            <a:srgbClr val="FFFF00"/>
                          </a:solidFill>
                          <a:latin typeface="Cambria Math" panose="02040503050406030204" pitchFamily="18" charset="0"/>
                        </a:rPr>
                        <m:t> </m:t>
                      </m:r>
                    </m:oMath>
                  </m:oMathPara>
                </a14:m>
                <a:endParaRPr lang="de-DE" dirty="0"/>
              </a:p>
            </p:txBody>
          </p:sp>
        </mc:Choice>
        <mc:Fallback xmlns="">
          <p:sp>
            <p:nvSpPr>
              <p:cNvPr id="20" name="Rechteck 19">
                <a:extLst>
                  <a:ext uri="{FF2B5EF4-FFF2-40B4-BE49-F238E27FC236}">
                    <a16:creationId xmlns:a16="http://schemas.microsoft.com/office/drawing/2014/main" id="{567E87D6-CE09-41A0-A843-949CE837ADDF}"/>
                  </a:ext>
                </a:extLst>
              </p:cNvPr>
              <p:cNvSpPr>
                <a:spLocks noRot="1" noChangeAspect="1" noMove="1" noResize="1" noEditPoints="1" noAdjustHandles="1" noChangeArrowheads="1" noChangeShapeType="1" noTextEdit="1"/>
              </p:cNvSpPr>
              <p:nvPr/>
            </p:nvSpPr>
            <p:spPr>
              <a:xfrm>
                <a:off x="3778965" y="2219413"/>
                <a:ext cx="496225" cy="369332"/>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114641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WERT des </a:t>
            </a:r>
            <a:r>
              <a:rPr lang="de-DE" dirty="0" err="1"/>
              <a:t>INtegrals</a:t>
            </a:r>
            <a:r>
              <a:rPr lang="de-DE" dirty="0"/>
              <a:t> für natürliches n</a:t>
            </a:r>
          </a:p>
        </p:txBody>
      </p:sp>
      <mc:AlternateContent xmlns:mc="http://schemas.openxmlformats.org/markup-compatibility/2006" xmlns:a14="http://schemas.microsoft.com/office/drawing/2010/main">
        <mc:Choice Requires="a14">
          <p:sp>
            <p:nvSpPr>
              <p:cNvPr id="13" name="Rechteck 12">
                <a:extLst>
                  <a:ext uri="{FF2B5EF4-FFF2-40B4-BE49-F238E27FC236}">
                    <a16:creationId xmlns:a16="http://schemas.microsoft.com/office/drawing/2014/main" id="{582522DD-1EE1-4C75-9FB5-577AD40B873A}"/>
                  </a:ext>
                </a:extLst>
              </p:cNvPr>
              <p:cNvSpPr/>
              <p:nvPr/>
            </p:nvSpPr>
            <p:spPr>
              <a:xfrm>
                <a:off x="2313134" y="2348670"/>
                <a:ext cx="7766069" cy="263065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m:t>
                      </m:r>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0</m:t>
                          </m:r>
                        </m:sub>
                        <m:sup>
                          <m:r>
                            <a:rPr lang="de-DE" i="1" smtClean="0">
                              <a:latin typeface="Cambria Math" panose="02040503050406030204" pitchFamily="18" charset="0"/>
                              <a:ea typeface="Cambria Math" panose="02040503050406030204" pitchFamily="18" charset="0"/>
                            </a:rPr>
                            <m:t>∞</m:t>
                          </m:r>
                        </m:sup>
                        <m:e>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e>
                      </m:nary>
                      <m:r>
                        <a:rPr lang="de-DE" i="1">
                          <a:latin typeface="Cambria Math" panose="02040503050406030204" pitchFamily="18" charset="0"/>
                        </a:rPr>
                        <m:t> </m:t>
                      </m:r>
                      <m:r>
                        <a:rPr lang="de-DE" i="1">
                          <a:latin typeface="Cambria Math" panose="02040503050406030204" pitchFamily="18" charset="0"/>
                        </a:rPr>
                        <m:t>𝑑𝑥</m:t>
                      </m:r>
                      <m:r>
                        <a:rPr lang="de-DE" b="0" i="1" smtClean="0">
                          <a:latin typeface="Cambria Math" panose="02040503050406030204" pitchFamily="18" charset="0"/>
                        </a:rPr>
                        <m:t> </m:t>
                      </m:r>
                    </m:oMath>
                  </m:oMathPara>
                </a14:m>
                <a:endParaRPr lang="de-DE" b="0" i="1" dirty="0">
                  <a:latin typeface="Cambria Math" panose="02040503050406030204" pitchFamily="18" charset="0"/>
                </a:endParaRPr>
              </a:p>
              <a:p>
                <a:pPr/>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𝐹</m:t>
                        </m:r>
                      </m:e>
                      <m:sub>
                        <m:r>
                          <a:rPr lang="de-DE" b="0" i="1" smtClean="0">
                            <a:latin typeface="Cambria Math" panose="02040503050406030204" pitchFamily="18" charset="0"/>
                          </a:rPr>
                          <m:t>𝑛</m:t>
                        </m:r>
                      </m:sub>
                    </m:sSub>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m:t>
                        </m:r>
                      </m:e>
                    </m:d>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𝐹</m:t>
                        </m:r>
                      </m:e>
                      <m:sub>
                        <m:r>
                          <a:rPr lang="de-DE" b="0" i="1" smtClean="0">
                            <a:latin typeface="Cambria Math" panose="02040503050406030204" pitchFamily="18" charset="0"/>
                          </a:rPr>
                          <m:t>𝑛</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0</m:t>
                        </m:r>
                      </m:e>
                    </m:d>
                  </m:oMath>
                </a14:m>
                <a:br>
                  <a:rPr lang="de-DE" b="0" i="1" dirty="0">
                    <a:latin typeface="Cambria Math" panose="02040503050406030204" pitchFamily="18" charset="0"/>
                  </a:rPr>
                </a:br>
                <a:br>
                  <a:rPr lang="de-DE"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     </m:t>
                      </m:r>
                      <m:r>
                        <a:rPr lang="de-DE" b="0" i="1" smtClean="0">
                          <a:solidFill>
                            <a:schemeClr val="tx1"/>
                          </a:solidFill>
                          <a:latin typeface="Cambria Math" panose="02040503050406030204" pitchFamily="18" charset="0"/>
                        </a:rPr>
                        <m:t>=</m:t>
                      </m:r>
                      <m:r>
                        <a:rPr lang="de-DE" b="0" i="1" smtClean="0">
                          <a:solidFill>
                            <a:schemeClr val="tx1">
                              <a:lumMod val="65000"/>
                            </a:schemeClr>
                          </a:solidFill>
                          <a:latin typeface="Cambria Math" panose="02040503050406030204" pitchFamily="18" charset="0"/>
                        </a:rPr>
                        <m:t>[−</m:t>
                      </m:r>
                      <m:r>
                        <a:rPr lang="de-DE" i="1">
                          <a:solidFill>
                            <a:schemeClr val="tx1">
                              <a:lumMod val="65000"/>
                            </a:schemeClr>
                          </a:solidFill>
                          <a:latin typeface="Cambria Math" panose="02040503050406030204" pitchFamily="18" charset="0"/>
                        </a:rPr>
                        <m:t>𝑥</m:t>
                      </m:r>
                      <m:r>
                        <a:rPr lang="de-DE" i="1">
                          <a:solidFill>
                            <a:schemeClr val="tx1">
                              <a:lumMod val="65000"/>
                            </a:schemeClr>
                          </a:solidFill>
                          <a:latin typeface="Cambria Math" panose="02040503050406030204" pitchFamily="18" charset="0"/>
                        </a:rPr>
                        <m:t> ∙</m:t>
                      </m:r>
                      <m:sSup>
                        <m:sSupPr>
                          <m:ctrlPr>
                            <a:rPr lang="de-DE" i="1">
                              <a:solidFill>
                                <a:schemeClr val="tx1">
                                  <a:lumMod val="65000"/>
                                </a:schemeClr>
                              </a:solidFill>
                              <a:latin typeface="Cambria Math" panose="02040503050406030204" pitchFamily="18" charset="0"/>
                            </a:rPr>
                          </m:ctrlPr>
                        </m:sSupPr>
                        <m:e>
                          <m:r>
                            <a:rPr lang="de-DE" i="1">
                              <a:solidFill>
                                <a:schemeClr val="tx1">
                                  <a:lumMod val="65000"/>
                                </a:schemeClr>
                              </a:solidFill>
                              <a:latin typeface="Cambria Math" panose="02040503050406030204" pitchFamily="18" charset="0"/>
                            </a:rPr>
                            <m:t>𝑒</m:t>
                          </m:r>
                        </m:e>
                        <m:sup>
                          <m:r>
                            <a:rPr lang="de-DE" i="1">
                              <a:solidFill>
                                <a:schemeClr val="tx1">
                                  <a:lumMod val="65000"/>
                                </a:schemeClr>
                              </a:solidFill>
                              <a:latin typeface="Cambria Math" panose="02040503050406030204" pitchFamily="18" charset="0"/>
                            </a:rPr>
                            <m:t>−</m:t>
                          </m:r>
                          <m:r>
                            <a:rPr lang="de-DE" i="1">
                              <a:solidFill>
                                <a:schemeClr val="tx1">
                                  <a:lumMod val="65000"/>
                                </a:schemeClr>
                              </a:solidFill>
                              <a:latin typeface="Cambria Math" panose="02040503050406030204" pitchFamily="18" charset="0"/>
                            </a:rPr>
                            <m:t>𝑥</m:t>
                          </m:r>
                        </m:sup>
                      </m:sSup>
                      <m:sSubSup>
                        <m:sSubSupPr>
                          <m:ctrlPr>
                            <a:rPr lang="de-DE" i="1" smtClean="0">
                              <a:solidFill>
                                <a:schemeClr val="tx1">
                                  <a:lumMod val="65000"/>
                                </a:schemeClr>
                              </a:solidFill>
                              <a:latin typeface="Cambria Math" panose="02040503050406030204" pitchFamily="18" charset="0"/>
                            </a:rPr>
                          </m:ctrlPr>
                        </m:sSubSupPr>
                        <m:e>
                          <m:r>
                            <a:rPr lang="de-DE" b="0" i="1" smtClean="0">
                              <a:solidFill>
                                <a:schemeClr val="tx1">
                                  <a:lumMod val="65000"/>
                                </a:schemeClr>
                              </a:solidFill>
                              <a:latin typeface="Cambria Math" panose="02040503050406030204" pitchFamily="18" charset="0"/>
                            </a:rPr>
                            <m:t>]</m:t>
                          </m:r>
                        </m:e>
                        <m:sub>
                          <m:r>
                            <a:rPr lang="de-DE" b="0" i="1" smtClean="0">
                              <a:solidFill>
                                <a:schemeClr val="tx1">
                                  <a:lumMod val="65000"/>
                                </a:schemeClr>
                              </a:solidFill>
                              <a:latin typeface="Cambria Math" panose="02040503050406030204" pitchFamily="18" charset="0"/>
                            </a:rPr>
                            <m:t>0</m:t>
                          </m:r>
                        </m:sub>
                        <m:sup>
                          <m:r>
                            <a:rPr lang="de-DE" i="1" smtClean="0">
                              <a:solidFill>
                                <a:schemeClr val="tx1">
                                  <a:lumMod val="65000"/>
                                </a:schemeClr>
                              </a:solidFill>
                              <a:latin typeface="Cambria Math" panose="02040503050406030204" pitchFamily="18" charset="0"/>
                              <a:ea typeface="Cambria Math" panose="02040503050406030204" pitchFamily="18" charset="0"/>
                            </a:rPr>
                            <m:t>∞</m:t>
                          </m:r>
                        </m:sup>
                      </m:sSubSup>
                      <m:r>
                        <a:rPr lang="de-DE" b="0" i="1" smtClean="0">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𝑛</m:t>
                      </m:r>
                      <m:r>
                        <a:rPr lang="de-DE" i="1" smtClean="0">
                          <a:solidFill>
                            <a:schemeClr val="tx1"/>
                          </a:solidFill>
                          <a:latin typeface="Cambria Math" panose="02040503050406030204" pitchFamily="18" charset="0"/>
                          <a:ea typeface="Cambria Math" panose="02040503050406030204" pitchFamily="18" charset="0"/>
                        </a:rPr>
                        <m:t>∙</m:t>
                      </m:r>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m:t>
                      </m:r>
                      <m:sSub>
                        <m:sSubPr>
                          <m:ctrlPr>
                            <a:rPr lang="de-DE" i="1">
                              <a:solidFill>
                                <a:schemeClr val="accent1">
                                  <a:lumMod val="60000"/>
                                  <a:lumOff val="40000"/>
                                </a:schemeClr>
                              </a:solidFill>
                              <a:latin typeface="Cambria Math" panose="02040503050406030204" pitchFamily="18" charset="0"/>
                            </a:rPr>
                          </m:ctrlPr>
                        </m:sSubPr>
                        <m:e>
                          <m:r>
                            <a:rPr lang="de-DE" i="1">
                              <a:solidFill>
                                <a:schemeClr val="accent1">
                                  <a:lumMod val="60000"/>
                                  <a:lumOff val="40000"/>
                                </a:schemeClr>
                              </a:solidFill>
                              <a:latin typeface="Cambria Math" panose="02040503050406030204" pitchFamily="18" charset="0"/>
                            </a:rPr>
                            <m:t>𝐹</m:t>
                          </m:r>
                        </m:e>
                        <m:sub>
                          <m:r>
                            <a:rPr lang="de-DE" i="1">
                              <a:solidFill>
                                <a:schemeClr val="accent1">
                                  <a:lumMod val="60000"/>
                                  <a:lumOff val="40000"/>
                                </a:schemeClr>
                              </a:solidFill>
                              <a:latin typeface="Cambria Math" panose="02040503050406030204" pitchFamily="18" charset="0"/>
                            </a:rPr>
                            <m:t>𝑛</m:t>
                          </m:r>
                          <m:r>
                            <a:rPr lang="de-DE" b="0" i="1" smtClean="0">
                              <a:solidFill>
                                <a:schemeClr val="accent1">
                                  <a:lumMod val="60000"/>
                                  <a:lumOff val="40000"/>
                                </a:schemeClr>
                              </a:solidFill>
                              <a:latin typeface="Cambria Math" panose="02040503050406030204" pitchFamily="18" charset="0"/>
                            </a:rPr>
                            <m:t>−1</m:t>
                          </m:r>
                        </m:sub>
                      </m:sSub>
                      <m:d>
                        <m:dPr>
                          <m:ctrlPr>
                            <a:rPr lang="de-DE" i="1">
                              <a:solidFill>
                                <a:schemeClr val="accent1">
                                  <a:lumMod val="60000"/>
                                  <a:lumOff val="40000"/>
                                </a:schemeClr>
                              </a:solidFill>
                              <a:latin typeface="Cambria Math" panose="02040503050406030204" pitchFamily="18" charset="0"/>
                            </a:rPr>
                          </m:ctrlPr>
                        </m:dPr>
                        <m:e>
                          <m:r>
                            <a:rPr lang="de-DE" i="1">
                              <a:solidFill>
                                <a:schemeClr val="accent1">
                                  <a:lumMod val="60000"/>
                                  <a:lumOff val="40000"/>
                                </a:schemeClr>
                              </a:solidFill>
                              <a:latin typeface="Cambria Math" panose="02040503050406030204" pitchFamily="18" charset="0"/>
                              <a:ea typeface="Cambria Math" panose="02040503050406030204" pitchFamily="18" charset="0"/>
                            </a:rPr>
                            <m:t>∞</m:t>
                          </m:r>
                        </m:e>
                      </m:d>
                      <m:r>
                        <a:rPr lang="de-DE" i="1">
                          <a:solidFill>
                            <a:schemeClr val="accent1">
                              <a:lumMod val="60000"/>
                              <a:lumOff val="40000"/>
                            </a:schemeClr>
                          </a:solidFill>
                          <a:latin typeface="Cambria Math" panose="02040503050406030204" pitchFamily="18" charset="0"/>
                        </a:rPr>
                        <m:t>−</m:t>
                      </m:r>
                      <m:sSub>
                        <m:sSubPr>
                          <m:ctrlPr>
                            <a:rPr lang="de-DE" i="1">
                              <a:solidFill>
                                <a:schemeClr val="accent1">
                                  <a:lumMod val="60000"/>
                                  <a:lumOff val="40000"/>
                                </a:schemeClr>
                              </a:solidFill>
                              <a:latin typeface="Cambria Math" panose="02040503050406030204" pitchFamily="18" charset="0"/>
                            </a:rPr>
                          </m:ctrlPr>
                        </m:sSubPr>
                        <m:e>
                          <m:r>
                            <a:rPr lang="de-DE" i="1">
                              <a:solidFill>
                                <a:schemeClr val="accent1">
                                  <a:lumMod val="60000"/>
                                  <a:lumOff val="40000"/>
                                </a:schemeClr>
                              </a:solidFill>
                              <a:latin typeface="Cambria Math" panose="02040503050406030204" pitchFamily="18" charset="0"/>
                            </a:rPr>
                            <m:t>𝐹</m:t>
                          </m:r>
                        </m:e>
                        <m:sub>
                          <m:r>
                            <a:rPr lang="de-DE" i="1">
                              <a:solidFill>
                                <a:schemeClr val="accent1">
                                  <a:lumMod val="60000"/>
                                  <a:lumOff val="40000"/>
                                </a:schemeClr>
                              </a:solidFill>
                              <a:latin typeface="Cambria Math" panose="02040503050406030204" pitchFamily="18" charset="0"/>
                            </a:rPr>
                            <m:t>𝑛</m:t>
                          </m:r>
                          <m:r>
                            <a:rPr lang="de-DE" b="0" i="1" smtClean="0">
                              <a:solidFill>
                                <a:schemeClr val="accent1">
                                  <a:lumMod val="60000"/>
                                  <a:lumOff val="40000"/>
                                </a:schemeClr>
                              </a:solidFill>
                              <a:latin typeface="Cambria Math" panose="02040503050406030204" pitchFamily="18" charset="0"/>
                            </a:rPr>
                            <m:t>−1</m:t>
                          </m:r>
                        </m:sub>
                      </m:sSub>
                      <m:r>
                        <a:rPr lang="de-DE" b="0" i="1" smtClean="0">
                          <a:solidFill>
                            <a:schemeClr val="accent1">
                              <a:lumMod val="60000"/>
                              <a:lumOff val="40000"/>
                            </a:schemeClr>
                          </a:solidFill>
                          <a:latin typeface="Cambria Math" panose="02040503050406030204" pitchFamily="18" charset="0"/>
                        </a:rPr>
                        <m:t>(0)</m:t>
                      </m:r>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m:t>
                      </m:r>
                    </m:oMath>
                  </m:oMathPara>
                </a14:m>
                <a:br>
                  <a:rPr lang="de-DE" i="1" dirty="0">
                    <a:solidFill>
                      <a:schemeClr val="tx1"/>
                    </a:solidFill>
                    <a:latin typeface="Cambria Math" panose="02040503050406030204" pitchFamily="18" charset="0"/>
                  </a:rPr>
                </a:br>
                <a:br>
                  <a:rPr lang="de-DE" i="1" dirty="0">
                    <a:solidFill>
                      <a:schemeClr val="tx1"/>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de-DE" b="0" i="1" smtClean="0">
                          <a:solidFill>
                            <a:schemeClr val="tx1"/>
                          </a:solidFill>
                          <a:latin typeface="Cambria Math" panose="02040503050406030204" pitchFamily="18" charset="0"/>
                        </a:rPr>
                        <m:t>     =</m:t>
                      </m:r>
                      <m:r>
                        <a:rPr lang="de-DE" b="0" i="1" smtClean="0">
                          <a:solidFill>
                            <a:schemeClr val="tx1">
                              <a:lumMod val="65000"/>
                            </a:schemeClr>
                          </a:solidFill>
                          <a:latin typeface="Cambria Math" panose="02040503050406030204" pitchFamily="18" charset="0"/>
                        </a:rPr>
                        <m:t>0</m:t>
                      </m:r>
                      <m:r>
                        <a:rPr lang="de-DE" b="0" i="1" smtClean="0">
                          <a:solidFill>
                            <a:schemeClr val="tx1"/>
                          </a:solidFill>
                          <a:latin typeface="Cambria Math" panose="02040503050406030204" pitchFamily="18" charset="0"/>
                        </a:rPr>
                        <m:t>                     +</m:t>
                      </m:r>
                      <m:r>
                        <a:rPr lang="de-DE" b="0" i="1" smtClean="0">
                          <a:solidFill>
                            <a:schemeClr val="tx1"/>
                          </a:solidFill>
                          <a:latin typeface="Cambria Math" panose="02040503050406030204" pitchFamily="18" charset="0"/>
                        </a:rPr>
                        <m:t>𝑛</m:t>
                      </m:r>
                      <m:r>
                        <a:rPr lang="de-DE" b="0" i="1" smtClean="0">
                          <a:solidFill>
                            <a:schemeClr val="tx1"/>
                          </a:solidFill>
                          <a:latin typeface="Cambria Math" panose="02040503050406030204" pitchFamily="18" charset="0"/>
                        </a:rPr>
                        <m:t> ∙</m:t>
                      </m:r>
                      <m:d>
                        <m:dPr>
                          <m:ctrlP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ctrlPr>
                        </m:dPr>
                        <m:e>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𝑛</m:t>
                          </m:r>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−1</m:t>
                          </m:r>
                        </m:e>
                      </m:d>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m:t>
                      </m:r>
                    </m:oMath>
                  </m:oMathPara>
                </a14:m>
                <a:endParaRPr lang="de-DE" i="1" dirty="0">
                  <a:solidFill>
                    <a:schemeClr val="tx1"/>
                  </a:solidFill>
                  <a:latin typeface="Cambria Math" panose="02040503050406030204" pitchFamily="18" charset="0"/>
                </a:endParaRPr>
              </a:p>
              <a:p>
                <a:r>
                  <a:rPr lang="de-DE" i="1" dirty="0">
                    <a:solidFill>
                      <a:schemeClr val="tx1"/>
                    </a:solidFill>
                    <a:latin typeface="Cambria Math" panose="02040503050406030204" pitchFamily="18" charset="0"/>
                  </a:rPr>
                  <a:t>   </a:t>
                </a:r>
                <a:endParaRPr lang="de-DE" dirty="0">
                  <a:solidFill>
                    <a:schemeClr val="tx1"/>
                  </a:solidFill>
                </a:endParaRPr>
              </a:p>
            </p:txBody>
          </p:sp>
        </mc:Choice>
        <mc:Fallback xmlns="">
          <p:sp>
            <p:nvSpPr>
              <p:cNvPr id="13" name="Rechteck 12">
                <a:extLst>
                  <a:ext uri="{FF2B5EF4-FFF2-40B4-BE49-F238E27FC236}">
                    <a16:creationId xmlns:a16="http://schemas.microsoft.com/office/drawing/2014/main" id="{582522DD-1EE1-4C75-9FB5-577AD40B873A}"/>
                  </a:ext>
                </a:extLst>
              </p:cNvPr>
              <p:cNvSpPr>
                <a:spLocks noRot="1" noChangeAspect="1" noMove="1" noResize="1" noEditPoints="1" noAdjustHandles="1" noChangeArrowheads="1" noChangeShapeType="1" noTextEdit="1"/>
              </p:cNvSpPr>
              <p:nvPr/>
            </p:nvSpPr>
            <p:spPr>
              <a:xfrm>
                <a:off x="2313134" y="2348670"/>
                <a:ext cx="7766069" cy="2630657"/>
              </a:xfrm>
              <a:prstGeom prst="rect">
                <a:avLst/>
              </a:prstGeom>
              <a:blipFill>
                <a:blip r:embed="rId2"/>
                <a:stretch>
                  <a:fillRect/>
                </a:stretch>
              </a:blipFill>
            </p:spPr>
            <p:txBody>
              <a:bodyPr/>
              <a:lstStyle/>
              <a:p>
                <a:r>
                  <a:rPr lang="de-DE">
                    <a:noFill/>
                  </a:rPr>
                  <a:t> </a:t>
                </a:r>
              </a:p>
            </p:txBody>
          </p:sp>
        </mc:Fallback>
      </mc:AlternateContent>
      <p:sp>
        <p:nvSpPr>
          <p:cNvPr id="4" name="Rechteck 3">
            <a:extLst>
              <a:ext uri="{FF2B5EF4-FFF2-40B4-BE49-F238E27FC236}">
                <a16:creationId xmlns:a16="http://schemas.microsoft.com/office/drawing/2014/main" id="{3CDC698C-ED14-412B-97B7-600E9E21D021}"/>
              </a:ext>
            </a:extLst>
          </p:cNvPr>
          <p:cNvSpPr/>
          <p:nvPr/>
        </p:nvSpPr>
        <p:spPr>
          <a:xfrm>
            <a:off x="863358" y="1721884"/>
            <a:ext cx="9807601" cy="646331"/>
          </a:xfrm>
          <a:prstGeom prst="rect">
            <a:avLst/>
          </a:prstGeom>
        </p:spPr>
        <p:txBody>
          <a:bodyPr wrap="square">
            <a:spAutoFit/>
          </a:bodyPr>
          <a:lstStyle/>
          <a:p>
            <a:r>
              <a:rPr lang="de-DE" dirty="0"/>
              <a:t>Und mit Hilfe der Rekursion können wir auch jetzt den Wert des uneigentlichen Integrals für (natürliches)  n berechnen, indem wir die Integralgrenzen einsetzen:</a:t>
            </a:r>
          </a:p>
        </p:txBody>
      </p:sp>
      <p:sp>
        <p:nvSpPr>
          <p:cNvPr id="15" name="Rechteck 14">
            <a:extLst>
              <a:ext uri="{FF2B5EF4-FFF2-40B4-BE49-F238E27FC236}">
                <a16:creationId xmlns:a16="http://schemas.microsoft.com/office/drawing/2014/main" id="{09DF5924-B074-46F4-84A4-017296A7FC8A}"/>
              </a:ext>
            </a:extLst>
          </p:cNvPr>
          <p:cNvSpPr/>
          <p:nvPr/>
        </p:nvSpPr>
        <p:spPr>
          <a:xfrm>
            <a:off x="863358" y="4364515"/>
            <a:ext cx="9903780" cy="369332"/>
          </a:xfrm>
          <a:prstGeom prst="rect">
            <a:avLst/>
          </a:prstGeom>
        </p:spPr>
        <p:txBody>
          <a:bodyPr wrap="square">
            <a:spAutoFit/>
          </a:bodyPr>
          <a:lstStyle/>
          <a:p>
            <a:r>
              <a:rPr lang="de-DE" dirty="0"/>
              <a:t>. </a:t>
            </a:r>
          </a:p>
        </p:txBody>
      </p:sp>
      <mc:AlternateContent xmlns:mc="http://schemas.openxmlformats.org/markup-compatibility/2006" xmlns:a14="http://schemas.microsoft.com/office/drawing/2010/main">
        <mc:Choice Requires="a14">
          <p:sp>
            <p:nvSpPr>
              <p:cNvPr id="8" name="Rechteck 7">
                <a:extLst>
                  <a:ext uri="{FF2B5EF4-FFF2-40B4-BE49-F238E27FC236}">
                    <a16:creationId xmlns:a16="http://schemas.microsoft.com/office/drawing/2014/main" id="{53CE6E40-FC10-47DA-993F-D93EBFD0BA07}"/>
                  </a:ext>
                </a:extLst>
              </p:cNvPr>
              <p:cNvSpPr/>
              <p:nvPr/>
            </p:nvSpPr>
            <p:spPr>
              <a:xfrm>
                <a:off x="847712" y="4788881"/>
                <a:ext cx="9807601" cy="1200329"/>
              </a:xfrm>
              <a:prstGeom prst="rect">
                <a:avLst/>
              </a:prstGeom>
            </p:spPr>
            <p:txBody>
              <a:bodyPr wrap="square">
                <a:spAutoFit/>
              </a:bodyPr>
              <a:lstStyle/>
              <a:p>
                <a:r>
                  <a:rPr lang="de-DE" dirty="0"/>
                  <a:t>Ich kenne 1!=1 bereits durch Ausrechnen des Integrals mit der Stammfunktion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𝐹</m:t>
                        </m:r>
                      </m:e>
                      <m:sub>
                        <m:r>
                          <a:rPr lang="de-DE" b="0" i="1" smtClean="0">
                            <a:latin typeface="Cambria Math" panose="02040503050406030204" pitchFamily="18" charset="0"/>
                          </a:rPr>
                          <m:t>1</m:t>
                        </m:r>
                      </m:sub>
                    </m:sSub>
                    <m:d>
                      <m:dPr>
                        <m:ctrlPr>
                          <a:rPr lang="de-DE" i="1">
                            <a:latin typeface="Cambria Math" panose="02040503050406030204" pitchFamily="18" charset="0"/>
                          </a:rPr>
                        </m:ctrlPr>
                      </m:dPr>
                      <m:e>
                        <m:r>
                          <a:rPr lang="de-DE" b="0" i="1" smtClean="0">
                            <a:latin typeface="Cambria Math" panose="02040503050406030204" pitchFamily="18" charset="0"/>
                          </a:rPr>
                          <m:t>𝑥</m:t>
                        </m:r>
                      </m:e>
                    </m:d>
                    <m:r>
                      <a:rPr lang="de-DE" b="0" i="0" smtClean="0">
                        <a:latin typeface="Cambria Math" panose="02040503050406030204" pitchFamily="18" charset="0"/>
                      </a:rPr>
                      <m:t>.</m:t>
                    </m:r>
                  </m:oMath>
                </a14:m>
                <a:r>
                  <a:rPr lang="de-DE" dirty="0"/>
                  <a:t> Obige Formel sagt </a:t>
                </a:r>
              </a:p>
              <a:p>
                <a:r>
                  <a:rPr lang="de-DE" dirty="0"/>
                  <a:t>jetzt, dass </a:t>
                </a:r>
                <a14:m>
                  <m:oMath xmlns:m="http://schemas.openxmlformats.org/officeDocument/2006/math">
                    <m:r>
                      <a:rPr lang="de-DE" b="0" i="1" smtClean="0">
                        <a:latin typeface="Cambria Math" panose="02040503050406030204" pitchFamily="18" charset="0"/>
                      </a:rPr>
                      <m:t>2!=2</m:t>
                    </m:r>
                    <m:r>
                      <a:rPr lang="de-DE" b="0" i="1" smtClean="0">
                        <a:latin typeface="Cambria Math" panose="02040503050406030204" pitchFamily="18" charset="0"/>
                        <a:ea typeface="Cambria Math" panose="02040503050406030204" pitchFamily="18" charset="0"/>
                      </a:rPr>
                      <m:t>∙1!=2</m:t>
                    </m:r>
                  </m:oMath>
                </a14:m>
                <a:r>
                  <a:rPr lang="de-DE" dirty="0"/>
                  <a:t> und </a:t>
                </a:r>
                <a14:m>
                  <m:oMath xmlns:m="http://schemas.openxmlformats.org/officeDocument/2006/math">
                    <m:r>
                      <a:rPr lang="de-DE" b="0" i="1" smtClean="0">
                        <a:latin typeface="Cambria Math" panose="02040503050406030204" pitchFamily="18" charset="0"/>
                      </a:rPr>
                      <m:t>3!=3</m:t>
                    </m:r>
                    <m:r>
                      <a:rPr lang="de-DE" b="0" i="1" smtClean="0">
                        <a:latin typeface="Cambria Math" panose="02040503050406030204" pitchFamily="18" charset="0"/>
                        <a:ea typeface="Cambria Math" panose="02040503050406030204" pitchFamily="18" charset="0"/>
                      </a:rPr>
                      <m:t>∙2!=6</m:t>
                    </m:r>
                  </m:oMath>
                </a14:m>
                <a:r>
                  <a:rPr lang="de-DE" dirty="0"/>
                  <a:t> und </a:t>
                </a:r>
                <a14:m>
                  <m:oMath xmlns:m="http://schemas.openxmlformats.org/officeDocument/2006/math">
                    <m:r>
                      <a:rPr lang="de-DE" b="0" i="1" smtClean="0">
                        <a:latin typeface="Cambria Math" panose="02040503050406030204" pitchFamily="18" charset="0"/>
                      </a:rPr>
                      <m:t>4!=4</m:t>
                    </m:r>
                    <m:r>
                      <a:rPr lang="de-DE" b="0" i="1" smtClean="0">
                        <a:latin typeface="Cambria Math" panose="02040503050406030204" pitchFamily="18" charset="0"/>
                        <a:ea typeface="Cambria Math" panose="02040503050406030204" pitchFamily="18" charset="0"/>
                      </a:rPr>
                      <m:t>∙3!=24</m:t>
                    </m:r>
                  </m:oMath>
                </a14:m>
                <a:r>
                  <a:rPr lang="de-DE" dirty="0"/>
                  <a:t>… und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 </m:t>
                    </m:r>
                  </m:oMath>
                </a14:m>
                <a:r>
                  <a:rPr lang="de-DE" dirty="0"/>
                  <a:t>für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ℕ</m:t>
                    </m:r>
                  </m:oMath>
                </a14:m>
                <a:r>
                  <a:rPr lang="de-DE" dirty="0"/>
                  <a:t>. So </a:t>
                </a:r>
              </a:p>
              <a:p>
                <a:r>
                  <a:rPr lang="de-DE" dirty="0"/>
                  <a:t>ergibt sich, dass die Fakultät einer natürlichen Zahl n einfach das Produkt aller natürlichen Zahlen von 1 bis n ist.  </a:t>
                </a:r>
              </a:p>
            </p:txBody>
          </p:sp>
        </mc:Choice>
        <mc:Fallback xmlns="">
          <p:sp>
            <p:nvSpPr>
              <p:cNvPr id="8" name="Rechteck 7">
                <a:extLst>
                  <a:ext uri="{FF2B5EF4-FFF2-40B4-BE49-F238E27FC236}">
                    <a16:creationId xmlns:a16="http://schemas.microsoft.com/office/drawing/2014/main" id="{53CE6E40-FC10-47DA-993F-D93EBFD0BA07}"/>
                  </a:ext>
                </a:extLst>
              </p:cNvPr>
              <p:cNvSpPr>
                <a:spLocks noRot="1" noChangeAspect="1" noMove="1" noResize="1" noEditPoints="1" noAdjustHandles="1" noChangeArrowheads="1" noChangeShapeType="1" noTextEdit="1"/>
              </p:cNvSpPr>
              <p:nvPr/>
            </p:nvSpPr>
            <p:spPr>
              <a:xfrm>
                <a:off x="847712" y="4788881"/>
                <a:ext cx="9807601" cy="1200329"/>
              </a:xfrm>
              <a:prstGeom prst="rect">
                <a:avLst/>
              </a:prstGeom>
              <a:blipFill>
                <a:blip r:embed="rId3"/>
                <a:stretch>
                  <a:fillRect l="-497" t="-3061" r="-994" b="-7653"/>
                </a:stretch>
              </a:blipFill>
            </p:spPr>
            <p:txBody>
              <a:bodyPr/>
              <a:lstStyle/>
              <a:p>
                <a:r>
                  <a:rPr lang="de-DE">
                    <a:noFill/>
                  </a:rPr>
                  <a:t> </a:t>
                </a:r>
              </a:p>
            </p:txBody>
          </p:sp>
        </mc:Fallback>
      </mc:AlternateContent>
      <p:sp>
        <p:nvSpPr>
          <p:cNvPr id="5" name="Textfeld 4">
            <a:extLst>
              <a:ext uri="{FF2B5EF4-FFF2-40B4-BE49-F238E27FC236}">
                <a16:creationId xmlns:a16="http://schemas.microsoft.com/office/drawing/2014/main" id="{F0CAF5AF-551E-4A66-9ABF-AB763AED166E}"/>
              </a:ext>
            </a:extLst>
          </p:cNvPr>
          <p:cNvSpPr txBox="1"/>
          <p:nvPr/>
        </p:nvSpPr>
        <p:spPr>
          <a:xfrm>
            <a:off x="8114190" y="2524239"/>
            <a:ext cx="2046394" cy="369332"/>
          </a:xfrm>
          <a:prstGeom prst="rect">
            <a:avLst/>
          </a:prstGeom>
          <a:noFill/>
        </p:spPr>
        <p:txBody>
          <a:bodyPr wrap="none" rtlCol="0">
            <a:spAutoFit/>
          </a:bodyPr>
          <a:lstStyle/>
          <a:p>
            <a:r>
              <a:rPr lang="de-DE" dirty="0"/>
              <a:t>Definition von Euler</a:t>
            </a:r>
          </a:p>
        </p:txBody>
      </p:sp>
      <p:sp>
        <p:nvSpPr>
          <p:cNvPr id="6" name="Textfeld 5">
            <a:extLst>
              <a:ext uri="{FF2B5EF4-FFF2-40B4-BE49-F238E27FC236}">
                <a16:creationId xmlns:a16="http://schemas.microsoft.com/office/drawing/2014/main" id="{1D84C768-4E5E-4ED6-B317-DA30EBA79417}"/>
              </a:ext>
            </a:extLst>
          </p:cNvPr>
          <p:cNvSpPr txBox="1"/>
          <p:nvPr/>
        </p:nvSpPr>
        <p:spPr>
          <a:xfrm>
            <a:off x="8131945" y="3171685"/>
            <a:ext cx="3035446" cy="369332"/>
          </a:xfrm>
          <a:prstGeom prst="rect">
            <a:avLst/>
          </a:prstGeom>
          <a:noFill/>
        </p:spPr>
        <p:txBody>
          <a:bodyPr wrap="none" rtlCol="0">
            <a:spAutoFit/>
          </a:bodyPr>
          <a:lstStyle/>
          <a:p>
            <a:r>
              <a:rPr lang="de-DE" dirty="0"/>
              <a:t>Hauptsatz Integral/</a:t>
            </a:r>
            <a:r>
              <a:rPr lang="de-DE" dirty="0" err="1"/>
              <a:t>Differntialr</a:t>
            </a:r>
            <a:r>
              <a:rPr lang="de-DE" dirty="0"/>
              <a:t>.</a:t>
            </a:r>
          </a:p>
        </p:txBody>
      </p:sp>
      <p:sp>
        <p:nvSpPr>
          <p:cNvPr id="11" name="Textfeld 10">
            <a:extLst>
              <a:ext uri="{FF2B5EF4-FFF2-40B4-BE49-F238E27FC236}">
                <a16:creationId xmlns:a16="http://schemas.microsoft.com/office/drawing/2014/main" id="{61390230-2EF8-4B30-A7E2-22E871ADB97C}"/>
              </a:ext>
            </a:extLst>
          </p:cNvPr>
          <p:cNvSpPr txBox="1"/>
          <p:nvPr/>
        </p:nvSpPr>
        <p:spPr>
          <a:xfrm>
            <a:off x="8142304" y="3723583"/>
            <a:ext cx="1814599" cy="369332"/>
          </a:xfrm>
          <a:prstGeom prst="rect">
            <a:avLst/>
          </a:prstGeom>
          <a:noFill/>
        </p:spPr>
        <p:txBody>
          <a:bodyPr wrap="none" rtlCol="0">
            <a:spAutoFit/>
          </a:bodyPr>
          <a:lstStyle/>
          <a:p>
            <a:r>
              <a:rPr lang="de-DE" dirty="0"/>
              <a:t>Rekursionsformel</a:t>
            </a:r>
          </a:p>
        </p:txBody>
      </p:sp>
      <p:sp>
        <p:nvSpPr>
          <p:cNvPr id="12" name="Textfeld 11">
            <a:extLst>
              <a:ext uri="{FF2B5EF4-FFF2-40B4-BE49-F238E27FC236}">
                <a16:creationId xmlns:a16="http://schemas.microsoft.com/office/drawing/2014/main" id="{D49BCB22-4636-4C28-B56B-4E70A0B97D1E}"/>
              </a:ext>
            </a:extLst>
          </p:cNvPr>
          <p:cNvSpPr txBox="1"/>
          <p:nvPr/>
        </p:nvSpPr>
        <p:spPr>
          <a:xfrm>
            <a:off x="8143778" y="4232612"/>
            <a:ext cx="3133230" cy="369332"/>
          </a:xfrm>
          <a:prstGeom prst="rect">
            <a:avLst/>
          </a:prstGeom>
          <a:noFill/>
        </p:spPr>
        <p:txBody>
          <a:bodyPr wrap="none" rtlCol="0">
            <a:spAutoFit/>
          </a:bodyPr>
          <a:lstStyle/>
          <a:p>
            <a:r>
              <a:rPr lang="de-DE" dirty="0"/>
              <a:t>Wieder die Definition von Euler</a:t>
            </a:r>
          </a:p>
        </p:txBody>
      </p:sp>
      <p:cxnSp>
        <p:nvCxnSpPr>
          <p:cNvPr id="10" name="Gerade Verbindung mit Pfeil 9">
            <a:extLst>
              <a:ext uri="{FF2B5EF4-FFF2-40B4-BE49-F238E27FC236}">
                <a16:creationId xmlns:a16="http://schemas.microsoft.com/office/drawing/2014/main" id="{3C45F085-FAF5-4C2A-B4B3-D3815581D86F}"/>
              </a:ext>
            </a:extLst>
          </p:cNvPr>
          <p:cNvCxnSpPr>
            <a:cxnSpLocks/>
          </p:cNvCxnSpPr>
          <p:nvPr/>
        </p:nvCxnSpPr>
        <p:spPr>
          <a:xfrm flipH="1" flipV="1">
            <a:off x="5815249" y="4207281"/>
            <a:ext cx="518303" cy="157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D1AC8BA2-D916-48CD-B7AE-7A634D0083B8}"/>
                  </a:ext>
                </a:extLst>
              </p:cNvPr>
              <p:cNvSpPr/>
              <p:nvPr/>
            </p:nvSpPr>
            <p:spPr>
              <a:xfrm>
                <a:off x="6333552" y="4211310"/>
                <a:ext cx="1630959" cy="366703"/>
              </a:xfrm>
              <a:prstGeom prst="rect">
                <a:avLst/>
              </a:prstGeom>
            </p:spPr>
            <p:txBody>
              <a:bodyPr wrap="none">
                <a:spAutoFit/>
              </a:bodyPr>
              <a:lstStyle/>
              <a:p>
                <a:r>
                  <a:rPr lang="de-DE" sz="1400" dirty="0">
                    <a:solidFill>
                      <a:schemeClr val="accent1">
                        <a:lumMod val="60000"/>
                        <a:lumOff val="40000"/>
                      </a:schemeClr>
                    </a:solidFill>
                  </a:rPr>
                  <a:t>=</a:t>
                </a:r>
                <a14:m>
                  <m:oMath xmlns:m="http://schemas.openxmlformats.org/officeDocument/2006/math">
                    <m:nary>
                      <m:naryPr>
                        <m:ctrlPr>
                          <a:rPr lang="de-DE" sz="1400" i="1">
                            <a:solidFill>
                              <a:schemeClr val="accent1">
                                <a:lumMod val="60000"/>
                                <a:lumOff val="40000"/>
                              </a:schemeClr>
                            </a:solidFill>
                            <a:latin typeface="Cambria Math" panose="02040503050406030204" pitchFamily="18" charset="0"/>
                          </a:rPr>
                        </m:ctrlPr>
                      </m:naryPr>
                      <m:sub>
                        <m:r>
                          <m:rPr>
                            <m:brk m:alnAt="23"/>
                          </m:rPr>
                          <a:rPr lang="de-DE" sz="1400" i="1">
                            <a:solidFill>
                              <a:schemeClr val="accent1">
                                <a:lumMod val="60000"/>
                                <a:lumOff val="40000"/>
                              </a:schemeClr>
                            </a:solidFill>
                            <a:latin typeface="Cambria Math" panose="02040503050406030204" pitchFamily="18" charset="0"/>
                          </a:rPr>
                          <m:t>0</m:t>
                        </m:r>
                      </m:sub>
                      <m:sup>
                        <m:r>
                          <a:rPr lang="de-DE" sz="1400" i="1">
                            <a:solidFill>
                              <a:schemeClr val="accent1">
                                <a:lumMod val="60000"/>
                                <a:lumOff val="40000"/>
                              </a:schemeClr>
                            </a:solidFill>
                            <a:latin typeface="Cambria Math" panose="02040503050406030204" pitchFamily="18" charset="0"/>
                            <a:ea typeface="Cambria Math" panose="02040503050406030204" pitchFamily="18" charset="0"/>
                          </a:rPr>
                          <m:t>∞</m:t>
                        </m:r>
                      </m:sup>
                      <m:e>
                        <m:sSup>
                          <m:sSupPr>
                            <m:ctrlPr>
                              <a:rPr lang="de-DE" sz="1400" i="1">
                                <a:solidFill>
                                  <a:schemeClr val="accent1">
                                    <a:lumMod val="60000"/>
                                    <a:lumOff val="40000"/>
                                  </a:schemeClr>
                                </a:solidFill>
                                <a:latin typeface="Cambria Math" panose="02040503050406030204" pitchFamily="18" charset="0"/>
                              </a:rPr>
                            </m:ctrlPr>
                          </m:sSupPr>
                          <m:e>
                            <m:r>
                              <a:rPr lang="de-DE" sz="1400" i="1">
                                <a:solidFill>
                                  <a:schemeClr val="accent1">
                                    <a:lumMod val="60000"/>
                                    <a:lumOff val="40000"/>
                                  </a:schemeClr>
                                </a:solidFill>
                                <a:latin typeface="Cambria Math" panose="02040503050406030204" pitchFamily="18" charset="0"/>
                              </a:rPr>
                              <m:t>𝑥</m:t>
                            </m:r>
                          </m:e>
                          <m:sup>
                            <m:r>
                              <a:rPr lang="de-DE" sz="1400" i="1">
                                <a:solidFill>
                                  <a:schemeClr val="accent1">
                                    <a:lumMod val="60000"/>
                                    <a:lumOff val="40000"/>
                                  </a:schemeClr>
                                </a:solidFill>
                                <a:latin typeface="Cambria Math" panose="02040503050406030204" pitchFamily="18" charset="0"/>
                              </a:rPr>
                              <m:t>𝑛</m:t>
                            </m:r>
                            <m:r>
                              <a:rPr lang="de-DE" sz="1400" b="0" i="1" smtClean="0">
                                <a:solidFill>
                                  <a:schemeClr val="accent1">
                                    <a:lumMod val="60000"/>
                                    <a:lumOff val="40000"/>
                                  </a:schemeClr>
                                </a:solidFill>
                                <a:latin typeface="Cambria Math" panose="02040503050406030204" pitchFamily="18" charset="0"/>
                              </a:rPr>
                              <m:t>−1</m:t>
                            </m:r>
                          </m:sup>
                        </m:sSup>
                        <m:r>
                          <a:rPr lang="de-DE" sz="1400" i="1">
                            <a:solidFill>
                              <a:schemeClr val="accent1">
                                <a:lumMod val="60000"/>
                                <a:lumOff val="40000"/>
                              </a:schemeClr>
                            </a:solidFill>
                            <a:latin typeface="Cambria Math" panose="02040503050406030204" pitchFamily="18" charset="0"/>
                            <a:ea typeface="Cambria Math" panose="02040503050406030204" pitchFamily="18" charset="0"/>
                          </a:rPr>
                          <m:t>∙</m:t>
                        </m:r>
                        <m:sSup>
                          <m:sSupPr>
                            <m:ctrlPr>
                              <a:rPr lang="de-DE" sz="1400" i="1">
                                <a:solidFill>
                                  <a:schemeClr val="accent1">
                                    <a:lumMod val="60000"/>
                                    <a:lumOff val="40000"/>
                                  </a:schemeClr>
                                </a:solidFill>
                                <a:latin typeface="Cambria Math" panose="02040503050406030204" pitchFamily="18" charset="0"/>
                                <a:ea typeface="Cambria Math" panose="02040503050406030204" pitchFamily="18" charset="0"/>
                              </a:rPr>
                            </m:ctrlPr>
                          </m:sSupPr>
                          <m:e>
                            <m:r>
                              <a:rPr lang="de-DE" sz="1400" i="1">
                                <a:solidFill>
                                  <a:schemeClr val="accent1">
                                    <a:lumMod val="60000"/>
                                    <a:lumOff val="40000"/>
                                  </a:schemeClr>
                                </a:solidFill>
                                <a:latin typeface="Cambria Math" panose="02040503050406030204" pitchFamily="18" charset="0"/>
                                <a:ea typeface="Cambria Math" panose="02040503050406030204" pitchFamily="18" charset="0"/>
                              </a:rPr>
                              <m:t>𝑒</m:t>
                            </m:r>
                          </m:e>
                          <m:sup>
                            <m:r>
                              <a:rPr lang="de-DE" sz="1400" i="1">
                                <a:solidFill>
                                  <a:schemeClr val="accent1">
                                    <a:lumMod val="60000"/>
                                    <a:lumOff val="40000"/>
                                  </a:schemeClr>
                                </a:solidFill>
                                <a:latin typeface="Cambria Math" panose="02040503050406030204" pitchFamily="18" charset="0"/>
                                <a:ea typeface="Cambria Math" panose="02040503050406030204" pitchFamily="18" charset="0"/>
                              </a:rPr>
                              <m:t>−</m:t>
                            </m:r>
                            <m:r>
                              <a:rPr lang="de-DE" sz="1400" i="1">
                                <a:solidFill>
                                  <a:schemeClr val="accent1">
                                    <a:lumMod val="60000"/>
                                    <a:lumOff val="40000"/>
                                  </a:schemeClr>
                                </a:solidFill>
                                <a:latin typeface="Cambria Math" panose="02040503050406030204" pitchFamily="18" charset="0"/>
                                <a:ea typeface="Cambria Math" panose="02040503050406030204" pitchFamily="18" charset="0"/>
                              </a:rPr>
                              <m:t>𝑥</m:t>
                            </m:r>
                          </m:sup>
                        </m:sSup>
                      </m:e>
                    </m:nary>
                    <m:r>
                      <a:rPr lang="de-DE" sz="1400" i="1">
                        <a:solidFill>
                          <a:schemeClr val="accent1">
                            <a:lumMod val="60000"/>
                            <a:lumOff val="40000"/>
                          </a:schemeClr>
                        </a:solidFill>
                        <a:latin typeface="Cambria Math" panose="02040503050406030204" pitchFamily="18" charset="0"/>
                      </a:rPr>
                      <m:t> </m:t>
                    </m:r>
                    <m:r>
                      <a:rPr lang="de-DE" sz="1400" i="1">
                        <a:solidFill>
                          <a:schemeClr val="accent1">
                            <a:lumMod val="60000"/>
                            <a:lumOff val="40000"/>
                          </a:schemeClr>
                        </a:solidFill>
                        <a:latin typeface="Cambria Math" panose="02040503050406030204" pitchFamily="18" charset="0"/>
                      </a:rPr>
                      <m:t>𝑑𝑥</m:t>
                    </m:r>
                    <m:r>
                      <a:rPr lang="de-DE" sz="1400" i="1">
                        <a:solidFill>
                          <a:schemeClr val="accent1">
                            <a:lumMod val="60000"/>
                            <a:lumOff val="40000"/>
                          </a:schemeClr>
                        </a:solidFill>
                        <a:latin typeface="Cambria Math" panose="02040503050406030204" pitchFamily="18" charset="0"/>
                      </a:rPr>
                      <m:t> </m:t>
                    </m:r>
                  </m:oMath>
                </a14:m>
                <a:endParaRPr lang="de-DE" sz="1400" dirty="0">
                  <a:solidFill>
                    <a:schemeClr val="accent1">
                      <a:lumMod val="60000"/>
                      <a:lumOff val="40000"/>
                    </a:schemeClr>
                  </a:solidFill>
                </a:endParaRPr>
              </a:p>
            </p:txBody>
          </p:sp>
        </mc:Choice>
        <mc:Fallback xmlns="">
          <p:sp>
            <p:nvSpPr>
              <p:cNvPr id="14" name="Rechteck 13">
                <a:extLst>
                  <a:ext uri="{FF2B5EF4-FFF2-40B4-BE49-F238E27FC236}">
                    <a16:creationId xmlns:a16="http://schemas.microsoft.com/office/drawing/2014/main" id="{D1AC8BA2-D916-48CD-B7AE-7A634D0083B8}"/>
                  </a:ext>
                </a:extLst>
              </p:cNvPr>
              <p:cNvSpPr>
                <a:spLocks noRot="1" noChangeAspect="1" noMove="1" noResize="1" noEditPoints="1" noAdjustHandles="1" noChangeArrowheads="1" noChangeShapeType="1" noTextEdit="1"/>
              </p:cNvSpPr>
              <p:nvPr/>
            </p:nvSpPr>
            <p:spPr>
              <a:xfrm>
                <a:off x="6333552" y="4211310"/>
                <a:ext cx="1630959" cy="366703"/>
              </a:xfrm>
              <a:prstGeom prst="rect">
                <a:avLst/>
              </a:prstGeom>
              <a:blipFill>
                <a:blip r:embed="rId4"/>
                <a:stretch>
                  <a:fillRect l="-12687" t="-101667" b="-161667"/>
                </a:stretch>
              </a:blipFill>
            </p:spPr>
            <p:txBody>
              <a:bodyPr/>
              <a:lstStyle/>
              <a:p>
                <a:r>
                  <a:rPr lang="de-DE">
                    <a:noFill/>
                  </a:rPr>
                  <a:t> </a:t>
                </a:r>
              </a:p>
            </p:txBody>
          </p:sp>
        </mc:Fallback>
      </mc:AlternateContent>
    </p:spTree>
    <p:extLst>
      <p:ext uri="{BB962C8B-B14F-4D97-AF65-F5344CB8AC3E}">
        <p14:creationId xmlns:p14="http://schemas.microsoft.com/office/powerpoint/2010/main" val="2530482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D49BCB22-4636-4C28-B56B-4E70A0B97D1E}"/>
              </a:ext>
            </a:extLst>
          </p:cNvPr>
          <p:cNvSpPr txBox="1"/>
          <p:nvPr/>
        </p:nvSpPr>
        <p:spPr>
          <a:xfrm>
            <a:off x="3424409" y="3244334"/>
            <a:ext cx="5030608" cy="1754326"/>
          </a:xfrm>
          <a:prstGeom prst="rect">
            <a:avLst/>
          </a:prstGeom>
          <a:noFill/>
        </p:spPr>
        <p:txBody>
          <a:bodyPr wrap="none" rtlCol="0">
            <a:spAutoFit/>
          </a:bodyPr>
          <a:lstStyle/>
          <a:p>
            <a:r>
              <a:rPr lang="de-DE" dirty="0"/>
              <a:t>Aber was, wenn n keine natürliche Zahl ist???</a:t>
            </a:r>
          </a:p>
          <a:p>
            <a:endParaRPr lang="de-DE" dirty="0"/>
          </a:p>
          <a:p>
            <a:r>
              <a:rPr lang="de-DE" dirty="0"/>
              <a:t>Dann kann man i.A. die Stammfunktionen nicht</a:t>
            </a:r>
          </a:p>
          <a:p>
            <a:r>
              <a:rPr lang="de-DE" dirty="0"/>
              <a:t>elementar ausrechnen. Für sehr viele Funktionen</a:t>
            </a:r>
          </a:p>
          <a:p>
            <a:r>
              <a:rPr lang="de-DE" dirty="0"/>
              <a:t>kennen wir </a:t>
            </a:r>
            <a:r>
              <a:rPr lang="de-DE" dirty="0">
                <a:hlinkClick r:id="rId4"/>
              </a:rPr>
              <a:t>keinen elementaren Funktionsausdruck</a:t>
            </a:r>
            <a:r>
              <a:rPr lang="de-DE" dirty="0"/>
              <a:t> </a:t>
            </a:r>
          </a:p>
          <a:p>
            <a:r>
              <a:rPr lang="de-DE" dirty="0"/>
              <a:t>für die Stammfunktionen…</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A9933FA8-6C15-49C7-9B2B-ECA82AF976E3}"/>
                  </a:ext>
                </a:extLst>
              </p:cNvPr>
              <p:cNvSpPr txBox="1"/>
              <p:nvPr/>
            </p:nvSpPr>
            <p:spPr>
              <a:xfrm>
                <a:off x="3497798" y="2361458"/>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14" name="Textfeld 13">
                <a:extLst>
                  <a:ext uri="{FF2B5EF4-FFF2-40B4-BE49-F238E27FC236}">
                    <a16:creationId xmlns:a16="http://schemas.microsoft.com/office/drawing/2014/main" id="{A9933FA8-6C15-49C7-9B2B-ECA82AF976E3}"/>
                  </a:ext>
                </a:extLst>
              </p:cNvPr>
              <p:cNvSpPr txBox="1">
                <a:spLocks noRot="1" noChangeAspect="1" noMove="1" noResize="1" noEditPoints="1" noAdjustHandles="1" noChangeArrowheads="1" noChangeShapeType="1" noTextEdit="1"/>
              </p:cNvSpPr>
              <p:nvPr/>
            </p:nvSpPr>
            <p:spPr>
              <a:xfrm>
                <a:off x="3497798" y="2361458"/>
                <a:ext cx="2752078" cy="799130"/>
              </a:xfrm>
              <a:prstGeom prst="rect">
                <a:avLst/>
              </a:prstGeom>
              <a:blipFill>
                <a:blip r:embed="rId5"/>
                <a:stretch>
                  <a:fillRect/>
                </a:stretch>
              </a:blipFill>
            </p:spPr>
            <p:txBody>
              <a:bodyPr/>
              <a:lstStyle/>
              <a:p>
                <a:r>
                  <a:rPr lang="de-DE">
                    <a:noFill/>
                  </a:rPr>
                  <a:t> </a:t>
                </a:r>
              </a:p>
            </p:txBody>
          </p:sp>
        </mc:Fallback>
      </mc:AlternateContent>
      <p:pic>
        <p:nvPicPr>
          <p:cNvPr id="2" name="elementare Stammfunktio">
            <a:hlinkClick r:id="" action="ppaction://media"/>
            <a:extLst>
              <a:ext uri="{FF2B5EF4-FFF2-40B4-BE49-F238E27FC236}">
                <a16:creationId xmlns:a16="http://schemas.microsoft.com/office/drawing/2014/main" id="{900BCC0C-3838-4540-B58A-01D58B88C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9707" y="2517341"/>
            <a:ext cx="487363" cy="487363"/>
          </a:xfrm>
          <a:prstGeom prst="rect">
            <a:avLst/>
          </a:prstGeom>
        </p:spPr>
      </p:pic>
    </p:spTree>
    <p:extLst>
      <p:ext uri="{BB962C8B-B14F-4D97-AF65-F5344CB8AC3E}">
        <p14:creationId xmlns:p14="http://schemas.microsoft.com/office/powerpoint/2010/main" val="22592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A9933FA8-6C15-49C7-9B2B-ECA82AF976E3}"/>
                  </a:ext>
                </a:extLst>
              </p:cNvPr>
              <p:cNvSpPr txBox="1"/>
              <p:nvPr/>
            </p:nvSpPr>
            <p:spPr>
              <a:xfrm>
                <a:off x="1722265" y="852254"/>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14" name="Textfeld 13">
                <a:extLst>
                  <a:ext uri="{FF2B5EF4-FFF2-40B4-BE49-F238E27FC236}">
                    <a16:creationId xmlns:a16="http://schemas.microsoft.com/office/drawing/2014/main" id="{A9933FA8-6C15-49C7-9B2B-ECA82AF976E3}"/>
                  </a:ext>
                </a:extLst>
              </p:cNvPr>
              <p:cNvSpPr txBox="1">
                <a:spLocks noRot="1" noChangeAspect="1" noMove="1" noResize="1" noEditPoints="1" noAdjustHandles="1" noChangeArrowheads="1" noChangeShapeType="1" noTextEdit="1"/>
              </p:cNvSpPr>
              <p:nvPr/>
            </p:nvSpPr>
            <p:spPr>
              <a:xfrm>
                <a:off x="1722265" y="852254"/>
                <a:ext cx="2752078" cy="799130"/>
              </a:xfrm>
              <a:prstGeom prst="rect">
                <a:avLst/>
              </a:prstGeom>
              <a:blipFill>
                <a:blip r:embed="rId2"/>
                <a:stretch>
                  <a:fillRect/>
                </a:stretch>
              </a:blipFill>
            </p:spPr>
            <p:txBody>
              <a:bodyPr/>
              <a:lstStyle/>
              <a:p>
                <a:r>
                  <a:rPr lang="de-DE">
                    <a:noFill/>
                  </a:rPr>
                  <a:t> </a:t>
                </a:r>
              </a:p>
            </p:txBody>
          </p:sp>
        </mc:Fallback>
      </mc:AlternateContent>
      <p:pic>
        <p:nvPicPr>
          <p:cNvPr id="2" name="Grafik 1">
            <a:extLst>
              <a:ext uri="{FF2B5EF4-FFF2-40B4-BE49-F238E27FC236}">
                <a16:creationId xmlns:a16="http://schemas.microsoft.com/office/drawing/2014/main" id="{0A7DE97D-7E94-4AF9-9A2D-70086F39ABC4}"/>
              </a:ext>
            </a:extLst>
          </p:cNvPr>
          <p:cNvPicPr>
            <a:picLocks noChangeAspect="1"/>
          </p:cNvPicPr>
          <p:nvPr/>
        </p:nvPicPr>
        <p:blipFill>
          <a:blip r:embed="rId3"/>
          <a:stretch>
            <a:fillRect/>
          </a:stretch>
        </p:blipFill>
        <p:spPr>
          <a:xfrm>
            <a:off x="6303144" y="1949758"/>
            <a:ext cx="4432917" cy="2493516"/>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6A84EC15-3306-431A-AE85-F5C5A814D755}"/>
              </a:ext>
            </a:extLst>
          </p:cNvPr>
          <p:cNvSpPr txBox="1"/>
          <p:nvPr/>
        </p:nvSpPr>
        <p:spPr>
          <a:xfrm>
            <a:off x="834501" y="2032982"/>
            <a:ext cx="5360891" cy="2862322"/>
          </a:xfrm>
          <a:prstGeom prst="rect">
            <a:avLst/>
          </a:prstGeom>
          <a:noFill/>
        </p:spPr>
        <p:txBody>
          <a:bodyPr wrap="none" rtlCol="0">
            <a:spAutoFit/>
          </a:bodyPr>
          <a:lstStyle/>
          <a:p>
            <a:r>
              <a:rPr lang="de-DE" dirty="0"/>
              <a:t>Wenn man also die Stammfunktion nicht </a:t>
            </a:r>
          </a:p>
          <a:p>
            <a:r>
              <a:rPr lang="de-DE" dirty="0"/>
              <a:t>„analytisch“ hinschreiben kann, dann hilft </a:t>
            </a:r>
          </a:p>
          <a:p>
            <a:r>
              <a:rPr lang="de-DE" dirty="0"/>
              <a:t>es, sich daran zu erinnern, was Integrieren </a:t>
            </a:r>
          </a:p>
          <a:p>
            <a:r>
              <a:rPr lang="de-DE" dirty="0"/>
              <a:t>bedeutet: Das Berechnen einer Fläche!</a:t>
            </a:r>
          </a:p>
          <a:p>
            <a:endParaRPr lang="de-DE" dirty="0"/>
          </a:p>
          <a:p>
            <a:r>
              <a:rPr lang="de-DE" dirty="0"/>
              <a:t>Vielleicht kann man den Flächeninhalt unter </a:t>
            </a:r>
          </a:p>
          <a:p>
            <a:r>
              <a:rPr lang="de-DE" dirty="0"/>
              <a:t>der Kurve auch gut näherungsweise (</a:t>
            </a:r>
            <a:r>
              <a:rPr lang="de-DE" dirty="0">
                <a:hlinkClick r:id="rId4"/>
              </a:rPr>
              <a:t>numerisch</a:t>
            </a:r>
            <a:r>
              <a:rPr lang="de-DE" dirty="0"/>
              <a:t>)</a:t>
            </a:r>
          </a:p>
          <a:p>
            <a:r>
              <a:rPr lang="de-DE" dirty="0"/>
              <a:t>berechnen? Eine Herangehensweise kennen </a:t>
            </a:r>
          </a:p>
          <a:p>
            <a:r>
              <a:rPr lang="de-DE" dirty="0"/>
              <a:t>wir schon: Die Fläche in „Fast“-Rechtecke zerlegen </a:t>
            </a:r>
          </a:p>
          <a:p>
            <a:r>
              <a:rPr lang="de-DE" dirty="0"/>
              <a:t>(mit kleinem dx) und die Flächenstücke aufaddieren, … </a:t>
            </a:r>
          </a:p>
        </p:txBody>
      </p:sp>
    </p:spTree>
    <p:extLst>
      <p:ext uri="{BB962C8B-B14F-4D97-AF65-F5344CB8AC3E}">
        <p14:creationId xmlns:p14="http://schemas.microsoft.com/office/powerpoint/2010/main" val="425535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D49BCB22-4636-4C28-B56B-4E70A0B97D1E}"/>
              </a:ext>
            </a:extLst>
          </p:cNvPr>
          <p:cNvSpPr txBox="1"/>
          <p:nvPr/>
        </p:nvSpPr>
        <p:spPr>
          <a:xfrm>
            <a:off x="3424409" y="3244334"/>
            <a:ext cx="4558684" cy="923330"/>
          </a:xfrm>
          <a:prstGeom prst="rect">
            <a:avLst/>
          </a:prstGeom>
          <a:noFill/>
        </p:spPr>
        <p:txBody>
          <a:bodyPr wrap="none" rtlCol="0">
            <a:spAutoFit/>
          </a:bodyPr>
          <a:lstStyle/>
          <a:p>
            <a:r>
              <a:rPr lang="de-DE" dirty="0"/>
              <a:t>Aber! Dieses „Flächenstück“ ist nach rechts </a:t>
            </a:r>
          </a:p>
          <a:p>
            <a:r>
              <a:rPr lang="de-DE" dirty="0"/>
              <a:t>nicht begrenzt. Die obere Integralgrenze lautet</a:t>
            </a:r>
          </a:p>
          <a:p>
            <a:r>
              <a:rPr lang="de-DE" dirty="0"/>
              <a:t>„unendlich“.  </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A9933FA8-6C15-49C7-9B2B-ECA82AF976E3}"/>
                  </a:ext>
                </a:extLst>
              </p:cNvPr>
              <p:cNvSpPr txBox="1"/>
              <p:nvPr/>
            </p:nvSpPr>
            <p:spPr>
              <a:xfrm>
                <a:off x="3497798" y="2361458"/>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14" name="Textfeld 13">
                <a:extLst>
                  <a:ext uri="{FF2B5EF4-FFF2-40B4-BE49-F238E27FC236}">
                    <a16:creationId xmlns:a16="http://schemas.microsoft.com/office/drawing/2014/main" id="{A9933FA8-6C15-49C7-9B2B-ECA82AF976E3}"/>
                  </a:ext>
                </a:extLst>
              </p:cNvPr>
              <p:cNvSpPr txBox="1">
                <a:spLocks noRot="1" noChangeAspect="1" noMove="1" noResize="1" noEditPoints="1" noAdjustHandles="1" noChangeArrowheads="1" noChangeShapeType="1" noTextEdit="1"/>
              </p:cNvSpPr>
              <p:nvPr/>
            </p:nvSpPr>
            <p:spPr>
              <a:xfrm>
                <a:off x="3497798" y="2361458"/>
                <a:ext cx="2752078" cy="799130"/>
              </a:xfrm>
              <a:prstGeom prst="rect">
                <a:avLst/>
              </a:prstGeom>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286406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Substitution</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BEE66F4-80C8-4861-9CDF-1A4AB390219E}"/>
                  </a:ext>
                </a:extLst>
              </p:cNvPr>
              <p:cNvSpPr txBox="1"/>
              <p:nvPr/>
            </p:nvSpPr>
            <p:spPr>
              <a:xfrm>
                <a:off x="4296792" y="2485747"/>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3" name="Textfeld 2">
                <a:extLst>
                  <a:ext uri="{FF2B5EF4-FFF2-40B4-BE49-F238E27FC236}">
                    <a16:creationId xmlns:a16="http://schemas.microsoft.com/office/drawing/2014/main" id="{9BEE66F4-80C8-4861-9CDF-1A4AB390219E}"/>
                  </a:ext>
                </a:extLst>
              </p:cNvPr>
              <p:cNvSpPr txBox="1">
                <a:spLocks noRot="1" noChangeAspect="1" noMove="1" noResize="1" noEditPoints="1" noAdjustHandles="1" noChangeArrowheads="1" noChangeShapeType="1" noTextEdit="1"/>
              </p:cNvSpPr>
              <p:nvPr/>
            </p:nvSpPr>
            <p:spPr>
              <a:xfrm>
                <a:off x="4296792" y="2485747"/>
                <a:ext cx="2752078" cy="79913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1E6BE01-FF38-4936-A56F-1F4B50897A05}"/>
                  </a:ext>
                </a:extLst>
              </p:cNvPr>
              <p:cNvSpPr txBox="1"/>
              <p:nvPr/>
            </p:nvSpPr>
            <p:spPr>
              <a:xfrm>
                <a:off x="1429306" y="1917577"/>
                <a:ext cx="8389398" cy="3506729"/>
              </a:xfrm>
              <a:prstGeom prst="rect">
                <a:avLst/>
              </a:prstGeom>
              <a:noFill/>
            </p:spPr>
            <p:txBody>
              <a:bodyPr wrap="square" rtlCol="0">
                <a:spAutoFit/>
              </a:bodyPr>
              <a:lstStyle/>
              <a:p>
                <a:r>
                  <a:rPr lang="de-DE" dirty="0"/>
                  <a:t>In diesem Fall soll also x von 0 bis unendlich laufen</a:t>
                </a:r>
              </a:p>
              <a:p>
                <a:endParaRPr lang="de-DE" dirty="0"/>
              </a:p>
              <a:p>
                <a:endParaRPr lang="de-DE" dirty="0"/>
              </a:p>
              <a:p>
                <a:endParaRPr lang="de-DE" dirty="0"/>
              </a:p>
              <a:p>
                <a:endParaRPr lang="de-DE" dirty="0"/>
              </a:p>
              <a:p>
                <a:r>
                  <a:rPr lang="de-DE" dirty="0"/>
                  <a:t>Setzt man allerdings </a:t>
                </a:r>
                <a14:m>
                  <m:oMath xmlns:m="http://schemas.openxmlformats.org/officeDocument/2006/math">
                    <m:r>
                      <a:rPr lang="de-DE" b="0" i="1" smtClean="0">
                        <a:latin typeface="Cambria Math" panose="02040503050406030204" pitchFamily="18" charset="0"/>
                      </a:rPr>
                      <m:t>𝑥</m:t>
                    </m:r>
                    <m:r>
                      <a:rPr lang="de-DE" b="0" i="1" smtClean="0">
                        <a:latin typeface="Cambria Math" panose="02040503050406030204" pitchFamily="18" charset="0"/>
                      </a:rPr>
                      <m:t>=</m:t>
                    </m:r>
                    <m:r>
                      <m:rPr>
                        <m:sty m:val="p"/>
                      </m:rPr>
                      <a:rPr lang="de-DE" b="0" i="0" smtClean="0">
                        <a:latin typeface="Cambria Math" panose="02040503050406030204" pitchFamily="18" charset="0"/>
                      </a:rPr>
                      <m:t>tan</m:t>
                    </m:r>
                    <m:r>
                      <a:rPr lang="de-DE" b="0" i="1" smtClean="0">
                        <a:latin typeface="Cambria Math" panose="02040503050406030204" pitchFamily="18" charset="0"/>
                      </a:rPr>
                      <m:t>⁡(</m:t>
                    </m:r>
                    <m:r>
                      <a:rPr lang="de-DE" b="0" i="1" smtClean="0">
                        <a:latin typeface="Cambria Math" panose="02040503050406030204" pitchFamily="18" charset="0"/>
                      </a:rPr>
                      <m:t>𝑧</m:t>
                    </m:r>
                    <m:r>
                      <a:rPr lang="de-DE" b="0" i="1" smtClean="0">
                        <a:latin typeface="Cambria Math" panose="02040503050406030204" pitchFamily="18" charset="0"/>
                      </a:rPr>
                      <m:t>)</m:t>
                    </m:r>
                  </m:oMath>
                </a14:m>
                <a:r>
                  <a:rPr lang="de-DE" dirty="0"/>
                  <a:t> mit der Tangensfunktion und lässt dabei z von 0 bis </a:t>
                </a:r>
                <a14:m>
                  <m:oMath xmlns:m="http://schemas.openxmlformats.org/officeDocument/2006/math">
                    <m:f>
                      <m:fPr>
                        <m:ctrlPr>
                          <a:rPr lang="de-DE" i="1" smtClean="0">
                            <a:latin typeface="Cambria Math" panose="02040503050406030204" pitchFamily="18" charset="0"/>
                          </a:rPr>
                        </m:ctrlPr>
                      </m:fPr>
                      <m:num>
                        <m:r>
                          <a:rPr lang="de-DE" i="1" smtClean="0">
                            <a:latin typeface="Cambria Math" panose="02040503050406030204" pitchFamily="18" charset="0"/>
                            <a:ea typeface="Cambria Math" panose="02040503050406030204" pitchFamily="18" charset="0"/>
                          </a:rPr>
                          <m:t>𝜋</m:t>
                        </m:r>
                      </m:num>
                      <m:den>
                        <m:r>
                          <a:rPr lang="de-DE" b="0" i="1" smtClean="0">
                            <a:latin typeface="Cambria Math" panose="02040503050406030204" pitchFamily="18" charset="0"/>
                          </a:rPr>
                          <m:t>2</m:t>
                        </m:r>
                      </m:den>
                    </m:f>
                  </m:oMath>
                </a14:m>
                <a:r>
                  <a:rPr lang="de-DE" dirty="0"/>
                  <a:t> laufen, dann läuft x (wie gewünscht) von 0 bis unendlich. Also könnte man stattdessen folgendes Integral rechnen:</a:t>
                </a:r>
              </a:p>
              <a:p>
                <a:endParaRPr lang="de-DE" dirty="0"/>
              </a:p>
              <a:p>
                <a:endParaRPr lang="de-DE" dirty="0"/>
              </a:p>
              <a:p>
                <a:endParaRPr lang="de-DE" dirty="0"/>
              </a:p>
              <a:p>
                <a:r>
                  <a:rPr lang="de-DE" dirty="0"/>
                  <a:t> </a:t>
                </a:r>
              </a:p>
            </p:txBody>
          </p:sp>
        </mc:Choice>
        <mc:Fallback xmlns="">
          <p:sp>
            <p:nvSpPr>
              <p:cNvPr id="4" name="Textfeld 3">
                <a:extLst>
                  <a:ext uri="{FF2B5EF4-FFF2-40B4-BE49-F238E27FC236}">
                    <a16:creationId xmlns:a16="http://schemas.microsoft.com/office/drawing/2014/main" id="{11E6BE01-FF38-4936-A56F-1F4B50897A05}"/>
                  </a:ext>
                </a:extLst>
              </p:cNvPr>
              <p:cNvSpPr txBox="1">
                <a:spLocks noRot="1" noChangeAspect="1" noMove="1" noResize="1" noEditPoints="1" noAdjustHandles="1" noChangeArrowheads="1" noChangeShapeType="1" noTextEdit="1"/>
              </p:cNvSpPr>
              <p:nvPr/>
            </p:nvSpPr>
            <p:spPr>
              <a:xfrm>
                <a:off x="1429306" y="1917577"/>
                <a:ext cx="8389398" cy="3506729"/>
              </a:xfrm>
              <a:prstGeom prst="rect">
                <a:avLst/>
              </a:prstGeom>
              <a:blipFill>
                <a:blip r:embed="rId5"/>
                <a:stretch>
                  <a:fillRect l="-581" t="-10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A3AF0FE0-391F-444E-9363-314831262C29}"/>
                  </a:ext>
                </a:extLst>
              </p:cNvPr>
              <p:cNvSpPr txBox="1"/>
              <p:nvPr/>
            </p:nvSpPr>
            <p:spPr>
              <a:xfrm>
                <a:off x="3324682" y="4327359"/>
                <a:ext cx="5180119" cy="9295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f>
                            <m:fPr>
                              <m:ctrlPr>
                                <a:rPr lang="de-DE" sz="2400" b="0" i="1" smtClean="0">
                                  <a:latin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𝜋</m:t>
                              </m:r>
                            </m:num>
                            <m:den>
                              <m:r>
                                <a:rPr lang="de-DE" sz="2400" b="0" i="1" smtClean="0">
                                  <a:latin typeface="Cambria Math" panose="02040503050406030204" pitchFamily="18" charset="0"/>
                                </a:rPr>
                                <m:t>2</m:t>
                              </m:r>
                            </m:den>
                          </m:f>
                        </m:sup>
                        <m:e>
                          <m:sSup>
                            <m:sSupPr>
                              <m:ctrlPr>
                                <a:rPr lang="de-DE" sz="2400" b="0" i="1" smtClean="0">
                                  <a:latin typeface="Cambria Math" panose="02040503050406030204" pitchFamily="18" charset="0"/>
                                </a:rPr>
                              </m:ctrlPr>
                            </m:sSupPr>
                            <m:e>
                              <m:r>
                                <m:rPr>
                                  <m:sty m:val="p"/>
                                </m:rPr>
                                <a:rPr lang="de-DE" sz="2400" b="0" i="0" smtClean="0">
                                  <a:latin typeface="Cambria Math" panose="02040503050406030204" pitchFamily="18" charset="0"/>
                                </a:rPr>
                                <m:t>tan</m:t>
                              </m:r>
                              <m:r>
                                <a:rPr lang="de-DE" sz="2400" b="0" i="1" smtClean="0">
                                  <a:latin typeface="Cambria Math" panose="02040503050406030204" pitchFamily="18" charset="0"/>
                                </a:rPr>
                                <m:t>⁡(</m:t>
                              </m:r>
                              <m:r>
                                <a:rPr lang="de-DE" sz="2400" b="0" i="1" smtClean="0">
                                  <a:latin typeface="Cambria Math" panose="02040503050406030204" pitchFamily="18" charset="0"/>
                                </a:rPr>
                                <m:t>𝑧</m:t>
                              </m:r>
                              <m:r>
                                <a:rPr lang="de-DE" sz="2400" b="0" i="1" smtClean="0">
                                  <a:latin typeface="Cambria Math" panose="02040503050406030204" pitchFamily="18" charset="0"/>
                                </a:rPr>
                                <m:t>)</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tan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𝑧</m:t>
                              </m:r>
                              <m:r>
                                <a:rPr lang="de-DE" sz="2400" b="0" i="1" smtClean="0">
                                  <a:latin typeface="Cambria Math" panose="02040503050406030204" pitchFamily="18" charset="0"/>
                                  <a:ea typeface="Cambria Math" panose="02040503050406030204" pitchFamily="18" charset="0"/>
                                </a:rPr>
                                <m:t>)</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7" name="Textfeld 6">
                <a:extLst>
                  <a:ext uri="{FF2B5EF4-FFF2-40B4-BE49-F238E27FC236}">
                    <a16:creationId xmlns:a16="http://schemas.microsoft.com/office/drawing/2014/main" id="{A3AF0FE0-391F-444E-9363-314831262C29}"/>
                  </a:ext>
                </a:extLst>
              </p:cNvPr>
              <p:cNvSpPr txBox="1">
                <a:spLocks noRot="1" noChangeAspect="1" noMove="1" noResize="1" noEditPoints="1" noAdjustHandles="1" noChangeArrowheads="1" noChangeShapeType="1" noTextEdit="1"/>
              </p:cNvSpPr>
              <p:nvPr/>
            </p:nvSpPr>
            <p:spPr>
              <a:xfrm>
                <a:off x="3324682" y="4327359"/>
                <a:ext cx="5180119" cy="929550"/>
              </a:xfrm>
              <a:prstGeom prst="rect">
                <a:avLst/>
              </a:prstGeom>
              <a:blipFill>
                <a:blip r:embed="rId6"/>
                <a:stretch>
                  <a:fillRect/>
                </a:stretch>
              </a:blipFill>
            </p:spPr>
            <p:txBody>
              <a:bodyPr/>
              <a:lstStyle/>
              <a:p>
                <a:r>
                  <a:rPr lang="de-DE">
                    <a:noFill/>
                  </a:rPr>
                  <a:t> </a:t>
                </a:r>
              </a:p>
            </p:txBody>
          </p:sp>
        </mc:Fallback>
      </mc:AlternateContent>
      <p:sp>
        <p:nvSpPr>
          <p:cNvPr id="8" name="Rechteck 7">
            <a:extLst>
              <a:ext uri="{FF2B5EF4-FFF2-40B4-BE49-F238E27FC236}">
                <a16:creationId xmlns:a16="http://schemas.microsoft.com/office/drawing/2014/main" id="{48B20751-9D1F-4496-A47F-253EDFD13AE8}"/>
              </a:ext>
            </a:extLst>
          </p:cNvPr>
          <p:cNvSpPr/>
          <p:nvPr/>
        </p:nvSpPr>
        <p:spPr>
          <a:xfrm>
            <a:off x="7232345" y="6486062"/>
            <a:ext cx="6096000" cy="246221"/>
          </a:xfrm>
          <a:prstGeom prst="rect">
            <a:avLst/>
          </a:prstGeom>
        </p:spPr>
        <p:txBody>
          <a:bodyPr>
            <a:spAutoFit/>
          </a:bodyPr>
          <a:lstStyle/>
          <a:p>
            <a:r>
              <a:rPr lang="de-DE" sz="1000" dirty="0"/>
              <a:t>https://de.wikipedia.org/wiki/Tangens_und_Kotangens#/media/Datei:Tangent-plot.svg</a:t>
            </a:r>
          </a:p>
        </p:txBody>
      </p:sp>
      <p:pic>
        <p:nvPicPr>
          <p:cNvPr id="10" name="Grafik 9">
            <a:extLst>
              <a:ext uri="{FF2B5EF4-FFF2-40B4-BE49-F238E27FC236}">
                <a16:creationId xmlns:a16="http://schemas.microsoft.com/office/drawing/2014/main" id="{45C54BFC-4E74-4072-B895-D582EDB2A902}"/>
              </a:ext>
            </a:extLst>
          </p:cNvPr>
          <p:cNvPicPr>
            <a:picLocks noChangeAspect="1"/>
          </p:cNvPicPr>
          <p:nvPr/>
        </p:nvPicPr>
        <p:blipFill>
          <a:blip r:embed="rId7"/>
          <a:stretch>
            <a:fillRect/>
          </a:stretch>
        </p:blipFill>
        <p:spPr>
          <a:xfrm>
            <a:off x="8709420" y="4997318"/>
            <a:ext cx="3141850" cy="1469470"/>
          </a:xfrm>
          <a:prstGeom prst="rect">
            <a:avLst/>
          </a:prstGeom>
        </p:spPr>
      </p:pic>
      <p:pic>
        <p:nvPicPr>
          <p:cNvPr id="5" name="Substitution">
            <a:hlinkClick r:id="" action="ppaction://media"/>
            <a:extLst>
              <a:ext uri="{FF2B5EF4-FFF2-40B4-BE49-F238E27FC236}">
                <a16:creationId xmlns:a16="http://schemas.microsoft.com/office/drawing/2014/main" id="{7F0DDC37-BFB5-4568-89D7-2EC4FFDF8D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69606" y="5125778"/>
            <a:ext cx="487363" cy="487363"/>
          </a:xfrm>
          <a:prstGeom prst="rect">
            <a:avLst/>
          </a:prstGeom>
        </p:spPr>
      </p:pic>
    </p:spTree>
    <p:extLst>
      <p:ext uri="{BB962C8B-B14F-4D97-AF65-F5344CB8AC3E}">
        <p14:creationId xmlns:p14="http://schemas.microsoft.com/office/powerpoint/2010/main" val="21222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AD389-F8DE-4E17-95C9-AFB946CCCE0A}"/>
              </a:ext>
            </a:extLst>
          </p:cNvPr>
          <p:cNvSpPr>
            <a:spLocks noGrp="1"/>
          </p:cNvSpPr>
          <p:nvPr>
            <p:ph type="title"/>
          </p:nvPr>
        </p:nvSpPr>
        <p:spPr/>
        <p:txBody>
          <a:bodyPr/>
          <a:lstStyle/>
          <a:p>
            <a:r>
              <a:rPr lang="de-DE" dirty="0"/>
              <a:t>Substitution</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049E60A1-EB57-4B6F-BD85-EB48B802AB49}"/>
                  </a:ext>
                </a:extLst>
              </p:cNvPr>
              <p:cNvSpPr txBox="1"/>
              <p:nvPr/>
            </p:nvSpPr>
            <p:spPr>
              <a:xfrm>
                <a:off x="1478127" y="1814978"/>
                <a:ext cx="5881461" cy="37181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f>
                            <m:fPr>
                              <m:ctrlPr>
                                <a:rPr lang="de-DE" sz="2400" b="0" i="1" smtClean="0">
                                  <a:latin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𝜋</m:t>
                              </m:r>
                            </m:num>
                            <m:den>
                              <m:r>
                                <a:rPr lang="de-DE" sz="2400" b="0" i="1" smtClean="0">
                                  <a:latin typeface="Cambria Math" panose="02040503050406030204" pitchFamily="18" charset="0"/>
                                </a:rPr>
                                <m:t>2</m:t>
                              </m:r>
                            </m:den>
                          </m:f>
                        </m:sup>
                        <m:e>
                          <m:sSup>
                            <m:sSupPr>
                              <m:ctrlPr>
                                <a:rPr lang="de-DE" sz="2400" b="0" i="1" smtClean="0">
                                  <a:latin typeface="Cambria Math" panose="02040503050406030204" pitchFamily="18" charset="0"/>
                                </a:rPr>
                              </m:ctrlPr>
                            </m:sSupPr>
                            <m:e>
                              <m:r>
                                <m:rPr>
                                  <m:sty m:val="p"/>
                                </m:rPr>
                                <a:rPr lang="de-DE" sz="2400" b="0" i="0" smtClean="0">
                                  <a:latin typeface="Cambria Math" panose="02040503050406030204" pitchFamily="18" charset="0"/>
                                </a:rPr>
                                <m:t>tan</m:t>
                              </m:r>
                              <m:r>
                                <a:rPr lang="de-DE" sz="2400" b="0" i="1" smtClean="0">
                                  <a:latin typeface="Cambria Math" panose="02040503050406030204" pitchFamily="18" charset="0"/>
                                </a:rPr>
                                <m:t>⁡(</m:t>
                              </m:r>
                              <m:r>
                                <a:rPr lang="de-DE" sz="2400" b="0" i="1" smtClean="0">
                                  <a:latin typeface="Cambria Math" panose="02040503050406030204" pitchFamily="18" charset="0"/>
                                </a:rPr>
                                <m:t>𝑧</m:t>
                              </m:r>
                              <m:r>
                                <a:rPr lang="de-DE" sz="2400" b="0" i="1" smtClean="0">
                                  <a:latin typeface="Cambria Math" panose="02040503050406030204" pitchFamily="18" charset="0"/>
                                </a:rPr>
                                <m:t>)</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tan</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𝑧</m:t>
                              </m:r>
                              <m:r>
                                <a:rPr lang="de-DE" sz="2400" b="0" i="1" smtClean="0">
                                  <a:latin typeface="Cambria Math" panose="02040503050406030204" pitchFamily="18" charset="0"/>
                                  <a:ea typeface="Cambria Math" panose="02040503050406030204" pitchFamily="18" charset="0"/>
                                </a:rPr>
                                <m:t>)</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 xmlns:m="http://schemas.openxmlformats.org/officeDocument/2006/math">
                      <m:r>
                        <a:rPr lang="de-DE" sz="2400" b="0" i="0" smtClean="0">
                          <a:latin typeface="Cambria Math" panose="02040503050406030204" pitchFamily="18" charset="0"/>
                        </a:rPr>
                        <m:t>     </m:t>
                      </m:r>
                      <m:r>
                        <a:rPr lang="de-DE" sz="2400" b="0" i="1" smtClean="0">
                          <a:latin typeface="Cambria Math" panose="02040503050406030204" pitchFamily="18" charset="0"/>
                        </a:rPr>
                        <m:t>=</m:t>
                      </m:r>
                      <m:nary>
                        <m:naryPr>
                          <m:ctrlPr>
                            <a:rPr lang="de-DE" sz="2400" i="1">
                              <a:latin typeface="Cambria Math" panose="02040503050406030204" pitchFamily="18" charset="0"/>
                            </a:rPr>
                          </m:ctrlPr>
                        </m:naryPr>
                        <m:sub>
                          <m:r>
                            <m:rPr>
                              <m:brk m:alnAt="23"/>
                            </m:rPr>
                            <a:rPr lang="de-DE" sz="2400" i="1">
                              <a:latin typeface="Cambria Math" panose="02040503050406030204" pitchFamily="18" charset="0"/>
                            </a:rPr>
                            <m:t>0</m:t>
                          </m:r>
                        </m:sub>
                        <m:sup>
                          <m:f>
                            <m:fPr>
                              <m:ctrlPr>
                                <a:rPr lang="de-DE" sz="2400" i="1">
                                  <a:latin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𝜋</m:t>
                              </m:r>
                            </m:num>
                            <m:den>
                              <m:r>
                                <a:rPr lang="de-DE" sz="2400" i="1">
                                  <a:latin typeface="Cambria Math" panose="02040503050406030204" pitchFamily="18" charset="0"/>
                                </a:rPr>
                                <m:t>2</m:t>
                              </m:r>
                            </m:den>
                          </m:f>
                        </m:sup>
                        <m:e>
                          <m:sSup>
                            <m:sSupPr>
                              <m:ctrlPr>
                                <a:rPr lang="de-DE" sz="2400" i="1">
                                  <a:latin typeface="Cambria Math" panose="02040503050406030204" pitchFamily="18" charset="0"/>
                                </a:rPr>
                              </m:ctrlPr>
                            </m:sSupPr>
                            <m:e>
                              <m:r>
                                <m:rPr>
                                  <m:sty m:val="p"/>
                                </m:rPr>
                                <a:rPr lang="de-DE" sz="2400">
                                  <a:latin typeface="Cambria Math" panose="02040503050406030204" pitchFamily="18" charset="0"/>
                                </a:rPr>
                                <m:t>tan</m:t>
                              </m:r>
                              <m:r>
                                <a:rPr lang="de-DE" sz="2400" i="1">
                                  <a:latin typeface="Cambria Math" panose="02040503050406030204" pitchFamily="18" charset="0"/>
                                </a:rPr>
                                <m:t>⁡(</m:t>
                              </m:r>
                              <m:r>
                                <a:rPr lang="de-DE" sz="2400" i="1">
                                  <a:latin typeface="Cambria Math" panose="02040503050406030204" pitchFamily="18" charset="0"/>
                                </a:rPr>
                                <m:t>𝑧</m:t>
                              </m:r>
                              <m:r>
                                <a:rPr lang="de-DE" sz="2400" i="1">
                                  <a:latin typeface="Cambria Math" panose="02040503050406030204" pitchFamily="18" charset="0"/>
                                </a:rPr>
                                <m:t>)</m:t>
                              </m:r>
                            </m:e>
                            <m:sup>
                              <m:r>
                                <a:rPr lang="de-DE" sz="2400" i="1">
                                  <a:latin typeface="Cambria Math" panose="02040503050406030204" pitchFamily="18" charset="0"/>
                                </a:rPr>
                                <m:t>𝑛</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r>
                                <m:rPr>
                                  <m:sty m:val="p"/>
                                </m:rPr>
                                <a:rPr lang="de-DE" sz="2400">
                                  <a:latin typeface="Cambria Math" panose="02040503050406030204" pitchFamily="18" charset="0"/>
                                  <a:ea typeface="Cambria Math" panose="02040503050406030204" pitchFamily="18" charset="0"/>
                                </a:rPr>
                                <m:t>tan</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𝑧</m:t>
                              </m:r>
                              <m:r>
                                <a:rPr lang="de-DE" sz="2400" i="1">
                                  <a:latin typeface="Cambria Math" panose="02040503050406030204" pitchFamily="18" charset="0"/>
                                  <a:ea typeface="Cambria Math" panose="02040503050406030204" pitchFamily="18" charset="0"/>
                                </a:rPr>
                                <m:t>)</m:t>
                              </m:r>
                            </m:sup>
                          </m:sSup>
                          <m:r>
                            <a:rPr lang="de-DE" sz="2400" i="1">
                              <a:latin typeface="Cambria Math" panose="02040503050406030204" pitchFamily="18" charset="0"/>
                              <a:ea typeface="Cambria Math" panose="02040503050406030204" pitchFamily="18" charset="0"/>
                            </a:rPr>
                            <m:t> </m:t>
                          </m:r>
                          <m:f>
                            <m:fPr>
                              <m:ctrlPr>
                                <a:rPr lang="de-DE" sz="240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𝑑𝑥</m:t>
                              </m:r>
                            </m:num>
                            <m:den>
                              <m:r>
                                <a:rPr lang="de-DE" sz="2400" b="0" i="1" smtClean="0">
                                  <a:latin typeface="Cambria Math" panose="02040503050406030204" pitchFamily="18" charset="0"/>
                                  <a:ea typeface="Cambria Math" panose="02040503050406030204" pitchFamily="18" charset="0"/>
                                </a:rPr>
                                <m:t>𝑑𝑧</m:t>
                              </m:r>
                            </m:den>
                          </m:f>
                          <m:r>
                            <a:rPr lang="de-DE" sz="2400" i="1">
                              <a:latin typeface="Cambria Math" panose="02040503050406030204" pitchFamily="18" charset="0"/>
                              <a:ea typeface="Cambria Math" panose="02040503050406030204" pitchFamily="18" charset="0"/>
                            </a:rPr>
                            <m:t>𝑑</m:t>
                          </m:r>
                          <m:r>
                            <a:rPr lang="de-DE" sz="2400" b="0" i="1" smtClean="0">
                              <a:latin typeface="Cambria Math" panose="02040503050406030204" pitchFamily="18" charset="0"/>
                              <a:ea typeface="Cambria Math" panose="02040503050406030204" pitchFamily="18" charset="0"/>
                            </a:rPr>
                            <m:t>𝑧</m:t>
                          </m:r>
                        </m:e>
                      </m:nary>
                    </m:oMath>
                    <m:oMath xmlns:m="http://schemas.openxmlformats.org/officeDocument/2006/math">
                      <m:r>
                        <a:rPr lang="de-DE" sz="2400" b="0" i="0"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m:t>
                      </m:r>
                      <m:nary>
                        <m:naryPr>
                          <m:ctrlPr>
                            <a:rPr lang="de-DE" sz="2400" i="1">
                              <a:latin typeface="Cambria Math" panose="02040503050406030204" pitchFamily="18" charset="0"/>
                            </a:rPr>
                          </m:ctrlPr>
                        </m:naryPr>
                        <m:sub>
                          <m:r>
                            <m:rPr>
                              <m:brk m:alnAt="23"/>
                            </m:rPr>
                            <a:rPr lang="de-DE" sz="2400" i="1">
                              <a:latin typeface="Cambria Math" panose="02040503050406030204" pitchFamily="18" charset="0"/>
                            </a:rPr>
                            <m:t>0</m:t>
                          </m:r>
                        </m:sub>
                        <m:sup>
                          <m:f>
                            <m:fPr>
                              <m:ctrlPr>
                                <a:rPr lang="de-DE" sz="2400" i="1">
                                  <a:latin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𝜋</m:t>
                              </m:r>
                            </m:num>
                            <m:den>
                              <m:r>
                                <a:rPr lang="de-DE" sz="2400" i="1">
                                  <a:latin typeface="Cambria Math" panose="02040503050406030204" pitchFamily="18" charset="0"/>
                                </a:rPr>
                                <m:t>2</m:t>
                              </m:r>
                            </m:den>
                          </m:f>
                        </m:sup>
                        <m:e>
                          <m:sSup>
                            <m:sSupPr>
                              <m:ctrlPr>
                                <a:rPr lang="de-DE" sz="2400" i="1">
                                  <a:latin typeface="Cambria Math" panose="02040503050406030204" pitchFamily="18" charset="0"/>
                                </a:rPr>
                              </m:ctrlPr>
                            </m:sSupPr>
                            <m:e>
                              <m:r>
                                <m:rPr>
                                  <m:sty m:val="p"/>
                                </m:rPr>
                                <a:rPr lang="de-DE" sz="2400">
                                  <a:latin typeface="Cambria Math" panose="02040503050406030204" pitchFamily="18" charset="0"/>
                                </a:rPr>
                                <m:t>tan</m:t>
                              </m:r>
                              <m:r>
                                <a:rPr lang="de-DE" sz="2400" i="1">
                                  <a:latin typeface="Cambria Math" panose="02040503050406030204" pitchFamily="18" charset="0"/>
                                </a:rPr>
                                <m:t>⁡(</m:t>
                              </m:r>
                              <m:r>
                                <a:rPr lang="de-DE" sz="2400" i="1">
                                  <a:latin typeface="Cambria Math" panose="02040503050406030204" pitchFamily="18" charset="0"/>
                                </a:rPr>
                                <m:t>𝑧</m:t>
                              </m:r>
                              <m:r>
                                <a:rPr lang="de-DE" sz="2400" i="1">
                                  <a:latin typeface="Cambria Math" panose="02040503050406030204" pitchFamily="18" charset="0"/>
                                </a:rPr>
                                <m:t>)</m:t>
                              </m:r>
                            </m:e>
                            <m:sup>
                              <m:r>
                                <a:rPr lang="de-DE" sz="2400" i="1">
                                  <a:latin typeface="Cambria Math" panose="02040503050406030204" pitchFamily="18" charset="0"/>
                                </a:rPr>
                                <m:t>𝑛</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func>
                                <m:funcPr>
                                  <m:ctrlPr>
                                    <a:rPr lang="de-DE" sz="2400" i="1">
                                      <a:latin typeface="Cambria Math" panose="02040503050406030204" pitchFamily="18" charset="0"/>
                                      <a:ea typeface="Cambria Math" panose="02040503050406030204" pitchFamily="18" charset="0"/>
                                    </a:rPr>
                                  </m:ctrlPr>
                                </m:funcPr>
                                <m:fName>
                                  <m:r>
                                    <m:rPr>
                                      <m:sty m:val="p"/>
                                    </m:rPr>
                                    <a:rPr lang="de-DE" sz="2400">
                                      <a:latin typeface="Cambria Math" panose="02040503050406030204" pitchFamily="18" charset="0"/>
                                      <a:ea typeface="Cambria Math" panose="02040503050406030204" pitchFamily="18" charset="0"/>
                                    </a:rPr>
                                    <m:t>tan</m:t>
                                  </m:r>
                                </m:fName>
                                <m:e>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𝑧</m:t>
                                      </m:r>
                                    </m:e>
                                  </m:d>
                                </m:e>
                              </m:func>
                            </m:sup>
                          </m:sSup>
                          <m:r>
                            <a:rPr lang="de-DE" sz="2400" i="1">
                              <a:latin typeface="Cambria Math" panose="02040503050406030204" pitchFamily="18" charset="0"/>
                              <a:ea typeface="Cambria Math" panose="02040503050406030204" pitchFamily="18" charset="0"/>
                            </a:rPr>
                            <m:t> </m:t>
                          </m:r>
                          <m:d>
                            <m:dPr>
                              <m:ctrlPr>
                                <a:rPr lang="de-DE" sz="2400" b="0" i="1" smtClean="0">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d>
                                    <m:dPr>
                                      <m:ctrlPr>
                                        <a:rPr lang="de-DE" sz="2400" i="1">
                                          <a:latin typeface="Cambria Math" panose="02040503050406030204" pitchFamily="18" charset="0"/>
                                          <a:ea typeface="Cambria Math" panose="02040503050406030204" pitchFamily="18" charset="0"/>
                                        </a:rPr>
                                      </m:ctrlPr>
                                    </m:dPr>
                                    <m:e>
                                      <m:func>
                                        <m:funcPr>
                                          <m:ctrlPr>
                                            <a:rPr lang="de-DE" sz="2400" i="1">
                                              <a:latin typeface="Cambria Math" panose="02040503050406030204" pitchFamily="18" charset="0"/>
                                              <a:ea typeface="Cambria Math" panose="02040503050406030204" pitchFamily="18" charset="0"/>
                                            </a:rPr>
                                          </m:ctrlPr>
                                        </m:funcPr>
                                        <m:fName>
                                          <m:r>
                                            <m:rPr>
                                              <m:sty m:val="p"/>
                                            </m:rPr>
                                            <a:rPr lang="de-DE" sz="2400">
                                              <a:latin typeface="Cambria Math" panose="02040503050406030204" pitchFamily="18" charset="0"/>
                                              <a:ea typeface="Cambria Math" panose="02040503050406030204" pitchFamily="18" charset="0"/>
                                            </a:rPr>
                                            <m:t>tan</m:t>
                                          </m:r>
                                        </m:fName>
                                        <m:e>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𝑧</m:t>
                                              </m:r>
                                            </m:e>
                                          </m:d>
                                        </m:e>
                                      </m:func>
                                    </m:e>
                                  </m:d>
                                </m:e>
                                <m:sup>
                                  <m:r>
                                    <a:rPr lang="de-DE" sz="2400" i="1">
                                      <a:latin typeface="Cambria Math" panose="02040503050406030204" pitchFamily="18" charset="0"/>
                                      <a:ea typeface="Cambria Math" panose="02040503050406030204" pitchFamily="18" charset="0"/>
                                    </a:rPr>
                                    <m:t>2</m:t>
                                  </m:r>
                                </m:sup>
                              </m:sSup>
                              <m:r>
                                <a:rPr lang="de-DE" sz="2400" i="1">
                                  <a:latin typeface="Cambria Math" panose="02040503050406030204" pitchFamily="18" charset="0"/>
                                  <a:ea typeface="Cambria Math" panose="02040503050406030204" pitchFamily="18" charset="0"/>
                                </a:rPr>
                                <m:t>+1</m:t>
                              </m:r>
                            </m:e>
                          </m:d>
                          <m:r>
                            <a:rPr lang="de-DE" sz="2400" b="0" i="1" smtClean="0">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𝑑𝑧</m:t>
                          </m:r>
                        </m:e>
                      </m:nary>
                    </m:oMath>
                    <m:oMath xmlns:m="http://schemas.openxmlformats.org/officeDocument/2006/math">
                      <m:r>
                        <a:rPr lang="de-DE" sz="2400" b="0" i="0"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m:t>
                      </m:r>
                      <m:nary>
                        <m:naryPr>
                          <m:ctrlPr>
                            <a:rPr lang="de-DE" sz="2400" i="1">
                              <a:latin typeface="Cambria Math" panose="02040503050406030204" pitchFamily="18" charset="0"/>
                            </a:rPr>
                          </m:ctrlPr>
                        </m:naryPr>
                        <m:sub>
                          <m:r>
                            <m:rPr>
                              <m:brk m:alnAt="23"/>
                            </m:rPr>
                            <a:rPr lang="de-DE" sz="2400" i="1">
                              <a:latin typeface="Cambria Math" panose="02040503050406030204" pitchFamily="18" charset="0"/>
                            </a:rPr>
                            <m:t>0</m:t>
                          </m:r>
                        </m:sub>
                        <m:sup>
                          <m:f>
                            <m:fPr>
                              <m:ctrlPr>
                                <a:rPr lang="de-DE" sz="2400" i="1">
                                  <a:latin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𝜋</m:t>
                              </m:r>
                            </m:num>
                            <m:den>
                              <m:r>
                                <a:rPr lang="de-DE" sz="2400" i="1">
                                  <a:latin typeface="Cambria Math" panose="02040503050406030204" pitchFamily="18" charset="0"/>
                                </a:rPr>
                                <m:t>2</m:t>
                              </m:r>
                            </m:den>
                          </m:f>
                        </m:sup>
                        <m:e>
                          <m:r>
                            <a:rPr lang="de-DE" sz="2400" b="0" i="1" smtClean="0">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r>
                                <a:rPr lang="de-DE" sz="2400" b="0" i="1" smtClean="0">
                                  <a:latin typeface="Cambria Math" panose="02040503050406030204" pitchFamily="18" charset="0"/>
                                </a:rPr>
                                <m:t>+2</m:t>
                              </m:r>
                            </m:sup>
                          </m:sSup>
                          <m:r>
                            <a:rPr lang="de-DE" sz="2400" b="0" i="1" smtClean="0">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sup>
                          </m:sSup>
                          <m:r>
                            <a:rPr lang="de-DE" sz="2400" b="0" i="1" smtClean="0">
                              <a:latin typeface="Cambria Math" panose="02040503050406030204" pitchFamily="18" charset="0"/>
                            </a:rPr>
                            <m:t>)</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func>
                                <m:funcPr>
                                  <m:ctrlPr>
                                    <a:rPr lang="de-DE" sz="2400" i="1">
                                      <a:latin typeface="Cambria Math" panose="02040503050406030204" pitchFamily="18" charset="0"/>
                                      <a:ea typeface="Cambria Math" panose="02040503050406030204" pitchFamily="18" charset="0"/>
                                    </a:rPr>
                                  </m:ctrlPr>
                                </m:funcPr>
                                <m:fName>
                                  <m:r>
                                    <m:rPr>
                                      <m:sty m:val="p"/>
                                    </m:rPr>
                                    <a:rPr lang="de-DE" sz="2400">
                                      <a:latin typeface="Cambria Math" panose="02040503050406030204" pitchFamily="18" charset="0"/>
                                      <a:ea typeface="Cambria Math" panose="02040503050406030204" pitchFamily="18" charset="0"/>
                                    </a:rPr>
                                    <m:t>tan</m:t>
                                  </m:r>
                                </m:fName>
                                <m:e>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𝑧</m:t>
                                      </m:r>
                                    </m:e>
                                  </m:d>
                                </m:e>
                              </m:func>
                            </m:sup>
                          </m:sSup>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𝑑𝑧</m:t>
                          </m:r>
                        </m:e>
                      </m:nary>
                    </m:oMath>
                  </m:oMathPara>
                </a14:m>
                <a:endParaRPr lang="de-DE" sz="2400" b="0" dirty="0"/>
              </a:p>
            </p:txBody>
          </p:sp>
        </mc:Choice>
        <mc:Fallback xmlns="">
          <p:sp>
            <p:nvSpPr>
              <p:cNvPr id="4" name="Textfeld 3">
                <a:extLst>
                  <a:ext uri="{FF2B5EF4-FFF2-40B4-BE49-F238E27FC236}">
                    <a16:creationId xmlns:a16="http://schemas.microsoft.com/office/drawing/2014/main" id="{049E60A1-EB57-4B6F-BD85-EB48B802AB49}"/>
                  </a:ext>
                </a:extLst>
              </p:cNvPr>
              <p:cNvSpPr txBox="1">
                <a:spLocks noRot="1" noChangeAspect="1" noMove="1" noResize="1" noEditPoints="1" noAdjustHandles="1" noChangeArrowheads="1" noChangeShapeType="1" noTextEdit="1"/>
              </p:cNvSpPr>
              <p:nvPr/>
            </p:nvSpPr>
            <p:spPr>
              <a:xfrm>
                <a:off x="1478127" y="1814978"/>
                <a:ext cx="5881461" cy="3718197"/>
              </a:xfrm>
              <a:prstGeom prst="rect">
                <a:avLst/>
              </a:prstGeom>
              <a:blipFill>
                <a:blip r:embed="rId4"/>
                <a:stretch>
                  <a:fillRect/>
                </a:stretch>
              </a:blipFill>
            </p:spPr>
            <p:txBody>
              <a:bodyPr/>
              <a:lstStyle/>
              <a:p>
                <a:r>
                  <a:rPr lang="de-DE">
                    <a:noFill/>
                  </a:rPr>
                  <a:t> </a:t>
                </a:r>
              </a:p>
            </p:txBody>
          </p:sp>
        </mc:Fallback>
      </mc:AlternateContent>
      <p:cxnSp>
        <p:nvCxnSpPr>
          <p:cNvPr id="6" name="Gerade Verbindung mit Pfeil 5">
            <a:extLst>
              <a:ext uri="{FF2B5EF4-FFF2-40B4-BE49-F238E27FC236}">
                <a16:creationId xmlns:a16="http://schemas.microsoft.com/office/drawing/2014/main" id="{95F48022-F602-434E-8C66-688E8ECD3547}"/>
              </a:ext>
            </a:extLst>
          </p:cNvPr>
          <p:cNvCxnSpPr>
            <a:cxnSpLocks/>
          </p:cNvCxnSpPr>
          <p:nvPr/>
        </p:nvCxnSpPr>
        <p:spPr>
          <a:xfrm flipH="1">
            <a:off x="6658246" y="3311371"/>
            <a:ext cx="10594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3B050AA-963A-436C-802C-162F64537A59}"/>
              </a:ext>
            </a:extLst>
          </p:cNvPr>
          <p:cNvSpPr txBox="1"/>
          <p:nvPr/>
        </p:nvSpPr>
        <p:spPr>
          <a:xfrm>
            <a:off x="7862400" y="3126705"/>
            <a:ext cx="1737848" cy="369332"/>
          </a:xfrm>
          <a:prstGeom prst="rect">
            <a:avLst/>
          </a:prstGeom>
          <a:noFill/>
        </p:spPr>
        <p:txBody>
          <a:bodyPr wrap="none" rtlCol="0">
            <a:spAutoFit/>
          </a:bodyPr>
          <a:lstStyle/>
          <a:p>
            <a:r>
              <a:rPr lang="de-DE" dirty="0"/>
              <a:t>mit </a:t>
            </a:r>
            <a:r>
              <a:rPr lang="de-DE" dirty="0" err="1"/>
              <a:t>dz</a:t>
            </a:r>
            <a:r>
              <a:rPr lang="de-DE" dirty="0"/>
              <a:t> erweitern</a:t>
            </a:r>
          </a:p>
        </p:txBody>
      </p:sp>
      <mc:AlternateContent xmlns:mc="http://schemas.openxmlformats.org/markup-compatibility/2006" xmlns:a14="http://schemas.microsoft.com/office/drawing/2010/main">
        <mc:Choice Requires="a14">
          <p:sp>
            <p:nvSpPr>
              <p:cNvPr id="9" name="Rechteck 8">
                <a:extLst>
                  <a:ext uri="{FF2B5EF4-FFF2-40B4-BE49-F238E27FC236}">
                    <a16:creationId xmlns:a16="http://schemas.microsoft.com/office/drawing/2014/main" id="{5338DE1E-D1CE-40A6-9160-2100E6E32619}"/>
                  </a:ext>
                </a:extLst>
              </p:cNvPr>
              <p:cNvSpPr/>
              <p:nvPr/>
            </p:nvSpPr>
            <p:spPr>
              <a:xfrm>
                <a:off x="7915668" y="3909267"/>
                <a:ext cx="3392917"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𝑑𝑥</m:t>
                          </m:r>
                        </m:num>
                        <m:den>
                          <m:r>
                            <a:rPr lang="de-DE" i="1">
                              <a:latin typeface="Cambria Math" panose="02040503050406030204" pitchFamily="18" charset="0"/>
                              <a:ea typeface="Cambria Math" panose="02040503050406030204" pitchFamily="18" charset="0"/>
                            </a:rPr>
                            <m:t>𝑑𝑧</m:t>
                          </m:r>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𝑑</m:t>
                          </m:r>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tan</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𝑧</m:t>
                                  </m:r>
                                </m:e>
                              </m:d>
                            </m:e>
                          </m:func>
                          <m:r>
                            <a:rPr lang="de-DE" b="0" i="1" smtClean="0">
                              <a:latin typeface="Cambria Math" panose="02040503050406030204" pitchFamily="18" charset="0"/>
                              <a:ea typeface="Cambria Math" panose="02040503050406030204" pitchFamily="18" charset="0"/>
                            </a:rPr>
                            <m:t>)</m:t>
                          </m:r>
                        </m:num>
                        <m:den>
                          <m:r>
                            <a:rPr lang="de-DE" i="1">
                              <a:latin typeface="Cambria Math" panose="02040503050406030204" pitchFamily="18" charset="0"/>
                              <a:ea typeface="Cambria Math" panose="02040503050406030204" pitchFamily="18" charset="0"/>
                            </a:rPr>
                            <m:t>𝑑𝑧</m:t>
                          </m:r>
                        </m:den>
                      </m:f>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ea typeface="Cambria Math" panose="02040503050406030204" pitchFamily="18" charset="0"/>
                                </a:rPr>
                              </m:ctrlPr>
                            </m:dPr>
                            <m:e>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tan</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𝑧</m:t>
                                      </m:r>
                                    </m:e>
                                  </m:d>
                                </m:e>
                              </m:func>
                            </m:e>
                          </m:d>
                        </m:e>
                        <m:sup>
                          <m:r>
                            <a:rPr lang="de-DE" b="0" i="1" smtClean="0">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+1</m:t>
                      </m:r>
                    </m:oMath>
                  </m:oMathPara>
                </a14:m>
                <a:endParaRPr lang="de-DE" dirty="0"/>
              </a:p>
            </p:txBody>
          </p:sp>
        </mc:Choice>
        <mc:Fallback xmlns="">
          <p:sp>
            <p:nvSpPr>
              <p:cNvPr id="9" name="Rechteck 8">
                <a:extLst>
                  <a:ext uri="{FF2B5EF4-FFF2-40B4-BE49-F238E27FC236}">
                    <a16:creationId xmlns:a16="http://schemas.microsoft.com/office/drawing/2014/main" id="{5338DE1E-D1CE-40A6-9160-2100E6E32619}"/>
                  </a:ext>
                </a:extLst>
              </p:cNvPr>
              <p:cNvSpPr>
                <a:spLocks noRot="1" noChangeAspect="1" noMove="1" noResize="1" noEditPoints="1" noAdjustHandles="1" noChangeArrowheads="1" noChangeShapeType="1" noTextEdit="1"/>
              </p:cNvSpPr>
              <p:nvPr/>
            </p:nvSpPr>
            <p:spPr>
              <a:xfrm>
                <a:off x="7915668" y="3909267"/>
                <a:ext cx="3392917" cy="629852"/>
              </a:xfrm>
              <a:prstGeom prst="rect">
                <a:avLst/>
              </a:prstGeom>
              <a:blipFill>
                <a:blip r:embed="rId5"/>
                <a:stretch>
                  <a:fillRect/>
                </a:stretch>
              </a:blipFill>
            </p:spPr>
            <p:txBody>
              <a:bodyPr/>
              <a:lstStyle/>
              <a:p>
                <a:r>
                  <a:rPr lang="de-DE">
                    <a:noFill/>
                  </a:rPr>
                  <a:t> </a:t>
                </a:r>
              </a:p>
            </p:txBody>
          </p:sp>
        </mc:Fallback>
      </mc:AlternateContent>
      <p:cxnSp>
        <p:nvCxnSpPr>
          <p:cNvPr id="10" name="Gerade Verbindung mit Pfeil 9">
            <a:extLst>
              <a:ext uri="{FF2B5EF4-FFF2-40B4-BE49-F238E27FC236}">
                <a16:creationId xmlns:a16="http://schemas.microsoft.com/office/drawing/2014/main" id="{A74CA78A-60FD-4E37-A9E5-53D458D4D32F}"/>
              </a:ext>
            </a:extLst>
          </p:cNvPr>
          <p:cNvCxnSpPr>
            <a:cxnSpLocks/>
          </p:cNvCxnSpPr>
          <p:nvPr/>
        </p:nvCxnSpPr>
        <p:spPr>
          <a:xfrm flipH="1">
            <a:off x="7359588" y="4215315"/>
            <a:ext cx="5205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nfinitesimal">
            <a:hlinkClick r:id="" action="ppaction://media"/>
            <a:extLst>
              <a:ext uri="{FF2B5EF4-FFF2-40B4-BE49-F238E27FC236}">
                <a16:creationId xmlns:a16="http://schemas.microsoft.com/office/drawing/2014/main" id="{F13D613F-6415-46CD-9C6D-7A53D5FB96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3060" y="3097328"/>
            <a:ext cx="487363" cy="487363"/>
          </a:xfrm>
          <a:prstGeom prst="rect">
            <a:avLst/>
          </a:prstGeom>
        </p:spPr>
      </p:pic>
      <p:sp>
        <p:nvSpPr>
          <p:cNvPr id="11" name="Textfeld 10">
            <a:extLst>
              <a:ext uri="{FF2B5EF4-FFF2-40B4-BE49-F238E27FC236}">
                <a16:creationId xmlns:a16="http://schemas.microsoft.com/office/drawing/2014/main" id="{503E1266-E140-46C6-8966-EDBA652B9874}"/>
              </a:ext>
            </a:extLst>
          </p:cNvPr>
          <p:cNvSpPr txBox="1"/>
          <p:nvPr/>
        </p:nvSpPr>
        <p:spPr>
          <a:xfrm>
            <a:off x="8482626" y="5428091"/>
            <a:ext cx="2882712" cy="646331"/>
          </a:xfrm>
          <a:prstGeom prst="rect">
            <a:avLst/>
          </a:prstGeom>
          <a:noFill/>
        </p:spPr>
        <p:txBody>
          <a:bodyPr wrap="none" rtlCol="0">
            <a:spAutoFit/>
          </a:bodyPr>
          <a:lstStyle/>
          <a:p>
            <a:r>
              <a:rPr lang="de-DE" dirty="0">
                <a:hlinkClick r:id="rId7"/>
              </a:rPr>
              <a:t>Hier</a:t>
            </a:r>
            <a:r>
              <a:rPr lang="de-DE" dirty="0"/>
              <a:t> ein anderes Beispiel für </a:t>
            </a:r>
          </a:p>
          <a:p>
            <a:r>
              <a:rPr lang="de-DE" dirty="0"/>
              <a:t>Substitution aus dem Netz. </a:t>
            </a:r>
          </a:p>
        </p:txBody>
      </p:sp>
    </p:spTree>
    <p:extLst>
      <p:ext uri="{BB962C8B-B14F-4D97-AF65-F5344CB8AC3E}">
        <p14:creationId xmlns:p14="http://schemas.microsoft.com/office/powerpoint/2010/main" val="285701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Wiederholung: Ableitungen</a:t>
            </a:r>
          </a:p>
        </p:txBody>
      </p:sp>
      <p:cxnSp>
        <p:nvCxnSpPr>
          <p:cNvPr id="5" name="Gerade Verbindung mit Pfeil 4">
            <a:extLst>
              <a:ext uri="{FF2B5EF4-FFF2-40B4-BE49-F238E27FC236}">
                <a16:creationId xmlns:a16="http://schemas.microsoft.com/office/drawing/2014/main" id="{166E17E1-F14A-4F05-AE36-1A9D30715530}"/>
              </a:ext>
            </a:extLst>
          </p:cNvPr>
          <p:cNvCxnSpPr/>
          <p:nvPr/>
        </p:nvCxnSpPr>
        <p:spPr>
          <a:xfrm>
            <a:off x="2334827" y="4811697"/>
            <a:ext cx="496261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Gerade Verbindung mit Pfeil 6">
            <a:extLst>
              <a:ext uri="{FF2B5EF4-FFF2-40B4-BE49-F238E27FC236}">
                <a16:creationId xmlns:a16="http://schemas.microsoft.com/office/drawing/2014/main" id="{A911D2C7-0C0A-483D-82AC-99DECC6529C0}"/>
              </a:ext>
            </a:extLst>
          </p:cNvPr>
          <p:cNvCxnSpPr>
            <a:cxnSpLocks/>
          </p:cNvCxnSpPr>
          <p:nvPr/>
        </p:nvCxnSpPr>
        <p:spPr>
          <a:xfrm flipV="1">
            <a:off x="3213717" y="2474842"/>
            <a:ext cx="0" cy="2976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Freihandform: Form 7">
            <a:extLst>
              <a:ext uri="{FF2B5EF4-FFF2-40B4-BE49-F238E27FC236}">
                <a16:creationId xmlns:a16="http://schemas.microsoft.com/office/drawing/2014/main" id="{E3D14CD8-7006-4255-9F03-827EEE305EC4}"/>
              </a:ext>
            </a:extLst>
          </p:cNvPr>
          <p:cNvSpPr/>
          <p:nvPr/>
        </p:nvSpPr>
        <p:spPr>
          <a:xfrm>
            <a:off x="3551068" y="3027229"/>
            <a:ext cx="3719744" cy="1595875"/>
          </a:xfrm>
          <a:custGeom>
            <a:avLst/>
            <a:gdLst>
              <a:gd name="connsiteX0" fmla="*/ 0 w 3719744"/>
              <a:gd name="connsiteY0" fmla="*/ 1518138 h 1595875"/>
              <a:gd name="connsiteX1" fmla="*/ 621437 w 3719744"/>
              <a:gd name="connsiteY1" fmla="*/ 1518138 h 1595875"/>
              <a:gd name="connsiteX2" fmla="*/ 1242874 w 3719744"/>
              <a:gd name="connsiteY2" fmla="*/ 710270 h 1595875"/>
              <a:gd name="connsiteX3" fmla="*/ 2086252 w 3719744"/>
              <a:gd name="connsiteY3" fmla="*/ 56 h 1595875"/>
              <a:gd name="connsiteX4" fmla="*/ 2814221 w 3719744"/>
              <a:gd name="connsiteY4" fmla="*/ 745781 h 1595875"/>
              <a:gd name="connsiteX5" fmla="*/ 3719744 w 3719744"/>
              <a:gd name="connsiteY5" fmla="*/ 1384973 h 1595875"/>
              <a:gd name="connsiteX6" fmla="*/ 3719744 w 3719744"/>
              <a:gd name="connsiteY6" fmla="*/ 1384973 h 159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9744" h="1595875">
                <a:moveTo>
                  <a:pt x="0" y="1518138"/>
                </a:moveTo>
                <a:cubicBezTo>
                  <a:pt x="207145" y="1585460"/>
                  <a:pt x="414291" y="1652783"/>
                  <a:pt x="621437" y="1518138"/>
                </a:cubicBezTo>
                <a:cubicBezTo>
                  <a:pt x="828583" y="1383493"/>
                  <a:pt x="998738" y="963284"/>
                  <a:pt x="1242874" y="710270"/>
                </a:cubicBezTo>
                <a:cubicBezTo>
                  <a:pt x="1487010" y="457256"/>
                  <a:pt x="1824361" y="-5862"/>
                  <a:pt x="2086252" y="56"/>
                </a:cubicBezTo>
                <a:cubicBezTo>
                  <a:pt x="2348143" y="5974"/>
                  <a:pt x="2541972" y="514961"/>
                  <a:pt x="2814221" y="745781"/>
                </a:cubicBezTo>
                <a:cubicBezTo>
                  <a:pt x="3086470" y="976600"/>
                  <a:pt x="3719744" y="1384973"/>
                  <a:pt x="3719744" y="1384973"/>
                </a:cubicBezTo>
                <a:lnTo>
                  <a:pt x="3719744" y="1384973"/>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3699BE7F-156B-4418-9594-070DA47F9C82}"/>
              </a:ext>
            </a:extLst>
          </p:cNvPr>
          <p:cNvSpPr txBox="1"/>
          <p:nvPr/>
        </p:nvSpPr>
        <p:spPr>
          <a:xfrm>
            <a:off x="5245206" y="2474842"/>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0" name="Textfeld 9">
            <a:extLst>
              <a:ext uri="{FF2B5EF4-FFF2-40B4-BE49-F238E27FC236}">
                <a16:creationId xmlns:a16="http://schemas.microsoft.com/office/drawing/2014/main" id="{9096634D-72E4-43C3-940E-26053B52C465}"/>
              </a:ext>
            </a:extLst>
          </p:cNvPr>
          <p:cNvSpPr txBox="1"/>
          <p:nvPr/>
        </p:nvSpPr>
        <p:spPr>
          <a:xfrm>
            <a:off x="3613229" y="4781201"/>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2" name="Textfeld 11">
            <a:extLst>
              <a:ext uri="{FF2B5EF4-FFF2-40B4-BE49-F238E27FC236}">
                <a16:creationId xmlns:a16="http://schemas.microsoft.com/office/drawing/2014/main" id="{ED72E8C9-1765-4A5C-AE20-DDDB57F09D0B}"/>
              </a:ext>
            </a:extLst>
          </p:cNvPr>
          <p:cNvSpPr txBox="1"/>
          <p:nvPr/>
        </p:nvSpPr>
        <p:spPr>
          <a:xfrm>
            <a:off x="6143292" y="3027229"/>
            <a:ext cx="846322" cy="369332"/>
          </a:xfrm>
          <a:prstGeom prst="rect">
            <a:avLst/>
          </a:prstGeom>
          <a:solidFill>
            <a:schemeClr val="accent3"/>
          </a:solidFill>
        </p:spPr>
        <p:txBody>
          <a:bodyPr wrap="none" rtlCol="0">
            <a:spAutoFit/>
          </a:bodyPr>
          <a:lstStyle/>
          <a:p>
            <a:r>
              <a:rPr lang="de-DE" dirty="0"/>
              <a:t>f‘‘(x)&lt;0</a:t>
            </a:r>
          </a:p>
        </p:txBody>
      </p:sp>
      <p:sp>
        <p:nvSpPr>
          <p:cNvPr id="13" name="Rechteck 12">
            <a:extLst>
              <a:ext uri="{FF2B5EF4-FFF2-40B4-BE49-F238E27FC236}">
                <a16:creationId xmlns:a16="http://schemas.microsoft.com/office/drawing/2014/main" id="{D0A16239-7AA2-4597-B724-1774215558CF}"/>
              </a:ext>
            </a:extLst>
          </p:cNvPr>
          <p:cNvSpPr/>
          <p:nvPr/>
        </p:nvSpPr>
        <p:spPr>
          <a:xfrm>
            <a:off x="5078027" y="2859422"/>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0531213-9780-4B8B-AF30-86208FB0159F}"/>
              </a:ext>
            </a:extLst>
          </p:cNvPr>
          <p:cNvSpPr txBox="1"/>
          <p:nvPr/>
        </p:nvSpPr>
        <p:spPr>
          <a:xfrm>
            <a:off x="4564545" y="4076272"/>
            <a:ext cx="846322" cy="369332"/>
          </a:xfrm>
          <a:prstGeom prst="rect">
            <a:avLst/>
          </a:prstGeom>
          <a:solidFill>
            <a:schemeClr val="accent3"/>
          </a:solidFill>
        </p:spPr>
        <p:txBody>
          <a:bodyPr wrap="none" rtlCol="0">
            <a:spAutoFit/>
          </a:bodyPr>
          <a:lstStyle/>
          <a:p>
            <a:r>
              <a:rPr lang="de-DE" dirty="0"/>
              <a:t>f‘‘(x)&gt;0</a:t>
            </a:r>
          </a:p>
        </p:txBody>
      </p:sp>
      <p:sp>
        <p:nvSpPr>
          <p:cNvPr id="15" name="Rechteck 14">
            <a:extLst>
              <a:ext uri="{FF2B5EF4-FFF2-40B4-BE49-F238E27FC236}">
                <a16:creationId xmlns:a16="http://schemas.microsoft.com/office/drawing/2014/main" id="{C461A046-D4AA-4138-8D7E-E554BB76B564}"/>
              </a:ext>
            </a:extLst>
          </p:cNvPr>
          <p:cNvSpPr/>
          <p:nvPr/>
        </p:nvSpPr>
        <p:spPr>
          <a:xfrm>
            <a:off x="3499280" y="3908465"/>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57124EAA-A720-400C-AC1C-DC00F8C2EDAC}"/>
              </a:ext>
            </a:extLst>
          </p:cNvPr>
          <p:cNvSpPr/>
          <p:nvPr/>
        </p:nvSpPr>
        <p:spPr>
          <a:xfrm>
            <a:off x="5610659" y="29815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2F026CDD-072D-4514-A9F1-D90BA861CF5D}"/>
              </a:ext>
            </a:extLst>
          </p:cNvPr>
          <p:cNvSpPr/>
          <p:nvPr/>
        </p:nvSpPr>
        <p:spPr>
          <a:xfrm>
            <a:off x="3925379" y="46076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ADBB4EC-E2AC-4947-9376-6C57B45A5E1D}"/>
              </a:ext>
            </a:extLst>
          </p:cNvPr>
          <p:cNvSpPr txBox="1"/>
          <p:nvPr/>
        </p:nvSpPr>
        <p:spPr>
          <a:xfrm rot="16200000">
            <a:off x="2654403" y="2653876"/>
            <a:ext cx="495649"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f(x)</a:t>
            </a:r>
          </a:p>
        </p:txBody>
      </p:sp>
      <p:sp>
        <p:nvSpPr>
          <p:cNvPr id="20" name="Textfeld 19">
            <a:extLst>
              <a:ext uri="{FF2B5EF4-FFF2-40B4-BE49-F238E27FC236}">
                <a16:creationId xmlns:a16="http://schemas.microsoft.com/office/drawing/2014/main" id="{B9A4DC1B-30F3-464F-9EF0-8EB3BE802A09}"/>
              </a:ext>
            </a:extLst>
          </p:cNvPr>
          <p:cNvSpPr txBox="1"/>
          <p:nvPr/>
        </p:nvSpPr>
        <p:spPr>
          <a:xfrm>
            <a:off x="6499925" y="4892532"/>
            <a:ext cx="284052"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x</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0A4B09AE-2B9B-4C2F-B960-69F502E0AB8B}"/>
                  </a:ext>
                </a:extLst>
              </p:cNvPr>
              <p:cNvSpPr txBox="1"/>
              <p:nvPr/>
            </p:nvSpPr>
            <p:spPr>
              <a:xfrm>
                <a:off x="8229600" y="1993355"/>
                <a:ext cx="2877904" cy="36347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+2</m:t>
                      </m:r>
                      <m:r>
                        <a:rPr lang="de-DE" b="0" i="1" smtClean="0">
                          <a:latin typeface="Cambria Math" panose="02040503050406030204" pitchFamily="18" charset="0"/>
                        </a:rPr>
                        <m:t>𝑥</m:t>
                      </m:r>
                      <m:r>
                        <a:rPr lang="de-DE" b="0" i="1" smtClean="0">
                          <a:latin typeface="Cambria Math" panose="02040503050406030204" pitchFamily="18" charset="0"/>
                        </a:rPr>
                        <m:t>²−1</m:t>
                      </m:r>
                    </m:oMath>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=3</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+4</m:t>
                      </m:r>
                      <m:r>
                        <a:rPr lang="de-DE" b="0" i="1" smtClean="0">
                          <a:latin typeface="Cambria Math" panose="02040503050406030204" pitchFamily="18" charset="0"/>
                        </a:rPr>
                        <m:t>𝑥</m:t>
                      </m:r>
                    </m:oMath>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=6</m:t>
                      </m:r>
                      <m:r>
                        <a:rPr lang="de-DE" b="0" i="1" smtClean="0">
                          <a:latin typeface="Cambria Math" panose="02040503050406030204" pitchFamily="18" charset="0"/>
                        </a:rPr>
                        <m:t>𝑥</m:t>
                      </m:r>
                      <m:r>
                        <a:rPr lang="de-DE" b="0" i="1" smtClean="0">
                          <a:latin typeface="Cambria Math" panose="02040503050406030204" pitchFamily="18" charset="0"/>
                        </a:rPr>
                        <m:t>+4</m:t>
                      </m:r>
                    </m:oMath>
                  </m:oMathPara>
                </a14:m>
                <a:endParaRPr lang="de-DE" dirty="0"/>
              </a:p>
              <a:p>
                <a:endParaRPr lang="de-DE" dirty="0"/>
              </a:p>
              <a:p>
                <a:r>
                  <a:rPr lang="de-DE" dirty="0"/>
                  <a:t>Kritische Punkte: (Flachstellen)</a:t>
                </a:r>
              </a:p>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=0 </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∈{0;−</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4</m:t>
                          </m:r>
                        </m:num>
                        <m:den>
                          <m:r>
                            <a:rPr lang="de-DE" b="0" i="1" smtClean="0">
                              <a:latin typeface="Cambria Math" panose="02040503050406030204" pitchFamily="18" charset="0"/>
                              <a:ea typeface="Cambria Math" panose="02040503050406030204" pitchFamily="18" charset="0"/>
                            </a:rPr>
                            <m:t>3</m:t>
                          </m:r>
                        </m:den>
                      </m:f>
                      <m:r>
                        <a:rPr lang="de-DE" b="0" i="1" smtClean="0">
                          <a:latin typeface="Cambria Math" panose="02040503050406030204" pitchFamily="18" charset="0"/>
                          <a:ea typeface="Cambria Math" panose="02040503050406030204" pitchFamily="18" charset="0"/>
                        </a:rPr>
                        <m:t>}</m:t>
                      </m:r>
                    </m:oMath>
                  </m:oMathPara>
                </a14:m>
                <a:endParaRPr lang="de-DE" dirty="0"/>
              </a:p>
              <a:p>
                <a:endParaRPr lang="de-DE" dirty="0"/>
              </a:p>
              <a:p>
                <a:r>
                  <a:rPr lang="de-DE" dirty="0"/>
                  <a:t>Charakterisierung:</a:t>
                </a:r>
              </a:p>
              <a:p>
                <a:endParaRPr lang="de-DE" dirty="0"/>
              </a:p>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r>
                        <a:rPr lang="de-DE" b="0" i="1" smtClean="0">
                          <a:latin typeface="Cambria Math" panose="02040503050406030204" pitchFamily="18" charset="0"/>
                        </a:rPr>
                        <m:t>=4&gt;0</m:t>
                      </m:r>
                    </m:oMath>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4</m:t>
                              </m:r>
                            </m:num>
                            <m:den>
                              <m:r>
                                <a:rPr lang="de-DE" b="0" i="1" smtClean="0">
                                  <a:latin typeface="Cambria Math" panose="02040503050406030204" pitchFamily="18" charset="0"/>
                                </a:rPr>
                                <m:t>3</m:t>
                              </m:r>
                            </m:den>
                          </m:f>
                        </m:e>
                      </m:d>
                      <m:r>
                        <a:rPr lang="de-DE" b="0" i="1" smtClean="0">
                          <a:latin typeface="Cambria Math" panose="02040503050406030204" pitchFamily="18" charset="0"/>
                        </a:rPr>
                        <m:t>=−4&lt;0</m:t>
                      </m:r>
                    </m:oMath>
                  </m:oMathPara>
                </a14:m>
                <a:endParaRPr lang="de-DE" b="0" dirty="0"/>
              </a:p>
            </p:txBody>
          </p:sp>
        </mc:Choice>
        <mc:Fallback xmlns="">
          <p:sp>
            <p:nvSpPr>
              <p:cNvPr id="3" name="Textfeld 2">
                <a:extLst>
                  <a:ext uri="{FF2B5EF4-FFF2-40B4-BE49-F238E27FC236}">
                    <a16:creationId xmlns:a16="http://schemas.microsoft.com/office/drawing/2014/main" id="{0A4B09AE-2B9B-4C2F-B960-69F502E0AB8B}"/>
                  </a:ext>
                </a:extLst>
              </p:cNvPr>
              <p:cNvSpPr txBox="1">
                <a:spLocks noRot="1" noChangeAspect="1" noMove="1" noResize="1" noEditPoints="1" noAdjustHandles="1" noChangeArrowheads="1" noChangeShapeType="1" noTextEdit="1"/>
              </p:cNvSpPr>
              <p:nvPr/>
            </p:nvSpPr>
            <p:spPr>
              <a:xfrm>
                <a:off x="8229600" y="1993355"/>
                <a:ext cx="2877904" cy="3634713"/>
              </a:xfrm>
              <a:prstGeom prst="rect">
                <a:avLst/>
              </a:prstGeom>
              <a:blipFill>
                <a:blip r:embed="rId4"/>
                <a:stretch>
                  <a:fillRect l="-4873" t="-671" r="-4661"/>
                </a:stretch>
              </a:blipFill>
            </p:spPr>
            <p:txBody>
              <a:bodyPr/>
              <a:lstStyle/>
              <a:p>
                <a:r>
                  <a:rPr lang="de-DE">
                    <a:noFill/>
                  </a:rPr>
                  <a:t> </a:t>
                </a:r>
              </a:p>
            </p:txBody>
          </p:sp>
        </mc:Fallback>
      </mc:AlternateContent>
      <p:pic>
        <p:nvPicPr>
          <p:cNvPr id="4" name="Extremwerte">
            <a:hlinkClick r:id="" action="ppaction://media"/>
            <a:extLst>
              <a:ext uri="{FF2B5EF4-FFF2-40B4-BE49-F238E27FC236}">
                <a16:creationId xmlns:a16="http://schemas.microsoft.com/office/drawing/2014/main" id="{B78431C7-8DF4-498A-9089-AB28E2451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5640" y="2084610"/>
            <a:ext cx="487363" cy="487363"/>
          </a:xfrm>
          <a:prstGeom prst="rect">
            <a:avLst/>
          </a:prstGeom>
        </p:spPr>
      </p:pic>
    </p:spTree>
    <p:extLst>
      <p:ext uri="{BB962C8B-B14F-4D97-AF65-F5344CB8AC3E}">
        <p14:creationId xmlns:p14="http://schemas.microsoft.com/office/powerpoint/2010/main" val="191839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AD389-F8DE-4E17-95C9-AFB946CCCE0A}"/>
              </a:ext>
            </a:extLst>
          </p:cNvPr>
          <p:cNvSpPr>
            <a:spLocks noGrp="1"/>
          </p:cNvSpPr>
          <p:nvPr>
            <p:ph type="title"/>
          </p:nvPr>
        </p:nvSpPr>
        <p:spPr/>
        <p:txBody>
          <a:bodyPr/>
          <a:lstStyle/>
          <a:p>
            <a:r>
              <a:rPr lang="de-DE" dirty="0"/>
              <a:t>Numerische Integration</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049E60A1-EB57-4B6F-BD85-EB48B802AB49}"/>
                  </a:ext>
                </a:extLst>
              </p:cNvPr>
              <p:cNvSpPr txBox="1"/>
              <p:nvPr/>
            </p:nvSpPr>
            <p:spPr>
              <a:xfrm>
                <a:off x="1478127" y="1814978"/>
                <a:ext cx="8819970" cy="317054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i="1">
                              <a:latin typeface="Cambria Math" panose="02040503050406030204" pitchFamily="18" charset="0"/>
                            </a:rPr>
                          </m:ctrlPr>
                        </m:naryPr>
                        <m:sub>
                          <m:r>
                            <m:rPr>
                              <m:brk m:alnAt="23"/>
                            </m:rPr>
                            <a:rPr lang="de-DE" sz="2400" i="1">
                              <a:latin typeface="Cambria Math" panose="02040503050406030204" pitchFamily="18" charset="0"/>
                            </a:rPr>
                            <m:t>0</m:t>
                          </m:r>
                        </m:sub>
                        <m:sup>
                          <m:f>
                            <m:fPr>
                              <m:ctrlPr>
                                <a:rPr lang="de-DE" sz="2400" i="1">
                                  <a:latin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𝜋</m:t>
                              </m:r>
                            </m:num>
                            <m:den>
                              <m:r>
                                <a:rPr lang="de-DE" sz="2400" i="1">
                                  <a:latin typeface="Cambria Math" panose="02040503050406030204" pitchFamily="18" charset="0"/>
                                </a:rPr>
                                <m:t>2</m:t>
                              </m:r>
                            </m:den>
                          </m:f>
                        </m:sup>
                        <m:e>
                          <m:r>
                            <a:rPr lang="de-DE" sz="2400" i="1">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r>
                                <a:rPr lang="de-DE" sz="2400" i="1">
                                  <a:latin typeface="Cambria Math" panose="02040503050406030204" pitchFamily="18" charset="0"/>
                                </a:rPr>
                                <m:t>+2</m:t>
                              </m:r>
                            </m:sup>
                          </m:sSup>
                          <m:r>
                            <a:rPr lang="de-DE" sz="2400" i="1">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sup>
                          </m:sSup>
                          <m:r>
                            <a:rPr lang="de-DE" sz="2400" i="1">
                              <a:latin typeface="Cambria Math" panose="02040503050406030204" pitchFamily="18" charset="0"/>
                            </a:rPr>
                            <m:t>)</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func>
                                <m:funcPr>
                                  <m:ctrlPr>
                                    <a:rPr lang="de-DE" sz="2400" i="1">
                                      <a:latin typeface="Cambria Math" panose="02040503050406030204" pitchFamily="18" charset="0"/>
                                      <a:ea typeface="Cambria Math" panose="02040503050406030204" pitchFamily="18" charset="0"/>
                                    </a:rPr>
                                  </m:ctrlPr>
                                </m:funcPr>
                                <m:fName>
                                  <m:r>
                                    <m:rPr>
                                      <m:sty m:val="p"/>
                                    </m:rPr>
                                    <a:rPr lang="de-DE" sz="2400">
                                      <a:latin typeface="Cambria Math" panose="02040503050406030204" pitchFamily="18" charset="0"/>
                                      <a:ea typeface="Cambria Math" panose="02040503050406030204" pitchFamily="18" charset="0"/>
                                    </a:rPr>
                                    <m:t>tan</m:t>
                                  </m:r>
                                </m:fName>
                                <m:e>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𝑧</m:t>
                                      </m:r>
                                    </m:e>
                                  </m:d>
                                </m:e>
                              </m:func>
                            </m:sup>
                          </m:sSup>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𝑑𝑧</m:t>
                          </m:r>
                        </m:e>
                      </m:nary>
                    </m:oMath>
                  </m:oMathPara>
                </a14:m>
                <a:br>
                  <a:rPr lang="de-DE" sz="2400" b="0" dirty="0"/>
                </a:br>
                <a14:m>
                  <m:oMath xmlns:m="http://schemas.openxmlformats.org/officeDocument/2006/math">
                    <m:r>
                      <a:rPr lang="de-DE" sz="2400" b="0" i="1" smtClean="0">
                        <a:latin typeface="Cambria Math" panose="02040503050406030204" pitchFamily="18" charset="0"/>
                        <a:ea typeface="Cambria Math" panose="02040503050406030204" pitchFamily="18" charset="0"/>
                      </a:rPr>
                      <m:t>≈ </m:t>
                    </m:r>
                  </m:oMath>
                </a14:m>
                <a:r>
                  <a:rPr lang="de-DE" sz="2400" b="0" dirty="0"/>
                  <a:t>Summe der Flächenstücke </a:t>
                </a:r>
                <a14:m>
                  <m:oMath xmlns:m="http://schemas.openxmlformats.org/officeDocument/2006/math">
                    <m:r>
                      <a:rPr lang="de-DE" sz="2400" i="1">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r>
                          <a:rPr lang="de-DE" sz="2400" i="1">
                            <a:latin typeface="Cambria Math" panose="02040503050406030204" pitchFamily="18" charset="0"/>
                          </a:rPr>
                          <m:t>+2</m:t>
                        </m:r>
                      </m:sup>
                    </m:sSup>
                    <m:r>
                      <a:rPr lang="de-DE" sz="2400" i="1">
                        <a:latin typeface="Cambria Math" panose="02040503050406030204" pitchFamily="18" charset="0"/>
                      </a:rPr>
                      <m:t>+</m:t>
                    </m:r>
                    <m:sSup>
                      <m:sSupPr>
                        <m:ctrlPr>
                          <a:rPr lang="de-DE" sz="2400" i="1">
                            <a:latin typeface="Cambria Math" panose="02040503050406030204" pitchFamily="18" charset="0"/>
                          </a:rPr>
                        </m:ctrlPr>
                      </m:sSupPr>
                      <m:e>
                        <m:func>
                          <m:funcPr>
                            <m:ctrlPr>
                              <a:rPr lang="de-DE" sz="2400" i="1">
                                <a:latin typeface="Cambria Math" panose="02040503050406030204" pitchFamily="18" charset="0"/>
                              </a:rPr>
                            </m:ctrlPr>
                          </m:funcPr>
                          <m:fName>
                            <m:r>
                              <m:rPr>
                                <m:sty m:val="p"/>
                              </m:rPr>
                              <a:rPr lang="de-DE" sz="2400">
                                <a:latin typeface="Cambria Math" panose="02040503050406030204" pitchFamily="18" charset="0"/>
                              </a:rPr>
                              <m:t>tan</m:t>
                            </m:r>
                          </m:fName>
                          <m:e>
                            <m:d>
                              <m:dPr>
                                <m:ctrlPr>
                                  <a:rPr lang="de-DE" sz="2400" i="1">
                                    <a:latin typeface="Cambria Math" panose="02040503050406030204" pitchFamily="18" charset="0"/>
                                  </a:rPr>
                                </m:ctrlPr>
                              </m:dPr>
                              <m:e>
                                <m:r>
                                  <a:rPr lang="de-DE" sz="2400" i="1">
                                    <a:latin typeface="Cambria Math" panose="02040503050406030204" pitchFamily="18" charset="0"/>
                                  </a:rPr>
                                  <m:t>𝑧</m:t>
                                </m:r>
                              </m:e>
                            </m:d>
                          </m:e>
                        </m:func>
                      </m:e>
                      <m:sup>
                        <m:r>
                          <a:rPr lang="de-DE" sz="2400" i="1">
                            <a:latin typeface="Cambria Math" panose="02040503050406030204" pitchFamily="18" charset="0"/>
                          </a:rPr>
                          <m:t>𝑛</m:t>
                        </m:r>
                      </m:sup>
                    </m:sSup>
                    <m:r>
                      <a:rPr lang="de-DE" sz="2400" i="1">
                        <a:latin typeface="Cambria Math" panose="02040503050406030204" pitchFamily="18" charset="0"/>
                      </a:rPr>
                      <m:t>)</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𝑒</m:t>
                        </m:r>
                      </m:e>
                      <m:sup>
                        <m:r>
                          <a:rPr lang="de-DE" sz="2400" i="1">
                            <a:latin typeface="Cambria Math" panose="02040503050406030204" pitchFamily="18" charset="0"/>
                            <a:ea typeface="Cambria Math" panose="02040503050406030204" pitchFamily="18" charset="0"/>
                          </a:rPr>
                          <m:t>−</m:t>
                        </m:r>
                        <m:func>
                          <m:funcPr>
                            <m:ctrlPr>
                              <a:rPr lang="de-DE" sz="2400" i="1">
                                <a:latin typeface="Cambria Math" panose="02040503050406030204" pitchFamily="18" charset="0"/>
                                <a:ea typeface="Cambria Math" panose="02040503050406030204" pitchFamily="18" charset="0"/>
                              </a:rPr>
                            </m:ctrlPr>
                          </m:funcPr>
                          <m:fName>
                            <m:r>
                              <m:rPr>
                                <m:sty m:val="p"/>
                              </m:rPr>
                              <a:rPr lang="de-DE" sz="2400">
                                <a:latin typeface="Cambria Math" panose="02040503050406030204" pitchFamily="18" charset="0"/>
                                <a:ea typeface="Cambria Math" panose="02040503050406030204" pitchFamily="18" charset="0"/>
                              </a:rPr>
                              <m:t>tan</m:t>
                            </m:r>
                          </m:fName>
                          <m:e>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𝑧</m:t>
                                </m:r>
                              </m:e>
                            </m:d>
                          </m:e>
                        </m:func>
                      </m:sup>
                    </m:sSup>
                    <m:r>
                      <a:rPr lang="de-DE" sz="2400" i="1" smtClean="0">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𝑑𝑧</m:t>
                    </m:r>
                  </m:oMath>
                </a14:m>
                <a:r>
                  <a:rPr lang="de-DE" sz="2400" b="0" dirty="0"/>
                  <a:t>,</a:t>
                </a:r>
              </a:p>
              <a:p>
                <a:r>
                  <a:rPr lang="de-DE" sz="2400" dirty="0"/>
                  <a:t>wobei zum Beispiel </a:t>
                </a:r>
                <a:r>
                  <a:rPr lang="de-DE" sz="2400" dirty="0" err="1"/>
                  <a:t>dz</a:t>
                </a:r>
                <a:r>
                  <a:rPr lang="de-DE" sz="2400" dirty="0"/>
                  <a:t>=0.00001 sein soll und z von 0.00001 (in Schritten von </a:t>
                </a:r>
                <a:r>
                  <a:rPr lang="de-DE" sz="2400" dirty="0" err="1"/>
                  <a:t>dz</a:t>
                </a:r>
                <a:r>
                  <a:rPr lang="de-DE" sz="2400" dirty="0"/>
                  <a:t>) bis ca. </a:t>
                </a:r>
                <a:r>
                  <a:rPr lang="de-DE" sz="2400" dirty="0" err="1"/>
                  <a:t>pi</a:t>
                </a:r>
                <a:r>
                  <a:rPr lang="de-DE" sz="2400" dirty="0"/>
                  <a:t>/2 läuft.</a:t>
                </a:r>
              </a:p>
              <a:p>
                <a:endParaRPr lang="de-DE" sz="2400" dirty="0"/>
              </a:p>
              <a:p>
                <a:r>
                  <a:rPr lang="de-DE" sz="2400" dirty="0"/>
                  <a:t>Hier ein Beispiel, wie man so die Fakultät von 0.5 mit octave-online.net </a:t>
                </a:r>
              </a:p>
              <a:p>
                <a:r>
                  <a:rPr lang="de-DE" sz="2400" dirty="0"/>
                  <a:t>näherungsweise berechnen kann:  </a:t>
                </a:r>
                <a:r>
                  <a:rPr lang="de-DE" sz="2400" b="0" dirty="0"/>
                  <a:t> </a:t>
                </a:r>
              </a:p>
            </p:txBody>
          </p:sp>
        </mc:Choice>
        <mc:Fallback xmlns="">
          <p:sp>
            <p:nvSpPr>
              <p:cNvPr id="4" name="Textfeld 3">
                <a:extLst>
                  <a:ext uri="{FF2B5EF4-FFF2-40B4-BE49-F238E27FC236}">
                    <a16:creationId xmlns:a16="http://schemas.microsoft.com/office/drawing/2014/main" id="{049E60A1-EB57-4B6F-BD85-EB48B802AB49}"/>
                  </a:ext>
                </a:extLst>
              </p:cNvPr>
              <p:cNvSpPr txBox="1">
                <a:spLocks noRot="1" noChangeAspect="1" noMove="1" noResize="1" noEditPoints="1" noAdjustHandles="1" noChangeArrowheads="1" noChangeShapeType="1" noTextEdit="1"/>
              </p:cNvSpPr>
              <p:nvPr/>
            </p:nvSpPr>
            <p:spPr>
              <a:xfrm>
                <a:off x="1478127" y="1814978"/>
                <a:ext cx="8819970" cy="3170548"/>
              </a:xfrm>
              <a:prstGeom prst="rect">
                <a:avLst/>
              </a:prstGeom>
              <a:blipFill>
                <a:blip r:embed="rId2"/>
                <a:stretch>
                  <a:fillRect l="-2073" r="-2073" b="-4808"/>
                </a:stretch>
              </a:blipFill>
            </p:spPr>
            <p:txBody>
              <a:bodyPr/>
              <a:lstStyle/>
              <a:p>
                <a:r>
                  <a:rPr lang="de-DE">
                    <a:noFill/>
                  </a:rPr>
                  <a:t> </a:t>
                </a:r>
              </a:p>
            </p:txBody>
          </p:sp>
        </mc:Fallback>
      </mc:AlternateContent>
      <p:pic>
        <p:nvPicPr>
          <p:cNvPr id="5" name="Grafik 4">
            <a:extLst>
              <a:ext uri="{FF2B5EF4-FFF2-40B4-BE49-F238E27FC236}">
                <a16:creationId xmlns:a16="http://schemas.microsoft.com/office/drawing/2014/main" id="{380D2118-545B-46B2-A6F7-B935059F7CC4}"/>
              </a:ext>
            </a:extLst>
          </p:cNvPr>
          <p:cNvPicPr>
            <a:picLocks noChangeAspect="1"/>
          </p:cNvPicPr>
          <p:nvPr/>
        </p:nvPicPr>
        <p:blipFill>
          <a:blip r:embed="rId3"/>
          <a:stretch>
            <a:fillRect/>
          </a:stretch>
        </p:blipFill>
        <p:spPr>
          <a:xfrm>
            <a:off x="1387476" y="5103135"/>
            <a:ext cx="9429750" cy="1285875"/>
          </a:xfrm>
          <a:prstGeom prst="rect">
            <a:avLst/>
          </a:prstGeom>
        </p:spPr>
      </p:pic>
      <p:cxnSp>
        <p:nvCxnSpPr>
          <p:cNvPr id="11" name="Gerade Verbindung mit Pfeil 10">
            <a:extLst>
              <a:ext uri="{FF2B5EF4-FFF2-40B4-BE49-F238E27FC236}">
                <a16:creationId xmlns:a16="http://schemas.microsoft.com/office/drawing/2014/main" id="{7D9C25A0-BACA-45C2-822F-33ABECD3DC2F}"/>
              </a:ext>
            </a:extLst>
          </p:cNvPr>
          <p:cNvCxnSpPr>
            <a:cxnSpLocks/>
          </p:cNvCxnSpPr>
          <p:nvPr/>
        </p:nvCxnSpPr>
        <p:spPr>
          <a:xfrm flipH="1">
            <a:off x="6436311" y="1535837"/>
            <a:ext cx="1713390" cy="452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37B7F02-5FE8-4672-B0E8-62F1292FE462}"/>
              </a:ext>
            </a:extLst>
          </p:cNvPr>
          <p:cNvSpPr txBox="1"/>
          <p:nvPr/>
        </p:nvSpPr>
        <p:spPr>
          <a:xfrm>
            <a:off x="7673865" y="609600"/>
            <a:ext cx="4146263" cy="923330"/>
          </a:xfrm>
          <a:prstGeom prst="rect">
            <a:avLst/>
          </a:prstGeom>
          <a:noFill/>
        </p:spPr>
        <p:txBody>
          <a:bodyPr wrap="none" rtlCol="0">
            <a:spAutoFit/>
          </a:bodyPr>
          <a:lstStyle/>
          <a:p>
            <a:r>
              <a:rPr lang="de-DE" dirty="0"/>
              <a:t>Jetzt lesen wir diesen Ausdruck (so wie</a:t>
            </a:r>
          </a:p>
          <a:p>
            <a:r>
              <a:rPr lang="de-DE" dirty="0"/>
              <a:t>Leibniz und Riemann es taten) als Summe,</a:t>
            </a:r>
          </a:p>
          <a:p>
            <a:r>
              <a:rPr lang="de-DE" dirty="0"/>
              <a:t>als wäre </a:t>
            </a:r>
            <a:r>
              <a:rPr lang="de-DE" dirty="0" err="1"/>
              <a:t>dz</a:t>
            </a:r>
            <a:r>
              <a:rPr lang="de-DE" dirty="0"/>
              <a:t> eine sehr, sehr kleine Zahl…</a:t>
            </a:r>
          </a:p>
        </p:txBody>
      </p:sp>
    </p:spTree>
    <p:extLst>
      <p:ext uri="{BB962C8B-B14F-4D97-AF65-F5344CB8AC3E}">
        <p14:creationId xmlns:p14="http://schemas.microsoft.com/office/powerpoint/2010/main" val="274455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3E8BE-34C9-4233-B5D3-C78E8BCB93BE}"/>
              </a:ext>
            </a:extLst>
          </p:cNvPr>
          <p:cNvSpPr>
            <a:spLocks noGrp="1"/>
          </p:cNvSpPr>
          <p:nvPr>
            <p:ph type="title"/>
          </p:nvPr>
        </p:nvSpPr>
        <p:spPr/>
        <p:txBody>
          <a:bodyPr/>
          <a:lstStyle/>
          <a:p>
            <a:r>
              <a:rPr lang="de-DE" dirty="0"/>
              <a:t>Die Moderne Mathematik (Nur aus Interesse, nicht für die Klausur!)</a:t>
            </a:r>
          </a:p>
        </p:txBody>
      </p:sp>
      <p:sp>
        <p:nvSpPr>
          <p:cNvPr id="3" name="Inhaltsplatzhalter 2">
            <a:extLst>
              <a:ext uri="{FF2B5EF4-FFF2-40B4-BE49-F238E27FC236}">
                <a16:creationId xmlns:a16="http://schemas.microsoft.com/office/drawing/2014/main" id="{4355F60C-E62F-47B2-B2F6-440270E02D1F}"/>
              </a:ext>
            </a:extLst>
          </p:cNvPr>
          <p:cNvSpPr>
            <a:spLocks noGrp="1"/>
          </p:cNvSpPr>
          <p:nvPr>
            <p:ph idx="1"/>
          </p:nvPr>
        </p:nvSpPr>
        <p:spPr/>
        <p:txBody>
          <a:bodyPr/>
          <a:lstStyle/>
          <a:p>
            <a:r>
              <a:rPr lang="de-DE" dirty="0"/>
              <a:t>Das mit den Flächenstücken, die (laut Riemann) für immer kleineres dx zu rechnen und aufzusummieren sind, um den Wert des Integrals zu berechnen, hat sich als problematisch herausgestellt. Denn Grenzwertprozesse und Berechnung von Längen/Flächen zu kombinieren, läuft meistens schief.  Schauen Sie sich dazu z.B. das </a:t>
            </a:r>
            <a:r>
              <a:rPr lang="de-DE" dirty="0">
                <a:hlinkClick r:id="rId2"/>
              </a:rPr>
              <a:t>Diagonalparadoxon</a:t>
            </a:r>
            <a:r>
              <a:rPr lang="de-DE" dirty="0"/>
              <a:t> an: Eine Diagonale eines Quadrats mit Seitenlänge 1 wird durch eine „treppenförmige“ Linie angenähert. Die Länge dieser Linie ist stets 2. Geht man jedoch zu mehr und mehr Stufen über, dann kann man die Linie nicht mehr von der Diagonalen unterscheiden, aber die Länge ist immer noch 2… (Hier mein </a:t>
            </a:r>
            <a:r>
              <a:rPr lang="de-DE" dirty="0">
                <a:hlinkClick r:id="rId3"/>
              </a:rPr>
              <a:t>Versuch</a:t>
            </a:r>
            <a:r>
              <a:rPr lang="de-DE" dirty="0"/>
              <a:t>, das Paradoxon zu lösen)</a:t>
            </a:r>
          </a:p>
          <a:p>
            <a:r>
              <a:rPr lang="de-DE" dirty="0"/>
              <a:t>Henri Léon </a:t>
            </a:r>
            <a:r>
              <a:rPr lang="de-DE" dirty="0" err="1"/>
              <a:t>Lebesgue</a:t>
            </a:r>
            <a:r>
              <a:rPr lang="de-DE" dirty="0"/>
              <a:t> hatte eine Idee, wie man dieses </a:t>
            </a:r>
            <a:r>
              <a:rPr lang="de-DE" dirty="0">
                <a:hlinkClick r:id="rId4"/>
              </a:rPr>
              <a:t>unlösbare Maßproblem </a:t>
            </a:r>
            <a:r>
              <a:rPr lang="de-DE" dirty="0"/>
              <a:t>der Mathematik angeht. Anstatt die x-Achse in Abschnitte der Länge dx zu zerlegen, zerlegt man die y-Achse in solche Abschnitte. So wurde das </a:t>
            </a:r>
            <a:r>
              <a:rPr lang="de-DE" dirty="0" err="1">
                <a:hlinkClick r:id="rId5"/>
              </a:rPr>
              <a:t>Lebesgue</a:t>
            </a:r>
            <a:r>
              <a:rPr lang="de-DE" dirty="0">
                <a:hlinkClick r:id="rId5"/>
              </a:rPr>
              <a:t>-Integral</a:t>
            </a:r>
            <a:r>
              <a:rPr lang="de-DE" dirty="0"/>
              <a:t> erfunden, das heute anstelle des Riemann-Integrals in der Mathematik verwendet wird. </a:t>
            </a:r>
          </a:p>
        </p:txBody>
      </p:sp>
    </p:spTree>
    <p:extLst>
      <p:ext uri="{BB962C8B-B14F-4D97-AF65-F5344CB8AC3E}">
        <p14:creationId xmlns:p14="http://schemas.microsoft.com/office/powerpoint/2010/main" val="2988749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A9933FA8-6C15-49C7-9B2B-ECA82AF976E3}"/>
                  </a:ext>
                </a:extLst>
              </p:cNvPr>
              <p:cNvSpPr txBox="1"/>
              <p:nvPr/>
            </p:nvSpPr>
            <p:spPr>
              <a:xfrm>
                <a:off x="1740019" y="932153"/>
                <a:ext cx="3764136" cy="472078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br>
                  <a:rPr lang="de-DE" sz="2400" b="0" dirty="0"/>
                </a:br>
                <a:br>
                  <a:rPr lang="de-DE" sz="2400" b="0" dirty="0"/>
                </a:br>
                <a:endParaRPr lang="de-DE" sz="2400" b="0" dirty="0"/>
              </a:p>
              <a:p>
                <a:pPr/>
                <a14:m>
                  <m:oMathPara xmlns:m="http://schemas.openxmlformats.org/officeDocument/2006/math">
                    <m:oMathParaPr>
                      <m:jc m:val="left"/>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𝑑</m:t>
                          </m:r>
                        </m:num>
                        <m:den>
                          <m:r>
                            <a:rPr lang="de-DE" b="0" i="1" smtClean="0">
                              <a:latin typeface="Cambria Math" panose="02040503050406030204" pitchFamily="18" charset="0"/>
                            </a:rPr>
                            <m:t>𝑑𝑛</m:t>
                          </m:r>
                        </m:den>
                      </m:f>
                      <m:r>
                        <a:rPr lang="de-DE" b="0" i="1" smtClean="0">
                          <a:latin typeface="Cambria Math" panose="02040503050406030204" pitchFamily="18" charset="0"/>
                        </a:rPr>
                        <m:t> </m:t>
                      </m:r>
                      <m:r>
                        <a:rPr lang="de-DE" b="0" i="1" smtClean="0">
                          <a:latin typeface="Cambria Math" panose="02040503050406030204" pitchFamily="18" charset="0"/>
                        </a:rPr>
                        <m:t>𝑛</m:t>
                      </m:r>
                      <m:r>
                        <a:rPr lang="de-DE" b="0" i="1" smtClean="0">
                          <a:latin typeface="Cambria Math" panose="02040503050406030204" pitchFamily="18" charset="0"/>
                        </a:rPr>
                        <m:t>!= </m:t>
                      </m:r>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m:t>
                          </m:r>
                        </m:sup>
                        <m:e>
                          <m:f>
                            <m:fPr>
                              <m:ctrlPr>
                                <a:rPr lang="de-DE" b="0" i="1" smtClean="0">
                                  <a:latin typeface="Cambria Math" panose="02040503050406030204" pitchFamily="18" charset="0"/>
                                </a:rPr>
                              </m:ctrlPr>
                            </m:fPr>
                            <m:num>
                              <m:r>
                                <a:rPr lang="de-DE" b="0" i="1" smtClean="0">
                                  <a:latin typeface="Cambria Math" panose="02040503050406030204" pitchFamily="18" charset="0"/>
                                </a:rPr>
                                <m:t>𝑑</m:t>
                              </m:r>
                            </m:num>
                            <m:den>
                              <m:r>
                                <a:rPr lang="de-DE" b="0" i="1" smtClean="0">
                                  <a:latin typeface="Cambria Math" panose="02040503050406030204" pitchFamily="18" charset="0"/>
                                </a:rPr>
                                <m:t>𝑑𝑛</m:t>
                              </m:r>
                            </m:den>
                          </m:f>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𝑛</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sup>
                              </m:sSup>
                            </m:e>
                          </m:d>
                          <m:r>
                            <a:rPr lang="de-DE" b="0" i="1" smtClean="0">
                              <a:latin typeface="Cambria Math" panose="02040503050406030204" pitchFamily="18" charset="0"/>
                              <a:ea typeface="Cambria Math" panose="02040503050406030204" pitchFamily="18" charset="0"/>
                            </a:rPr>
                            <m:t>𝑑𝑥</m:t>
                          </m:r>
                          <m:r>
                            <a:rPr lang="de-DE" b="0" i="1" smtClean="0">
                              <a:latin typeface="Cambria Math" panose="02040503050406030204" pitchFamily="18" charset="0"/>
                            </a:rPr>
                            <m:t> </m:t>
                          </m:r>
                        </m:e>
                      </m:nary>
                    </m:oMath>
                  </m:oMathPara>
                </a14:m>
                <a:endParaRPr lang="de-DE" b="0" dirty="0"/>
              </a:p>
              <a:p>
                <a:endParaRPr lang="de-DE" dirty="0"/>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nary>
                        <m:naryPr>
                          <m:ctrlPr>
                            <a:rPr lang="de-DE" i="1">
                              <a:latin typeface="Cambria Math" panose="02040503050406030204" pitchFamily="18" charset="0"/>
                            </a:rPr>
                          </m:ctrlPr>
                        </m:naryPr>
                        <m:sub>
                          <m:r>
                            <m:rPr>
                              <m:brk m:alnAt="23"/>
                            </m:rPr>
                            <a:rPr lang="de-DE" i="1">
                              <a:latin typeface="Cambria Math" panose="02040503050406030204" pitchFamily="18" charset="0"/>
                            </a:rPr>
                            <m:t>0</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rPr>
                              </m:ctrlPr>
                            </m:fPr>
                            <m:num>
                              <m:r>
                                <a:rPr lang="de-DE" i="1">
                                  <a:latin typeface="Cambria Math" panose="02040503050406030204" pitchFamily="18" charset="0"/>
                                </a:rPr>
                                <m:t>𝑑</m:t>
                              </m:r>
                            </m:num>
                            <m:den>
                              <m:r>
                                <a:rPr lang="de-DE" i="1">
                                  <a:latin typeface="Cambria Math" panose="02040503050406030204" pitchFamily="18" charset="0"/>
                                </a:rPr>
                                <m:t>𝑑𝑛</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r>
                            <a:rPr lang="de-DE" i="1">
                              <a:latin typeface="Cambria Math" panose="02040503050406030204" pitchFamily="18" charset="0"/>
                              <a:ea typeface="Cambria Math" panose="02040503050406030204" pitchFamily="18" charset="0"/>
                            </a:rPr>
                            <m:t>𝑑𝑥</m:t>
                          </m:r>
                          <m:r>
                            <a:rPr lang="de-DE" i="1">
                              <a:latin typeface="Cambria Math" panose="02040503050406030204" pitchFamily="18" charset="0"/>
                            </a:rPr>
                            <m:t> </m:t>
                          </m:r>
                        </m:e>
                      </m:nary>
                    </m:oMath>
                  </m:oMathPara>
                </a14:m>
                <a:br>
                  <a:rPr lang="de-DE" dirty="0"/>
                </a:br>
                <a:br>
                  <a:rPr lang="de-DE"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nary>
                        <m:naryPr>
                          <m:ctrlPr>
                            <a:rPr lang="de-DE" i="1">
                              <a:latin typeface="Cambria Math" panose="02040503050406030204" pitchFamily="18" charset="0"/>
                            </a:rPr>
                          </m:ctrlPr>
                        </m:naryPr>
                        <m:sub>
                          <m:r>
                            <m:rPr>
                              <m:brk m:alnAt="23"/>
                            </m:rPr>
                            <a:rPr lang="de-DE" i="1">
                              <a:latin typeface="Cambria Math" panose="02040503050406030204" pitchFamily="18" charset="0"/>
                            </a:rPr>
                            <m:t>0</m:t>
                          </m:r>
                        </m:sub>
                        <m:sup>
                          <m:r>
                            <a:rPr lang="de-DE" i="1">
                              <a:latin typeface="Cambria Math" panose="02040503050406030204" pitchFamily="18" charset="0"/>
                              <a:ea typeface="Cambria Math" panose="02040503050406030204" pitchFamily="18" charset="0"/>
                            </a:rPr>
                            <m:t>∞</m:t>
                          </m:r>
                        </m:sup>
                        <m:e>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𝑥</m:t>
                              </m:r>
                            </m:e>
                            <m:sup>
                              <m:r>
                                <a:rPr lang="de-DE" b="0" i="1" smtClean="0">
                                  <a:latin typeface="Cambria Math" panose="02040503050406030204" pitchFamily="18" charset="0"/>
                                  <a:ea typeface="Cambria Math" panose="02040503050406030204" pitchFamily="18" charset="0"/>
                                </a:rPr>
                                <m:t>𝑛</m:t>
                              </m:r>
                            </m:sup>
                          </m:sSup>
                          <m:r>
                            <a:rPr lang="de-DE"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ln</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func>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sup>
                          </m:sSup>
                          <m:r>
                            <a:rPr lang="de-DE" i="1">
                              <a:latin typeface="Cambria Math" panose="02040503050406030204" pitchFamily="18" charset="0"/>
                              <a:ea typeface="Cambria Math" panose="02040503050406030204" pitchFamily="18" charset="0"/>
                            </a:rPr>
                            <m:t>𝑑𝑥</m:t>
                          </m:r>
                          <m:r>
                            <a:rPr lang="de-DE" i="1">
                              <a:latin typeface="Cambria Math" panose="02040503050406030204" pitchFamily="18" charset="0"/>
                            </a:rPr>
                            <m:t> </m:t>
                          </m:r>
                        </m:e>
                      </m:nary>
                    </m:oMath>
                  </m:oMathPara>
                </a14:m>
                <a:endParaRPr lang="de-DE" dirty="0"/>
              </a:p>
              <a:p>
                <a:endParaRPr lang="de-DE" b="0" i="1" dirty="0">
                  <a:latin typeface="Cambria Math" panose="02040503050406030204" pitchFamily="18" charset="0"/>
                </a:endParaRPr>
              </a:p>
              <a:p>
                <a:endParaRPr lang="de-DE" dirty="0"/>
              </a:p>
              <a:p>
                <a:endParaRPr lang="de-DE" dirty="0"/>
              </a:p>
            </p:txBody>
          </p:sp>
        </mc:Choice>
        <mc:Fallback xmlns="">
          <p:sp>
            <p:nvSpPr>
              <p:cNvPr id="14" name="Textfeld 13">
                <a:extLst>
                  <a:ext uri="{FF2B5EF4-FFF2-40B4-BE49-F238E27FC236}">
                    <a16:creationId xmlns:a16="http://schemas.microsoft.com/office/drawing/2014/main" id="{A9933FA8-6C15-49C7-9B2B-ECA82AF976E3}"/>
                  </a:ext>
                </a:extLst>
              </p:cNvPr>
              <p:cNvSpPr txBox="1">
                <a:spLocks noRot="1" noChangeAspect="1" noMove="1" noResize="1" noEditPoints="1" noAdjustHandles="1" noChangeArrowheads="1" noChangeShapeType="1" noTextEdit="1"/>
              </p:cNvSpPr>
              <p:nvPr/>
            </p:nvSpPr>
            <p:spPr>
              <a:xfrm>
                <a:off x="1740019" y="932153"/>
                <a:ext cx="3764136" cy="4720780"/>
              </a:xfrm>
              <a:prstGeom prst="rect">
                <a:avLst/>
              </a:prstGeom>
              <a:blipFill>
                <a:blip r:embed="rId4"/>
                <a:stretch>
                  <a:fillRect/>
                </a:stretch>
              </a:blipFill>
            </p:spPr>
            <p:txBody>
              <a:bodyPr/>
              <a:lstStyle/>
              <a:p>
                <a:r>
                  <a:rPr lang="de-DE">
                    <a:noFill/>
                  </a:rPr>
                  <a:t> </a:t>
                </a:r>
              </a:p>
            </p:txBody>
          </p:sp>
        </mc:Fallback>
      </mc:AlternateContent>
      <p:sp>
        <p:nvSpPr>
          <p:cNvPr id="2" name="Textfeld 1">
            <a:extLst>
              <a:ext uri="{FF2B5EF4-FFF2-40B4-BE49-F238E27FC236}">
                <a16:creationId xmlns:a16="http://schemas.microsoft.com/office/drawing/2014/main" id="{45BDC7E6-F33D-4E93-B7CE-4D8F28C27012}"/>
              </a:ext>
            </a:extLst>
          </p:cNvPr>
          <p:cNvSpPr txBox="1"/>
          <p:nvPr/>
        </p:nvSpPr>
        <p:spPr>
          <a:xfrm>
            <a:off x="6889072" y="932153"/>
            <a:ext cx="3489610" cy="369332"/>
          </a:xfrm>
          <a:prstGeom prst="rect">
            <a:avLst/>
          </a:prstGeom>
          <a:noFill/>
        </p:spPr>
        <p:txBody>
          <a:bodyPr wrap="none" rtlCol="0">
            <a:spAutoFit/>
          </a:bodyPr>
          <a:lstStyle/>
          <a:p>
            <a:r>
              <a:rPr lang="de-DE" dirty="0" err="1">
                <a:hlinkClick r:id="rId5"/>
              </a:rPr>
              <a:t>Leibnizregel</a:t>
            </a:r>
            <a:r>
              <a:rPr lang="de-DE" dirty="0">
                <a:hlinkClick r:id="rId5"/>
              </a:rPr>
              <a:t> für Parameterintegrale</a:t>
            </a:r>
            <a:endParaRPr lang="de-DE" dirty="0"/>
          </a:p>
        </p:txBody>
      </p:sp>
      <p:sp>
        <p:nvSpPr>
          <p:cNvPr id="3" name="Textfeld 2">
            <a:extLst>
              <a:ext uri="{FF2B5EF4-FFF2-40B4-BE49-F238E27FC236}">
                <a16:creationId xmlns:a16="http://schemas.microsoft.com/office/drawing/2014/main" id="{A142C085-21DE-43EC-85E9-D80A31024648}"/>
              </a:ext>
            </a:extLst>
          </p:cNvPr>
          <p:cNvSpPr txBox="1"/>
          <p:nvPr/>
        </p:nvSpPr>
        <p:spPr>
          <a:xfrm>
            <a:off x="6889072" y="4358935"/>
            <a:ext cx="2058640" cy="369332"/>
          </a:xfrm>
          <a:prstGeom prst="rect">
            <a:avLst/>
          </a:prstGeom>
          <a:noFill/>
        </p:spPr>
        <p:txBody>
          <a:bodyPr wrap="none" rtlCol="0">
            <a:spAutoFit/>
          </a:bodyPr>
          <a:lstStyle/>
          <a:p>
            <a:r>
              <a:rPr lang="de-DE" dirty="0">
                <a:hlinkClick r:id="rId6"/>
              </a:rPr>
              <a:t>Polygammafunktion</a:t>
            </a:r>
            <a:endParaRPr lang="de-DE" dirty="0"/>
          </a:p>
        </p:txBody>
      </p:sp>
      <p:sp>
        <p:nvSpPr>
          <p:cNvPr id="4" name="Textfeld 3">
            <a:extLst>
              <a:ext uri="{FF2B5EF4-FFF2-40B4-BE49-F238E27FC236}">
                <a16:creationId xmlns:a16="http://schemas.microsoft.com/office/drawing/2014/main" id="{478912FE-F58B-417A-8B83-0BCFEE421E8E}"/>
              </a:ext>
            </a:extLst>
          </p:cNvPr>
          <p:cNvSpPr txBox="1"/>
          <p:nvPr/>
        </p:nvSpPr>
        <p:spPr>
          <a:xfrm>
            <a:off x="397183" y="372862"/>
            <a:ext cx="2685672" cy="369332"/>
          </a:xfrm>
          <a:prstGeom prst="rect">
            <a:avLst/>
          </a:prstGeom>
          <a:noFill/>
        </p:spPr>
        <p:txBody>
          <a:bodyPr wrap="none" rtlCol="0">
            <a:spAutoFit/>
          </a:bodyPr>
          <a:lstStyle/>
          <a:p>
            <a:r>
              <a:rPr lang="de-DE" dirty="0"/>
              <a:t>Die Ableitung der Fakultät:</a:t>
            </a:r>
          </a:p>
        </p:txBody>
      </p:sp>
      <p:pic>
        <p:nvPicPr>
          <p:cNvPr id="5" name="Parameterintegral">
            <a:hlinkClick r:id="" action="ppaction://media"/>
            <a:extLst>
              <a:ext uri="{FF2B5EF4-FFF2-40B4-BE49-F238E27FC236}">
                <a16:creationId xmlns:a16="http://schemas.microsoft.com/office/drawing/2014/main" id="{95EDA0F5-0294-47F2-B583-376B143020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2154" y="2687376"/>
            <a:ext cx="487363" cy="487363"/>
          </a:xfrm>
          <a:prstGeom prst="rect">
            <a:avLst/>
          </a:prstGeom>
        </p:spPr>
      </p:pic>
    </p:spTree>
    <p:extLst>
      <p:ext uri="{BB962C8B-B14F-4D97-AF65-F5344CB8AC3E}">
        <p14:creationId xmlns:p14="http://schemas.microsoft.com/office/powerpoint/2010/main" val="148418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Wiederholung: Ableitungen</a:t>
            </a:r>
          </a:p>
        </p:txBody>
      </p:sp>
      <p:cxnSp>
        <p:nvCxnSpPr>
          <p:cNvPr id="5" name="Gerade Verbindung mit Pfeil 4">
            <a:extLst>
              <a:ext uri="{FF2B5EF4-FFF2-40B4-BE49-F238E27FC236}">
                <a16:creationId xmlns:a16="http://schemas.microsoft.com/office/drawing/2014/main" id="{166E17E1-F14A-4F05-AE36-1A9D30715530}"/>
              </a:ext>
            </a:extLst>
          </p:cNvPr>
          <p:cNvCxnSpPr/>
          <p:nvPr/>
        </p:nvCxnSpPr>
        <p:spPr>
          <a:xfrm>
            <a:off x="2334827" y="4811697"/>
            <a:ext cx="496261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Gerade Verbindung mit Pfeil 6">
            <a:extLst>
              <a:ext uri="{FF2B5EF4-FFF2-40B4-BE49-F238E27FC236}">
                <a16:creationId xmlns:a16="http://schemas.microsoft.com/office/drawing/2014/main" id="{A911D2C7-0C0A-483D-82AC-99DECC6529C0}"/>
              </a:ext>
            </a:extLst>
          </p:cNvPr>
          <p:cNvCxnSpPr>
            <a:cxnSpLocks/>
          </p:cNvCxnSpPr>
          <p:nvPr/>
        </p:nvCxnSpPr>
        <p:spPr>
          <a:xfrm flipV="1">
            <a:off x="3213717" y="2474842"/>
            <a:ext cx="0" cy="2976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Freihandform: Form 7">
            <a:extLst>
              <a:ext uri="{FF2B5EF4-FFF2-40B4-BE49-F238E27FC236}">
                <a16:creationId xmlns:a16="http://schemas.microsoft.com/office/drawing/2014/main" id="{E3D14CD8-7006-4255-9F03-827EEE305EC4}"/>
              </a:ext>
            </a:extLst>
          </p:cNvPr>
          <p:cNvSpPr/>
          <p:nvPr/>
        </p:nvSpPr>
        <p:spPr>
          <a:xfrm>
            <a:off x="3551068" y="3027229"/>
            <a:ext cx="3719744" cy="1595875"/>
          </a:xfrm>
          <a:custGeom>
            <a:avLst/>
            <a:gdLst>
              <a:gd name="connsiteX0" fmla="*/ 0 w 3719744"/>
              <a:gd name="connsiteY0" fmla="*/ 1518138 h 1595875"/>
              <a:gd name="connsiteX1" fmla="*/ 621437 w 3719744"/>
              <a:gd name="connsiteY1" fmla="*/ 1518138 h 1595875"/>
              <a:gd name="connsiteX2" fmla="*/ 1242874 w 3719744"/>
              <a:gd name="connsiteY2" fmla="*/ 710270 h 1595875"/>
              <a:gd name="connsiteX3" fmla="*/ 2086252 w 3719744"/>
              <a:gd name="connsiteY3" fmla="*/ 56 h 1595875"/>
              <a:gd name="connsiteX4" fmla="*/ 2814221 w 3719744"/>
              <a:gd name="connsiteY4" fmla="*/ 745781 h 1595875"/>
              <a:gd name="connsiteX5" fmla="*/ 3719744 w 3719744"/>
              <a:gd name="connsiteY5" fmla="*/ 1384973 h 1595875"/>
              <a:gd name="connsiteX6" fmla="*/ 3719744 w 3719744"/>
              <a:gd name="connsiteY6" fmla="*/ 1384973 h 159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9744" h="1595875">
                <a:moveTo>
                  <a:pt x="0" y="1518138"/>
                </a:moveTo>
                <a:cubicBezTo>
                  <a:pt x="207145" y="1585460"/>
                  <a:pt x="414291" y="1652783"/>
                  <a:pt x="621437" y="1518138"/>
                </a:cubicBezTo>
                <a:cubicBezTo>
                  <a:pt x="828583" y="1383493"/>
                  <a:pt x="998738" y="963284"/>
                  <a:pt x="1242874" y="710270"/>
                </a:cubicBezTo>
                <a:cubicBezTo>
                  <a:pt x="1487010" y="457256"/>
                  <a:pt x="1824361" y="-5862"/>
                  <a:pt x="2086252" y="56"/>
                </a:cubicBezTo>
                <a:cubicBezTo>
                  <a:pt x="2348143" y="5974"/>
                  <a:pt x="2541972" y="514961"/>
                  <a:pt x="2814221" y="745781"/>
                </a:cubicBezTo>
                <a:cubicBezTo>
                  <a:pt x="3086470" y="976600"/>
                  <a:pt x="3719744" y="1384973"/>
                  <a:pt x="3719744" y="1384973"/>
                </a:cubicBezTo>
                <a:lnTo>
                  <a:pt x="3719744" y="1384973"/>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3699BE7F-156B-4418-9594-070DA47F9C82}"/>
              </a:ext>
            </a:extLst>
          </p:cNvPr>
          <p:cNvSpPr txBox="1"/>
          <p:nvPr/>
        </p:nvSpPr>
        <p:spPr>
          <a:xfrm>
            <a:off x="5245206" y="2474842"/>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0" name="Textfeld 9">
            <a:extLst>
              <a:ext uri="{FF2B5EF4-FFF2-40B4-BE49-F238E27FC236}">
                <a16:creationId xmlns:a16="http://schemas.microsoft.com/office/drawing/2014/main" id="{9096634D-72E4-43C3-940E-26053B52C465}"/>
              </a:ext>
            </a:extLst>
          </p:cNvPr>
          <p:cNvSpPr txBox="1"/>
          <p:nvPr/>
        </p:nvSpPr>
        <p:spPr>
          <a:xfrm>
            <a:off x="3613229" y="4781201"/>
            <a:ext cx="788614" cy="369332"/>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f‘(x)=0</a:t>
            </a:r>
          </a:p>
        </p:txBody>
      </p:sp>
      <p:sp>
        <p:nvSpPr>
          <p:cNvPr id="12" name="Textfeld 11">
            <a:extLst>
              <a:ext uri="{FF2B5EF4-FFF2-40B4-BE49-F238E27FC236}">
                <a16:creationId xmlns:a16="http://schemas.microsoft.com/office/drawing/2014/main" id="{ED72E8C9-1765-4A5C-AE20-DDDB57F09D0B}"/>
              </a:ext>
            </a:extLst>
          </p:cNvPr>
          <p:cNvSpPr txBox="1"/>
          <p:nvPr/>
        </p:nvSpPr>
        <p:spPr>
          <a:xfrm>
            <a:off x="6143292" y="3027229"/>
            <a:ext cx="846322" cy="369332"/>
          </a:xfrm>
          <a:prstGeom prst="rect">
            <a:avLst/>
          </a:prstGeom>
          <a:solidFill>
            <a:schemeClr val="accent3"/>
          </a:solidFill>
        </p:spPr>
        <p:txBody>
          <a:bodyPr wrap="none" rtlCol="0">
            <a:spAutoFit/>
          </a:bodyPr>
          <a:lstStyle/>
          <a:p>
            <a:r>
              <a:rPr lang="de-DE" dirty="0"/>
              <a:t>f‘‘(x)&lt;0</a:t>
            </a:r>
          </a:p>
        </p:txBody>
      </p:sp>
      <p:sp>
        <p:nvSpPr>
          <p:cNvPr id="13" name="Rechteck 12">
            <a:extLst>
              <a:ext uri="{FF2B5EF4-FFF2-40B4-BE49-F238E27FC236}">
                <a16:creationId xmlns:a16="http://schemas.microsoft.com/office/drawing/2014/main" id="{D0A16239-7AA2-4597-B724-1774215558CF}"/>
              </a:ext>
            </a:extLst>
          </p:cNvPr>
          <p:cNvSpPr/>
          <p:nvPr/>
        </p:nvSpPr>
        <p:spPr>
          <a:xfrm>
            <a:off x="5078027" y="2859422"/>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0531213-9780-4B8B-AF30-86208FB0159F}"/>
              </a:ext>
            </a:extLst>
          </p:cNvPr>
          <p:cNvSpPr txBox="1"/>
          <p:nvPr/>
        </p:nvSpPr>
        <p:spPr>
          <a:xfrm>
            <a:off x="4564545" y="4076272"/>
            <a:ext cx="846322" cy="369332"/>
          </a:xfrm>
          <a:prstGeom prst="rect">
            <a:avLst/>
          </a:prstGeom>
          <a:solidFill>
            <a:schemeClr val="accent3"/>
          </a:solidFill>
        </p:spPr>
        <p:txBody>
          <a:bodyPr wrap="none" rtlCol="0">
            <a:spAutoFit/>
          </a:bodyPr>
          <a:lstStyle/>
          <a:p>
            <a:r>
              <a:rPr lang="de-DE" dirty="0"/>
              <a:t>f‘‘(x)&gt;0</a:t>
            </a:r>
          </a:p>
        </p:txBody>
      </p:sp>
      <p:sp>
        <p:nvSpPr>
          <p:cNvPr id="15" name="Rechteck 14">
            <a:extLst>
              <a:ext uri="{FF2B5EF4-FFF2-40B4-BE49-F238E27FC236}">
                <a16:creationId xmlns:a16="http://schemas.microsoft.com/office/drawing/2014/main" id="{C461A046-D4AA-4138-8D7E-E554BB76B564}"/>
              </a:ext>
            </a:extLst>
          </p:cNvPr>
          <p:cNvSpPr/>
          <p:nvPr/>
        </p:nvSpPr>
        <p:spPr>
          <a:xfrm>
            <a:off x="3499280" y="3908465"/>
            <a:ext cx="1065265" cy="82370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57124EAA-A720-400C-AC1C-DC00F8C2EDAC}"/>
              </a:ext>
            </a:extLst>
          </p:cNvPr>
          <p:cNvSpPr/>
          <p:nvPr/>
        </p:nvSpPr>
        <p:spPr>
          <a:xfrm>
            <a:off x="5610659" y="29815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2F026CDD-072D-4514-A9F1-D90BA861CF5D}"/>
              </a:ext>
            </a:extLst>
          </p:cNvPr>
          <p:cNvSpPr/>
          <p:nvPr/>
        </p:nvSpPr>
        <p:spPr>
          <a:xfrm>
            <a:off x="3925379" y="46076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ADBB4EC-E2AC-4947-9376-6C57B45A5E1D}"/>
              </a:ext>
            </a:extLst>
          </p:cNvPr>
          <p:cNvSpPr txBox="1"/>
          <p:nvPr/>
        </p:nvSpPr>
        <p:spPr>
          <a:xfrm rot="16200000">
            <a:off x="2654403" y="2653876"/>
            <a:ext cx="495649"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f(x)</a:t>
            </a:r>
          </a:p>
        </p:txBody>
      </p:sp>
      <p:sp>
        <p:nvSpPr>
          <p:cNvPr id="20" name="Textfeld 19">
            <a:extLst>
              <a:ext uri="{FF2B5EF4-FFF2-40B4-BE49-F238E27FC236}">
                <a16:creationId xmlns:a16="http://schemas.microsoft.com/office/drawing/2014/main" id="{B9A4DC1B-30F3-464F-9EF0-8EB3BE802A09}"/>
              </a:ext>
            </a:extLst>
          </p:cNvPr>
          <p:cNvSpPr txBox="1"/>
          <p:nvPr/>
        </p:nvSpPr>
        <p:spPr>
          <a:xfrm>
            <a:off x="6499925" y="4892532"/>
            <a:ext cx="284052"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x</a:t>
            </a:r>
          </a:p>
        </p:txBody>
      </p:sp>
      <mc:AlternateContent xmlns:mc="http://schemas.openxmlformats.org/markup-compatibility/2006" xmlns:a14="http://schemas.microsoft.com/office/drawing/2010/main">
        <mc:Choice Requires="a14">
          <p:graphicFrame>
            <p:nvGraphicFramePr>
              <p:cNvPr id="6" name="Tabelle 10">
                <a:extLst>
                  <a:ext uri="{FF2B5EF4-FFF2-40B4-BE49-F238E27FC236}">
                    <a16:creationId xmlns:a16="http://schemas.microsoft.com/office/drawing/2014/main" id="{87BFC302-EDBE-4CEF-AD8F-8BD6D98FC3C7}"/>
                  </a:ext>
                </a:extLst>
              </p:cNvPr>
              <p:cNvGraphicFramePr>
                <a:graphicFrameLocks noGrp="1"/>
              </p:cNvGraphicFramePr>
              <p:nvPr>
                <p:extLst>
                  <p:ext uri="{D42A27DB-BD31-4B8C-83A1-F6EECF244321}">
                    <p14:modId xmlns:p14="http://schemas.microsoft.com/office/powerpoint/2010/main" val="46006913"/>
                  </p:ext>
                </p:extLst>
              </p:nvPr>
            </p:nvGraphicFramePr>
            <p:xfrm>
              <a:off x="7875576" y="1512656"/>
              <a:ext cx="2770390" cy="2133831"/>
            </p:xfrm>
            <a:graphic>
              <a:graphicData uri="http://schemas.openxmlformats.org/drawingml/2006/table">
                <a:tbl>
                  <a:tblPr firstRow="1" bandRow="1">
                    <a:tableStyleId>{5C22544A-7EE6-4342-B048-85BDC9FD1C3A}</a:tableStyleId>
                  </a:tblPr>
                  <a:tblGrid>
                    <a:gridCol w="1385195">
                      <a:extLst>
                        <a:ext uri="{9D8B030D-6E8A-4147-A177-3AD203B41FA5}">
                          <a16:colId xmlns:a16="http://schemas.microsoft.com/office/drawing/2014/main" val="3910362202"/>
                        </a:ext>
                      </a:extLst>
                    </a:gridCol>
                    <a:gridCol w="1385195">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𝑘</m:t>
                                </m:r>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𝑥</m:t>
                                    </m:r>
                                  </m:e>
                                  <m:sup>
                                    <m:r>
                                      <a:rPr lang="de-DE" sz="1600" b="0" i="1" smtClean="0">
                                        <a:latin typeface="Cambria Math" panose="02040503050406030204" pitchFamily="18" charset="0"/>
                                      </a:rPr>
                                      <m:t>𝑘</m:t>
                                    </m:r>
                                    <m:r>
                                      <a:rPr lang="de-DE" sz="1600" b="0" i="1" smtClean="0">
                                        <a:latin typeface="Cambria Math" panose="02040503050406030204" pitchFamily="18" charset="0"/>
                                      </a:rPr>
                                      <m:t>−1</m:t>
                                    </m:r>
                                  </m:sup>
                                </m:sSup>
                              </m:oMath>
                            </m:oMathPara>
                          </a14:m>
                          <a:endParaRPr lang="de-DE" sz="1600" dirty="0"/>
                        </a:p>
                      </a:txBody>
                      <a:tcPr marL="100584" marR="100584" marT="41564" marB="41564"/>
                    </a:tc>
                    <a:extLst>
                      <a:ext uri="{0D108BD9-81ED-4DB2-BD59-A6C34878D82A}">
                        <a16:rowId xmlns:a16="http://schemas.microsoft.com/office/drawing/2014/main" val="744386741"/>
                      </a:ext>
                    </a:extLst>
                  </a:tr>
                  <a:tr h="337127">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sSup>
                                  <m:sSupPr>
                                    <m:ctrlPr>
                                      <a:rPr lang="de-DE" sz="1600" i="1" smtClean="0">
                                        <a:latin typeface="Cambria Math" panose="02040503050406030204" pitchFamily="18" charset="0"/>
                                      </a:rPr>
                                    </m:ctrlPr>
                                  </m:sSupPr>
                                  <m:e>
                                    <m:r>
                                      <a:rPr lang="de-DE" sz="1600" b="0" i="1" smtClean="0">
                                        <a:latin typeface="Cambria Math" panose="02040503050406030204" pitchFamily="18" charset="0"/>
                                      </a:rPr>
                                      <m:t>𝑒</m:t>
                                    </m:r>
                                  </m:e>
                                  <m:sup>
                                    <m:r>
                                      <a:rPr lang="de-DE" sz="1600" b="0" i="1" smtClean="0">
                                        <a:latin typeface="Cambria Math" panose="02040503050406030204" pitchFamily="18" charset="0"/>
                                      </a:rPr>
                                      <m:t>𝑥</m:t>
                                    </m:r>
                                  </m:sup>
                                </m:sSup>
                              </m:oMath>
                            </m:oMathPara>
                          </a14:m>
                          <a:endParaRPr lang="de-DE" sz="1600" dirty="0"/>
                        </a:p>
                      </a:txBody>
                      <a:tcPr marL="100584" marR="100584" marT="41564" marB="41564"/>
                    </a:tc>
                    <a:extLst>
                      <a:ext uri="{0D108BD9-81ED-4DB2-BD59-A6C34878D82A}">
                        <a16:rowId xmlns:a16="http://schemas.microsoft.com/office/drawing/2014/main" val="78204052"/>
                      </a:ext>
                    </a:extLst>
                  </a:tr>
                  <a:tr h="551642">
                    <a:tc>
                      <a:txBody>
                        <a:bodyPr/>
                        <a:lstStyle/>
                        <a:p>
                          <a:pPr/>
                          <a14:m>
                            <m:oMathPara xmlns:m="http://schemas.openxmlformats.org/officeDocument/2006/math">
                              <m:oMathParaPr>
                                <m:jc m:val="centerGroup"/>
                              </m:oMathParaPr>
                              <m:oMath xmlns:m="http://schemas.openxmlformats.org/officeDocument/2006/math">
                                <m:func>
                                  <m:funcPr>
                                    <m:ctrlPr>
                                      <a:rPr lang="de-DE" sz="1500" b="0" i="1" smtClean="0">
                                        <a:latin typeface="Cambria Math" panose="02040503050406030204" pitchFamily="18" charset="0"/>
                                      </a:rPr>
                                    </m:ctrlPr>
                                  </m:funcPr>
                                  <m:fName>
                                    <m:r>
                                      <m:rPr>
                                        <m:sty m:val="p"/>
                                      </m:rPr>
                                      <a:rPr lang="de-DE" sz="1500" b="0" i="0" smtClean="0">
                                        <a:latin typeface="Cambria Math" panose="02040503050406030204" pitchFamily="18" charset="0"/>
                                      </a:rPr>
                                      <m:t>ln</m:t>
                                    </m:r>
                                  </m:fName>
                                  <m:e>
                                    <m:d>
                                      <m:dPr>
                                        <m:ctrlPr>
                                          <a:rPr lang="de-DE" sz="1500" b="0" i="1" smtClean="0">
                                            <a:latin typeface="Cambria Math" panose="02040503050406030204" pitchFamily="18" charset="0"/>
                                          </a:rPr>
                                        </m:ctrlPr>
                                      </m:dPr>
                                      <m:e>
                                        <m:r>
                                          <a:rPr lang="de-DE" sz="1500" b="0" i="1" smtClean="0">
                                            <a:latin typeface="Cambria Math" panose="02040503050406030204" pitchFamily="18" charset="0"/>
                                          </a:rPr>
                                          <m:t>𝑥</m:t>
                                        </m:r>
                                      </m:e>
                                    </m:d>
                                  </m:e>
                                </m:func>
                                <m:r>
                                  <a:rPr lang="de-DE" sz="1500" b="0" i="1" smtClean="0">
                                    <a:latin typeface="Cambria Math" panose="02040503050406030204" pitchFamily="18" charset="0"/>
                                  </a:rPr>
                                  <m:t>, </m:t>
                                </m:r>
                                <m:r>
                                  <a:rPr lang="de-DE" sz="1500" b="0" i="1" smtClean="0">
                                    <a:latin typeface="Cambria Math" panose="02040503050406030204" pitchFamily="18" charset="0"/>
                                  </a:rPr>
                                  <m:t>𝑥</m:t>
                                </m:r>
                                <m:r>
                                  <a:rPr lang="de-DE" sz="1500" b="0" i="1" smtClean="0">
                                    <a:latin typeface="Cambria Math" panose="02040503050406030204" pitchFamily="18" charset="0"/>
                                  </a:rPr>
                                  <m:t>&gt;0</m:t>
                                </m:r>
                              </m:oMath>
                            </m:oMathPara>
                          </a14:m>
                          <a:endParaRPr lang="de-DE" sz="15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
                                  <m:fPr>
                                    <m:ctrlPr>
                                      <a:rPr lang="de-DE" sz="1600" i="1" smtClean="0">
                                        <a:latin typeface="Cambria Math" panose="02040503050406030204" pitchFamily="18" charset="0"/>
                                      </a:rPr>
                                    </m:ctrlPr>
                                  </m:fPr>
                                  <m:num>
                                    <m:r>
                                      <a:rPr lang="de-DE" sz="1600" b="0" i="1" smtClean="0">
                                        <a:latin typeface="Cambria Math" panose="02040503050406030204" pitchFamily="18" charset="0"/>
                                      </a:rPr>
                                      <m:t>1</m:t>
                                    </m:r>
                                  </m:num>
                                  <m:den>
                                    <m:r>
                                      <a:rPr lang="de-DE" sz="1600" b="0" i="1" smtClean="0">
                                        <a:latin typeface="Cambria Math" panose="02040503050406030204" pitchFamily="18" charset="0"/>
                                      </a:rPr>
                                      <m:t>𝑥</m:t>
                                    </m:r>
                                  </m:den>
                                </m:f>
                              </m:oMath>
                            </m:oMathPara>
                          </a14:m>
                          <a:endParaRPr lang="de-DE" sz="1600" dirty="0"/>
                        </a:p>
                      </a:txBody>
                      <a:tcPr marL="100584" marR="100584" marT="41564" marB="41564"/>
                    </a:tc>
                    <a:extLst>
                      <a:ext uri="{0D108BD9-81ED-4DB2-BD59-A6C34878D82A}">
                        <a16:rowId xmlns:a16="http://schemas.microsoft.com/office/drawing/2014/main" val="2603530579"/>
                      </a:ext>
                    </a:extLst>
                  </a:tr>
                  <a:tr h="337127">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sin</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oMath>
                              <m:oMath xmlns:m="http://schemas.openxmlformats.org/officeDocument/2006/math">
                                <m:r>
                                  <m:rPr>
                                    <m:sty m:val="p"/>
                                  </m:rPr>
                                  <a:rPr lang="de-DE" sz="1600" b="0" i="0" smtClean="0">
                                    <a:latin typeface="Cambria Math" panose="02040503050406030204" pitchFamily="18" charset="0"/>
                                  </a:rPr>
                                  <m:t>cos</m:t>
                                </m:r>
                                <m:r>
                                  <a:rPr lang="de-DE" sz="1600" b="0" i="1" smtClean="0">
                                    <a:latin typeface="Cambria Math" panose="02040503050406030204" pitchFamily="18" charset="0"/>
                                  </a:rPr>
                                  <m:t>⁡(</m:t>
                                </m:r>
                                <m:r>
                                  <a:rPr lang="de-DE" sz="1600" b="0" i="1" smtClean="0">
                                    <a:latin typeface="Cambria Math" panose="02040503050406030204" pitchFamily="18" charset="0"/>
                                  </a:rPr>
                                  <m:t>𝑥</m:t>
                                </m:r>
                                <m:r>
                                  <a:rPr lang="de-DE" sz="1600" b="0" i="1" smtClean="0">
                                    <a:latin typeface="Cambria Math" panose="02040503050406030204" pitchFamily="18" charset="0"/>
                                  </a:rPr>
                                  <m:t>)</m:t>
                                </m:r>
                              </m:oMath>
                            </m:oMathPara>
                          </a14:m>
                          <a:endParaRPr lang="de-DE" sz="1600" dirty="0"/>
                        </a:p>
                      </a:txBody>
                      <a:tcPr marL="100584" marR="100584" marT="41564" marB="41564"/>
                    </a:tc>
                    <a:tc>
                      <a:txBody>
                        <a:bodyPr/>
                        <a:lstStyle/>
                        <a:p>
                          <a:pPr/>
                          <a14:m>
                            <m:oMathPara xmlns:m="http://schemas.openxmlformats.org/officeDocument/2006/math">
                              <m:oMathParaPr>
                                <m:jc m:val="centerGroup"/>
                              </m:oMathParaPr>
                              <m:oMath xmlns:m="http://schemas.openxmlformats.org/officeDocument/2006/math">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cos</m:t>
                                    </m:r>
                                  </m:fName>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𝑥</m:t>
                                        </m:r>
                                      </m:e>
                                    </m:d>
                                  </m:e>
                                </m:func>
                              </m:oMath>
                              <m:oMath xmlns:m="http://schemas.openxmlformats.org/officeDocument/2006/math">
                                <m:r>
                                  <a:rPr lang="de-DE" sz="1600" b="0" i="1" smtClean="0">
                                    <a:latin typeface="Cambria Math" panose="02040503050406030204" pitchFamily="18" charset="0"/>
                                  </a:rPr>
                                  <m:t>−</m:t>
                                </m:r>
                                <m:r>
                                  <m:rPr>
                                    <m:sty m:val="p"/>
                                  </m:rPr>
                                  <a:rPr lang="de-DE" sz="1600" b="0" i="0" smtClean="0">
                                    <a:latin typeface="Cambria Math" panose="02040503050406030204" pitchFamily="18" charset="0"/>
                                  </a:rPr>
                                  <m:t>sin</m:t>
                                </m:r>
                                <m:r>
                                  <a:rPr lang="de-DE" sz="1600" b="0" i="1" smtClean="0">
                                    <a:latin typeface="Cambria Math" panose="02040503050406030204" pitchFamily="18" charset="0"/>
                                  </a:rPr>
                                  <m:t>⁡(</m:t>
                                </m:r>
                                <m:r>
                                  <a:rPr lang="de-DE" sz="1600" b="0" i="1" smtClean="0">
                                    <a:latin typeface="Cambria Math" panose="02040503050406030204" pitchFamily="18" charset="0"/>
                                  </a:rPr>
                                  <m:t>𝑥</m:t>
                                </m:r>
                                <m:r>
                                  <a:rPr lang="de-DE" sz="1600" b="0" i="1" smtClean="0">
                                    <a:latin typeface="Cambria Math" panose="02040503050406030204" pitchFamily="18" charset="0"/>
                                  </a:rPr>
                                  <m:t>)</m:t>
                                </m:r>
                              </m:oMath>
                            </m:oMathPara>
                          </a14:m>
                          <a:endParaRPr lang="de-DE" sz="1600" dirty="0"/>
                        </a:p>
                      </a:txBody>
                      <a:tcPr marL="100584" marR="100584" marT="41564" marB="41564"/>
                    </a:tc>
                    <a:extLst>
                      <a:ext uri="{0D108BD9-81ED-4DB2-BD59-A6C34878D82A}">
                        <a16:rowId xmlns:a16="http://schemas.microsoft.com/office/drawing/2014/main" val="79825284"/>
                      </a:ext>
                    </a:extLst>
                  </a:tr>
                </a:tbl>
              </a:graphicData>
            </a:graphic>
          </p:graphicFrame>
        </mc:Choice>
        <mc:Fallback xmlns="">
          <p:graphicFrame>
            <p:nvGraphicFramePr>
              <p:cNvPr id="6" name="Tabelle 10">
                <a:extLst>
                  <a:ext uri="{FF2B5EF4-FFF2-40B4-BE49-F238E27FC236}">
                    <a16:creationId xmlns:a16="http://schemas.microsoft.com/office/drawing/2014/main" id="{87BFC302-EDBE-4CEF-AD8F-8BD6D98FC3C7}"/>
                  </a:ext>
                </a:extLst>
              </p:cNvPr>
              <p:cNvGraphicFramePr>
                <a:graphicFrameLocks noGrp="1"/>
              </p:cNvGraphicFramePr>
              <p:nvPr>
                <p:extLst>
                  <p:ext uri="{D42A27DB-BD31-4B8C-83A1-F6EECF244321}">
                    <p14:modId xmlns:p14="http://schemas.microsoft.com/office/powerpoint/2010/main" val="46006913"/>
                  </p:ext>
                </p:extLst>
              </p:nvPr>
            </p:nvGraphicFramePr>
            <p:xfrm>
              <a:off x="7875576" y="1512656"/>
              <a:ext cx="2770390" cy="2133831"/>
            </p:xfrm>
            <a:graphic>
              <a:graphicData uri="http://schemas.openxmlformats.org/drawingml/2006/table">
                <a:tbl>
                  <a:tblPr firstRow="1" bandRow="1">
                    <a:tableStyleId>{5C22544A-7EE6-4342-B048-85BDC9FD1C3A}</a:tableStyleId>
                  </a:tblPr>
                  <a:tblGrid>
                    <a:gridCol w="1385195">
                      <a:extLst>
                        <a:ext uri="{9D8B030D-6E8A-4147-A177-3AD203B41FA5}">
                          <a16:colId xmlns:a16="http://schemas.microsoft.com/office/drawing/2014/main" val="3910362202"/>
                        </a:ext>
                      </a:extLst>
                    </a:gridCol>
                    <a:gridCol w="1385195">
                      <a:extLst>
                        <a:ext uri="{9D8B030D-6E8A-4147-A177-3AD203B41FA5}">
                          <a16:colId xmlns:a16="http://schemas.microsoft.com/office/drawing/2014/main" val="1459829880"/>
                        </a:ext>
                      </a:extLst>
                    </a:gridCol>
                  </a:tblGrid>
                  <a:tr h="337127">
                    <a:tc>
                      <a:txBody>
                        <a:bodyPr/>
                        <a:lstStyle/>
                        <a:p>
                          <a:pPr algn="ctr"/>
                          <a:r>
                            <a:rPr lang="de-DE" sz="1600" dirty="0"/>
                            <a:t>f(x)</a:t>
                          </a:r>
                        </a:p>
                      </a:txBody>
                      <a:tcPr marL="100584" marR="100584" marT="41564" marB="41564"/>
                    </a:tc>
                    <a:tc>
                      <a:txBody>
                        <a:bodyPr/>
                        <a:lstStyle/>
                        <a:p>
                          <a:pPr algn="ctr"/>
                          <a:r>
                            <a:rPr lang="de-DE" sz="1600" dirty="0"/>
                            <a:t>f‘(x)</a:t>
                          </a:r>
                        </a:p>
                      </a:txBody>
                      <a:tcPr marL="100584" marR="100584" marT="41564" marB="41564"/>
                    </a:tc>
                    <a:extLst>
                      <a:ext uri="{0D108BD9-81ED-4DB2-BD59-A6C34878D82A}">
                        <a16:rowId xmlns:a16="http://schemas.microsoft.com/office/drawing/2014/main" val="1486014501"/>
                      </a:ext>
                    </a:extLst>
                  </a:tr>
                  <a:tr h="337127">
                    <a:tc>
                      <a:txBody>
                        <a:bodyPr/>
                        <a:lstStyle/>
                        <a:p>
                          <a:endParaRPr lang="de-DE"/>
                        </a:p>
                      </a:txBody>
                      <a:tcPr marL="100584" marR="100584" marT="41564" marB="41564">
                        <a:blipFill>
                          <a:blip r:embed="rId4"/>
                          <a:stretch>
                            <a:fillRect l="-439" t="-105357" r="-101754" b="-439286"/>
                          </a:stretch>
                        </a:blipFill>
                      </a:tcPr>
                    </a:tc>
                    <a:tc>
                      <a:txBody>
                        <a:bodyPr/>
                        <a:lstStyle/>
                        <a:p>
                          <a:endParaRPr lang="de-DE"/>
                        </a:p>
                      </a:txBody>
                      <a:tcPr marL="100584" marR="100584" marT="41564" marB="41564">
                        <a:blipFill>
                          <a:blip r:embed="rId4"/>
                          <a:stretch>
                            <a:fillRect l="-100439" t="-105357" r="-1754" b="-439286"/>
                          </a:stretch>
                        </a:blipFill>
                      </a:tcPr>
                    </a:tc>
                    <a:extLst>
                      <a:ext uri="{0D108BD9-81ED-4DB2-BD59-A6C34878D82A}">
                        <a16:rowId xmlns:a16="http://schemas.microsoft.com/office/drawing/2014/main" val="744386741"/>
                      </a:ext>
                    </a:extLst>
                  </a:tr>
                  <a:tr h="337127">
                    <a:tc>
                      <a:txBody>
                        <a:bodyPr/>
                        <a:lstStyle/>
                        <a:p>
                          <a:endParaRPr lang="de-DE"/>
                        </a:p>
                      </a:txBody>
                      <a:tcPr marL="100584" marR="100584" marT="41564" marB="41564">
                        <a:blipFill>
                          <a:blip r:embed="rId4"/>
                          <a:stretch>
                            <a:fillRect l="-439" t="-209091" r="-101754" b="-347273"/>
                          </a:stretch>
                        </a:blipFill>
                      </a:tcPr>
                    </a:tc>
                    <a:tc>
                      <a:txBody>
                        <a:bodyPr/>
                        <a:lstStyle/>
                        <a:p>
                          <a:endParaRPr lang="de-DE"/>
                        </a:p>
                      </a:txBody>
                      <a:tcPr marL="100584" marR="100584" marT="41564" marB="41564">
                        <a:blipFill>
                          <a:blip r:embed="rId4"/>
                          <a:stretch>
                            <a:fillRect l="-100439" t="-209091" r="-1754" b="-347273"/>
                          </a:stretch>
                        </a:blipFill>
                      </a:tcPr>
                    </a:tc>
                    <a:extLst>
                      <a:ext uri="{0D108BD9-81ED-4DB2-BD59-A6C34878D82A}">
                        <a16:rowId xmlns:a16="http://schemas.microsoft.com/office/drawing/2014/main" val="78204052"/>
                      </a:ext>
                    </a:extLst>
                  </a:tr>
                  <a:tr h="551642">
                    <a:tc>
                      <a:txBody>
                        <a:bodyPr/>
                        <a:lstStyle/>
                        <a:p>
                          <a:endParaRPr lang="de-DE"/>
                        </a:p>
                      </a:txBody>
                      <a:tcPr marL="100584" marR="100584" marT="41564" marB="41564">
                        <a:blipFill>
                          <a:blip r:embed="rId4"/>
                          <a:stretch>
                            <a:fillRect l="-439" t="-186813" r="-101754" b="-109890"/>
                          </a:stretch>
                        </a:blipFill>
                      </a:tcPr>
                    </a:tc>
                    <a:tc>
                      <a:txBody>
                        <a:bodyPr/>
                        <a:lstStyle/>
                        <a:p>
                          <a:endParaRPr lang="de-DE"/>
                        </a:p>
                      </a:txBody>
                      <a:tcPr marL="100584" marR="100584" marT="41564" marB="41564">
                        <a:blipFill>
                          <a:blip r:embed="rId4"/>
                          <a:stretch>
                            <a:fillRect l="-100439" t="-186813" r="-1754" b="-109890"/>
                          </a:stretch>
                        </a:blipFill>
                      </a:tcPr>
                    </a:tc>
                    <a:extLst>
                      <a:ext uri="{0D108BD9-81ED-4DB2-BD59-A6C34878D82A}">
                        <a16:rowId xmlns:a16="http://schemas.microsoft.com/office/drawing/2014/main" val="2603530579"/>
                      </a:ext>
                    </a:extLst>
                  </a:tr>
                  <a:tr h="570808">
                    <a:tc>
                      <a:txBody>
                        <a:bodyPr/>
                        <a:lstStyle/>
                        <a:p>
                          <a:endParaRPr lang="de-DE"/>
                        </a:p>
                      </a:txBody>
                      <a:tcPr marL="100584" marR="100584" marT="41564" marB="41564">
                        <a:blipFill>
                          <a:blip r:embed="rId4"/>
                          <a:stretch>
                            <a:fillRect l="-439" t="-277660" r="-101754" b="-6383"/>
                          </a:stretch>
                        </a:blipFill>
                      </a:tcPr>
                    </a:tc>
                    <a:tc>
                      <a:txBody>
                        <a:bodyPr/>
                        <a:lstStyle/>
                        <a:p>
                          <a:endParaRPr lang="de-DE"/>
                        </a:p>
                      </a:txBody>
                      <a:tcPr marL="100584" marR="100584" marT="41564" marB="41564">
                        <a:blipFill>
                          <a:blip r:embed="rId4"/>
                          <a:stretch>
                            <a:fillRect l="-100439" t="-277660" r="-1754" b="-6383"/>
                          </a:stretch>
                        </a:blipFill>
                      </a:tcPr>
                    </a:tc>
                    <a:extLst>
                      <a:ext uri="{0D108BD9-81ED-4DB2-BD59-A6C34878D82A}">
                        <a16:rowId xmlns:a16="http://schemas.microsoft.com/office/drawing/2014/main" val="79825284"/>
                      </a:ext>
                    </a:extLst>
                  </a:tr>
                </a:tbl>
              </a:graphicData>
            </a:graphic>
          </p:graphicFrame>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9376F936-7D29-458B-8A79-38D417CF85EE}"/>
                  </a:ext>
                </a:extLst>
              </p:cNvPr>
              <p:cNvSpPr txBox="1"/>
              <p:nvPr/>
            </p:nvSpPr>
            <p:spPr>
              <a:xfrm>
                <a:off x="8118663" y="4511278"/>
                <a:ext cx="232108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!=1 ∙2 ∙3 ∙4 …∙</m:t>
                      </m:r>
                      <m:r>
                        <a:rPr lang="de-DE" b="0" i="1" smtClean="0">
                          <a:latin typeface="Cambria Math" panose="02040503050406030204" pitchFamily="18" charset="0"/>
                        </a:rPr>
                        <m:t>𝑛</m:t>
                      </m:r>
                    </m:oMath>
                  </m:oMathPara>
                </a14:m>
                <a:endParaRPr lang="de-DE" dirty="0"/>
              </a:p>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0.5</m:t>
                      </m:r>
                      <m:r>
                        <a:rPr lang="de-DE" i="1" dirty="0">
                          <a:latin typeface="Cambria Math" panose="02040503050406030204" pitchFamily="18" charset="0"/>
                        </a:rPr>
                        <m:t>!</m:t>
                      </m:r>
                    </m:oMath>
                  </m:oMathPara>
                </a14:m>
                <a:endParaRPr lang="de-DE" dirty="0"/>
              </a:p>
            </p:txBody>
          </p:sp>
        </mc:Choice>
        <mc:Fallback xmlns="">
          <p:sp>
            <p:nvSpPr>
              <p:cNvPr id="21" name="Textfeld 20">
                <a:extLst>
                  <a:ext uri="{FF2B5EF4-FFF2-40B4-BE49-F238E27FC236}">
                    <a16:creationId xmlns:a16="http://schemas.microsoft.com/office/drawing/2014/main" id="{9376F936-7D29-458B-8A79-38D417CF85EE}"/>
                  </a:ext>
                </a:extLst>
              </p:cNvPr>
              <p:cNvSpPr txBox="1">
                <a:spLocks noRot="1" noChangeAspect="1" noMove="1" noResize="1" noEditPoints="1" noAdjustHandles="1" noChangeArrowheads="1" noChangeShapeType="1" noTextEdit="1"/>
              </p:cNvSpPr>
              <p:nvPr/>
            </p:nvSpPr>
            <p:spPr>
              <a:xfrm>
                <a:off x="8118663" y="4511278"/>
                <a:ext cx="2321085" cy="553998"/>
              </a:xfrm>
              <a:prstGeom prst="rect">
                <a:avLst/>
              </a:prstGeom>
              <a:blipFill>
                <a:blip r:embed="rId5"/>
                <a:stretch>
                  <a:fillRect l="-262" b="-3297"/>
                </a:stretch>
              </a:blipFill>
            </p:spPr>
            <p:txBody>
              <a:bodyPr/>
              <a:lstStyle/>
              <a:p>
                <a:r>
                  <a:rPr lang="de-DE">
                    <a:noFill/>
                  </a:rPr>
                  <a:t> </a:t>
                </a:r>
              </a:p>
            </p:txBody>
          </p:sp>
        </mc:Fallback>
      </mc:AlternateContent>
      <p:pic>
        <p:nvPicPr>
          <p:cNvPr id="22" name="Kennen">
            <a:hlinkClick r:id="" action="ppaction://media"/>
            <a:extLst>
              <a:ext uri="{FF2B5EF4-FFF2-40B4-BE49-F238E27FC236}">
                <a16:creationId xmlns:a16="http://schemas.microsoft.com/office/drawing/2014/main" id="{93D4904D-A0A1-46C5-BB7F-94708BFA1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0583" y="4454090"/>
            <a:ext cx="487363" cy="487363"/>
          </a:xfrm>
          <a:prstGeom prst="rect">
            <a:avLst/>
          </a:prstGeom>
        </p:spPr>
      </p:pic>
      <p:pic>
        <p:nvPicPr>
          <p:cNvPr id="3" name="Grafik 2">
            <a:extLst>
              <a:ext uri="{FF2B5EF4-FFF2-40B4-BE49-F238E27FC236}">
                <a16:creationId xmlns:a16="http://schemas.microsoft.com/office/drawing/2014/main" id="{50FA82C3-3545-48FA-9A5D-688B4CA9085F}"/>
              </a:ext>
            </a:extLst>
          </p:cNvPr>
          <p:cNvPicPr>
            <a:picLocks noChangeAspect="1"/>
          </p:cNvPicPr>
          <p:nvPr/>
        </p:nvPicPr>
        <p:blipFill>
          <a:blip r:embed="rId7"/>
          <a:stretch>
            <a:fillRect/>
          </a:stretch>
        </p:blipFill>
        <p:spPr>
          <a:xfrm>
            <a:off x="1183113" y="2361577"/>
            <a:ext cx="6195151" cy="3093775"/>
          </a:xfrm>
          <a:prstGeom prst="rect">
            <a:avLst/>
          </a:prstGeom>
        </p:spPr>
      </p:pic>
      <p:cxnSp>
        <p:nvCxnSpPr>
          <p:cNvPr id="11" name="Gerade Verbindung mit Pfeil 10">
            <a:extLst>
              <a:ext uri="{FF2B5EF4-FFF2-40B4-BE49-F238E27FC236}">
                <a16:creationId xmlns:a16="http://schemas.microsoft.com/office/drawing/2014/main" id="{182B8A9D-D22E-4992-88FD-2675AA34F507}"/>
              </a:ext>
            </a:extLst>
          </p:cNvPr>
          <p:cNvCxnSpPr>
            <a:endCxn id="21" idx="2"/>
          </p:cNvCxnSpPr>
          <p:nvPr/>
        </p:nvCxnSpPr>
        <p:spPr>
          <a:xfrm flipH="1" flipV="1">
            <a:off x="9279206" y="5065276"/>
            <a:ext cx="4753" cy="385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25AA679B-73A8-42B5-A9EE-A0A8858DB9B8}"/>
              </a:ext>
            </a:extLst>
          </p:cNvPr>
          <p:cNvSpPr txBox="1"/>
          <p:nvPr/>
        </p:nvSpPr>
        <p:spPr>
          <a:xfrm>
            <a:off x="8118663" y="5495451"/>
            <a:ext cx="3162854" cy="646331"/>
          </a:xfrm>
          <a:prstGeom prst="rect">
            <a:avLst/>
          </a:prstGeom>
          <a:noFill/>
        </p:spPr>
        <p:txBody>
          <a:bodyPr wrap="none" rtlCol="0">
            <a:spAutoFit/>
          </a:bodyPr>
          <a:lstStyle/>
          <a:p>
            <a:r>
              <a:rPr lang="de-DE" dirty="0"/>
              <a:t>Klicken Sie hier, um 0,5! </a:t>
            </a:r>
          </a:p>
          <a:p>
            <a:r>
              <a:rPr lang="de-DE" dirty="0"/>
              <a:t>zu berechnen (Google-Rechner)</a:t>
            </a:r>
          </a:p>
        </p:txBody>
      </p:sp>
    </p:spTree>
    <p:extLst>
      <p:ext uri="{BB962C8B-B14F-4D97-AF65-F5344CB8AC3E}">
        <p14:creationId xmlns:p14="http://schemas.microsoft.com/office/powerpoint/2010/main" val="345021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D71C8-64CB-468A-8B16-DA0ADF17F56F}"/>
              </a:ext>
            </a:extLst>
          </p:cNvPr>
          <p:cNvSpPr>
            <a:spLocks noGrp="1"/>
          </p:cNvSpPr>
          <p:nvPr>
            <p:ph type="title"/>
          </p:nvPr>
        </p:nvSpPr>
        <p:spPr/>
        <p:txBody>
          <a:bodyPr/>
          <a:lstStyle/>
          <a:p>
            <a:r>
              <a:rPr lang="de-DE" dirty="0"/>
              <a:t>Die Definition von Euler</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BEE66F4-80C8-4861-9CDF-1A4AB390219E}"/>
                  </a:ext>
                </a:extLst>
              </p:cNvPr>
              <p:cNvSpPr txBox="1"/>
              <p:nvPr/>
            </p:nvSpPr>
            <p:spPr>
              <a:xfrm>
                <a:off x="4456590" y="3018407"/>
                <a:ext cx="2752078" cy="7991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𝑛</m:t>
                      </m:r>
                      <m:r>
                        <a:rPr lang="de-DE" sz="2400" b="0" i="1" smtClean="0">
                          <a:latin typeface="Cambria Math" panose="02040503050406030204" pitchFamily="18" charset="0"/>
                        </a:rPr>
                        <m:t>!=</m:t>
                      </m:r>
                      <m:nary>
                        <m:naryPr>
                          <m:ctrlPr>
                            <a:rPr lang="de-DE" sz="2400" b="0" i="1" smtClean="0">
                              <a:latin typeface="Cambria Math" panose="02040503050406030204" pitchFamily="18" charset="0"/>
                            </a:rPr>
                          </m:ctrlPr>
                        </m:naryPr>
                        <m:sub>
                          <m:r>
                            <m:rPr>
                              <m:brk m:alnAt="23"/>
                            </m:rPr>
                            <a:rPr lang="de-DE" sz="2400" b="0" i="1" smtClean="0">
                              <a:latin typeface="Cambria Math" panose="02040503050406030204" pitchFamily="18" charset="0"/>
                            </a:rPr>
                            <m:t>0</m:t>
                          </m:r>
                        </m:sub>
                        <m:sup>
                          <m:r>
                            <a:rPr lang="de-DE" sz="2400" b="0" i="1" smtClean="0">
                              <a:latin typeface="Cambria Math" panose="02040503050406030204" pitchFamily="18" charset="0"/>
                              <a:ea typeface="Cambria Math" panose="02040503050406030204" pitchFamily="18" charset="0"/>
                            </a:rPr>
                            <m:t>∞</m:t>
                          </m:r>
                        </m:sup>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𝑥</m:t>
                              </m:r>
                            </m:e>
                            <m:sup>
                              <m:r>
                                <a:rPr lang="de-DE" sz="2400" b="0" i="1" smtClean="0">
                                  <a:latin typeface="Cambria Math" panose="02040503050406030204" pitchFamily="18" charset="0"/>
                                </a:rPr>
                                <m:t>𝑛</m:t>
                              </m:r>
                            </m:sup>
                          </m:sSup>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𝑒</m:t>
                              </m:r>
                            </m:e>
                            <m:sup>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𝑥</m:t>
                              </m:r>
                            </m:sup>
                          </m:sSup>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𝑑𝑥</m:t>
                          </m:r>
                        </m:e>
                      </m:nary>
                      <m:r>
                        <a:rPr lang="de-DE" sz="2400" b="0" i="1" smtClean="0">
                          <a:latin typeface="Cambria Math" panose="02040503050406030204" pitchFamily="18" charset="0"/>
                        </a:rPr>
                        <m:t> </m:t>
                      </m:r>
                    </m:oMath>
                  </m:oMathPara>
                </a14:m>
                <a:endParaRPr lang="de-DE" dirty="0"/>
              </a:p>
            </p:txBody>
          </p:sp>
        </mc:Choice>
        <mc:Fallback xmlns="">
          <p:sp>
            <p:nvSpPr>
              <p:cNvPr id="3" name="Textfeld 2">
                <a:extLst>
                  <a:ext uri="{FF2B5EF4-FFF2-40B4-BE49-F238E27FC236}">
                    <a16:creationId xmlns:a16="http://schemas.microsoft.com/office/drawing/2014/main" id="{9BEE66F4-80C8-4861-9CDF-1A4AB390219E}"/>
                  </a:ext>
                </a:extLst>
              </p:cNvPr>
              <p:cNvSpPr txBox="1">
                <a:spLocks noRot="1" noChangeAspect="1" noMove="1" noResize="1" noEditPoints="1" noAdjustHandles="1" noChangeArrowheads="1" noChangeShapeType="1" noTextEdit="1"/>
              </p:cNvSpPr>
              <p:nvPr/>
            </p:nvSpPr>
            <p:spPr>
              <a:xfrm>
                <a:off x="4456590" y="3018407"/>
                <a:ext cx="2752078" cy="799130"/>
              </a:xfrm>
              <a:prstGeom prst="rect">
                <a:avLst/>
              </a:prstGeom>
              <a:blipFill>
                <a:blip r:embed="rId2"/>
                <a:stretch>
                  <a:fillRect/>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11E6BE01-FF38-4936-A56F-1F4B50897A05}"/>
              </a:ext>
            </a:extLst>
          </p:cNvPr>
          <p:cNvSpPr txBox="1"/>
          <p:nvPr/>
        </p:nvSpPr>
        <p:spPr>
          <a:xfrm>
            <a:off x="1429305" y="1917577"/>
            <a:ext cx="10497104" cy="4247317"/>
          </a:xfrm>
          <a:prstGeom prst="rect">
            <a:avLst/>
          </a:prstGeom>
          <a:noFill/>
        </p:spPr>
        <p:txBody>
          <a:bodyPr wrap="none" rtlCol="0">
            <a:spAutoFit/>
          </a:bodyPr>
          <a:lstStyle/>
          <a:p>
            <a:r>
              <a:rPr lang="de-DE" dirty="0"/>
              <a:t>Leonard Euler (1707-1783) hatte u.a. die Idee, die Fakultät über ein Integral zu definieren (Gamma-Funktion). </a:t>
            </a:r>
          </a:p>
          <a:p>
            <a:r>
              <a:rPr lang="de-DE" dirty="0"/>
              <a:t>Über ein sogenanntes „uneigentliches Integral“:</a:t>
            </a:r>
          </a:p>
          <a:p>
            <a:endParaRPr lang="de-DE" dirty="0"/>
          </a:p>
          <a:p>
            <a:endParaRPr lang="de-DE" dirty="0"/>
          </a:p>
          <a:p>
            <a:endParaRPr lang="de-DE" dirty="0"/>
          </a:p>
          <a:p>
            <a:endParaRPr lang="de-DE" dirty="0"/>
          </a:p>
          <a:p>
            <a:endParaRPr lang="de-DE" dirty="0"/>
          </a:p>
          <a:p>
            <a:endParaRPr lang="de-DE" dirty="0"/>
          </a:p>
          <a:p>
            <a:r>
              <a:rPr lang="de-DE" dirty="0"/>
              <a:t>Wir wollen in dieser Vorlesungsstunde erfahren, was dieser Ausdruck bedeutet, warum dieses Integral </a:t>
            </a:r>
          </a:p>
          <a:p>
            <a:r>
              <a:rPr lang="de-DE" dirty="0"/>
              <a:t>eine „gute“ Definition für die Fakultät ist (n darf jetzt eine reelle Zahl sein), wie man dieses Integral berechnet </a:t>
            </a:r>
          </a:p>
          <a:p>
            <a:r>
              <a:rPr lang="de-DE" dirty="0"/>
              <a:t>und (nicht umfassend) wie dann die Ableitung von n! aussieht.</a:t>
            </a:r>
          </a:p>
          <a:p>
            <a:endParaRPr lang="de-DE" dirty="0"/>
          </a:p>
          <a:p>
            <a:endParaRPr lang="de-DE" dirty="0"/>
          </a:p>
          <a:p>
            <a:endParaRPr lang="de-DE" dirty="0"/>
          </a:p>
          <a:p>
            <a:r>
              <a:rPr lang="de-DE" dirty="0">
                <a:hlinkClick r:id="rId3"/>
              </a:rPr>
              <a:t>Ganz genau</a:t>
            </a:r>
            <a:r>
              <a:rPr lang="de-DE" dirty="0"/>
              <a:t> genommen, darf n sogar eine komplexe Zahl sein.</a:t>
            </a:r>
          </a:p>
        </p:txBody>
      </p:sp>
      <p:sp>
        <p:nvSpPr>
          <p:cNvPr id="5" name="Textfeld 4">
            <a:extLst>
              <a:ext uri="{FF2B5EF4-FFF2-40B4-BE49-F238E27FC236}">
                <a16:creationId xmlns:a16="http://schemas.microsoft.com/office/drawing/2014/main" id="{CDA7244D-5147-4EEA-BB33-BC942BE7C83F}"/>
              </a:ext>
            </a:extLst>
          </p:cNvPr>
          <p:cNvSpPr txBox="1"/>
          <p:nvPr/>
        </p:nvSpPr>
        <p:spPr>
          <a:xfrm>
            <a:off x="8052046" y="3143011"/>
            <a:ext cx="1583254" cy="461665"/>
          </a:xfrm>
          <a:prstGeom prst="rect">
            <a:avLst/>
          </a:prstGeom>
          <a:noFill/>
        </p:spPr>
        <p:txBody>
          <a:bodyPr wrap="none" rtlCol="0">
            <a:spAutoFit/>
          </a:bodyPr>
          <a:lstStyle/>
          <a:p>
            <a:r>
              <a:rPr lang="de-DE" sz="1200" dirty="0"/>
              <a:t>Wenn ich n! schreibe, </a:t>
            </a:r>
          </a:p>
          <a:p>
            <a:r>
              <a:rPr lang="de-DE" sz="1200" dirty="0"/>
              <a:t>meine ich ab jetzt das.</a:t>
            </a:r>
          </a:p>
        </p:txBody>
      </p:sp>
    </p:spTree>
    <p:extLst>
      <p:ext uri="{BB962C8B-B14F-4D97-AF65-F5344CB8AC3E}">
        <p14:creationId xmlns:p14="http://schemas.microsoft.com/office/powerpoint/2010/main" val="131988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Integrieren = Fläche berechnen</a:t>
            </a:r>
          </a:p>
        </p:txBody>
      </p:sp>
      <p:grpSp>
        <p:nvGrpSpPr>
          <p:cNvPr id="14" name="Gruppieren 13">
            <a:extLst>
              <a:ext uri="{FF2B5EF4-FFF2-40B4-BE49-F238E27FC236}">
                <a16:creationId xmlns:a16="http://schemas.microsoft.com/office/drawing/2014/main" id="{DB2323C0-DD4D-4BDE-8B31-FCB3912373B8}"/>
              </a:ext>
            </a:extLst>
          </p:cNvPr>
          <p:cNvGrpSpPr/>
          <p:nvPr/>
        </p:nvGrpSpPr>
        <p:grpSpPr>
          <a:xfrm>
            <a:off x="2334827" y="1782842"/>
            <a:ext cx="6587231" cy="3668048"/>
            <a:chOff x="2334827" y="1782842"/>
            <a:chExt cx="6587231" cy="3668048"/>
          </a:xfrm>
        </p:grpSpPr>
        <p:pic>
          <p:nvPicPr>
            <p:cNvPr id="3" name="Grafik 2">
              <a:extLst>
                <a:ext uri="{FF2B5EF4-FFF2-40B4-BE49-F238E27FC236}">
                  <a16:creationId xmlns:a16="http://schemas.microsoft.com/office/drawing/2014/main" id="{39C695E3-4115-45EF-8853-75CFF63E08C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8344" y="1890459"/>
              <a:ext cx="5729150" cy="3307694"/>
            </a:xfrm>
            <a:prstGeom prst="rect">
              <a:avLst/>
            </a:prstGeom>
          </p:spPr>
        </p:pic>
        <p:cxnSp>
          <p:nvCxnSpPr>
            <p:cNvPr id="4" name="Gerade Verbindung mit Pfeil 3">
              <a:extLst>
                <a:ext uri="{FF2B5EF4-FFF2-40B4-BE49-F238E27FC236}">
                  <a16:creationId xmlns:a16="http://schemas.microsoft.com/office/drawing/2014/main" id="{AA751D91-5CDE-4D1C-9C27-A0B41800D513}"/>
                </a:ext>
              </a:extLst>
            </p:cNvPr>
            <p:cNvCxnSpPr>
              <a:cxnSpLocks/>
            </p:cNvCxnSpPr>
            <p:nvPr/>
          </p:nvCxnSpPr>
          <p:spPr>
            <a:xfrm>
              <a:off x="2334827" y="4802819"/>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 name="Gerade Verbindung mit Pfeil 4">
              <a:extLst>
                <a:ext uri="{FF2B5EF4-FFF2-40B4-BE49-F238E27FC236}">
                  <a16:creationId xmlns:a16="http://schemas.microsoft.com/office/drawing/2014/main" id="{D4E1C0DD-CF24-4CB5-9A3B-74D5736A4388}"/>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6" name="Textfeld 5">
              <a:extLst>
                <a:ext uri="{FF2B5EF4-FFF2-40B4-BE49-F238E27FC236}">
                  <a16:creationId xmlns:a16="http://schemas.microsoft.com/office/drawing/2014/main" id="{9C5D6FED-F863-46D9-B653-00D45980991F}"/>
                </a:ext>
              </a:extLst>
            </p:cNvPr>
            <p:cNvSpPr txBox="1"/>
            <p:nvPr/>
          </p:nvSpPr>
          <p:spPr>
            <a:xfrm>
              <a:off x="3701985" y="4918227"/>
              <a:ext cx="295274" cy="369332"/>
            </a:xfrm>
            <a:prstGeom prst="rect">
              <a:avLst/>
            </a:prstGeom>
            <a:noFill/>
          </p:spPr>
          <p:txBody>
            <a:bodyPr wrap="none" rtlCol="0">
              <a:spAutoFit/>
            </a:bodyPr>
            <a:lstStyle/>
            <a:p>
              <a:r>
                <a:rPr lang="de-DE" dirty="0"/>
                <a:t>a</a:t>
              </a:r>
            </a:p>
          </p:txBody>
        </p:sp>
        <p:sp>
          <p:nvSpPr>
            <p:cNvPr id="7" name="Textfeld 6">
              <a:extLst>
                <a:ext uri="{FF2B5EF4-FFF2-40B4-BE49-F238E27FC236}">
                  <a16:creationId xmlns:a16="http://schemas.microsoft.com/office/drawing/2014/main" id="{2C4C2333-43C0-4643-A6A0-6DBEF68674E2}"/>
                </a:ext>
              </a:extLst>
            </p:cNvPr>
            <p:cNvSpPr txBox="1"/>
            <p:nvPr/>
          </p:nvSpPr>
          <p:spPr>
            <a:xfrm>
              <a:off x="5789720" y="4919707"/>
              <a:ext cx="284052" cy="369332"/>
            </a:xfrm>
            <a:prstGeom prst="rect">
              <a:avLst/>
            </a:prstGeom>
            <a:noFill/>
          </p:spPr>
          <p:txBody>
            <a:bodyPr wrap="none" rtlCol="0">
              <a:spAutoFit/>
            </a:bodyPr>
            <a:lstStyle/>
            <a:p>
              <a:r>
                <a:rPr lang="de-DE" dirty="0"/>
                <a:t>x</a:t>
              </a:r>
            </a:p>
          </p:txBody>
        </p:sp>
        <p:sp>
          <p:nvSpPr>
            <p:cNvPr id="8" name="Textfeld 7">
              <a:extLst>
                <a:ext uri="{FF2B5EF4-FFF2-40B4-BE49-F238E27FC236}">
                  <a16:creationId xmlns:a16="http://schemas.microsoft.com/office/drawing/2014/main" id="{57A2837F-6961-4500-A206-2A621E5B6D42}"/>
                </a:ext>
              </a:extLst>
            </p:cNvPr>
            <p:cNvSpPr txBox="1"/>
            <p:nvPr/>
          </p:nvSpPr>
          <p:spPr>
            <a:xfrm>
              <a:off x="6448149" y="4921187"/>
              <a:ext cx="620683" cy="369332"/>
            </a:xfrm>
            <a:prstGeom prst="rect">
              <a:avLst/>
            </a:prstGeom>
            <a:noFill/>
          </p:spPr>
          <p:txBody>
            <a:bodyPr wrap="none" rtlCol="0">
              <a:spAutoFit/>
            </a:bodyPr>
            <a:lstStyle/>
            <a:p>
              <a:r>
                <a:rPr lang="de-DE" dirty="0" err="1"/>
                <a:t>x+dx</a:t>
              </a:r>
              <a:endParaRPr lang="de-DE" dirty="0"/>
            </a:p>
          </p:txBody>
        </p:sp>
        <p:sp>
          <p:nvSpPr>
            <p:cNvPr id="9" name="Textfeld 8">
              <a:extLst>
                <a:ext uri="{FF2B5EF4-FFF2-40B4-BE49-F238E27FC236}">
                  <a16:creationId xmlns:a16="http://schemas.microsoft.com/office/drawing/2014/main" id="{CEBEF84A-1F24-4C8A-93FD-44F7ECB4169E}"/>
                </a:ext>
              </a:extLst>
            </p:cNvPr>
            <p:cNvSpPr txBox="1"/>
            <p:nvPr/>
          </p:nvSpPr>
          <p:spPr>
            <a:xfrm rot="16200000">
              <a:off x="2654403" y="2653876"/>
              <a:ext cx="495649" cy="369332"/>
            </a:xfrm>
            <a:prstGeom prst="rect">
              <a:avLst/>
            </a:prstGeom>
            <a:noFill/>
          </p:spPr>
          <p:txBody>
            <a:bodyPr wrap="none" rtlCol="0">
              <a:spAutoFit/>
            </a:bodyPr>
            <a:lstStyle/>
            <a:p>
              <a:r>
                <a:rPr lang="de-DE" dirty="0">
                  <a:ln w="0"/>
                  <a:solidFill>
                    <a:schemeClr val="bg1"/>
                  </a:solidFill>
                  <a:effectLst>
                    <a:outerShdw blurRad="38100" dist="25400" dir="5400000" algn="ctr" rotWithShape="0">
                      <a:srgbClr val="6E747A">
                        <a:alpha val="43000"/>
                      </a:srgbClr>
                    </a:outerShdw>
                  </a:effectLst>
                </a:rPr>
                <a:t>f(x)</a:t>
              </a:r>
            </a:p>
          </p:txBody>
        </p:sp>
        <p:sp>
          <p:nvSpPr>
            <p:cNvPr id="10" name="Textfeld 9">
              <a:extLst>
                <a:ext uri="{FF2B5EF4-FFF2-40B4-BE49-F238E27FC236}">
                  <a16:creationId xmlns:a16="http://schemas.microsoft.com/office/drawing/2014/main" id="{78A2C825-FC98-4C58-A3A5-C16B725818AC}"/>
                </a:ext>
              </a:extLst>
            </p:cNvPr>
            <p:cNvSpPr txBox="1"/>
            <p:nvPr/>
          </p:nvSpPr>
          <p:spPr>
            <a:xfrm>
              <a:off x="4565476" y="3764366"/>
              <a:ext cx="530915" cy="369332"/>
            </a:xfrm>
            <a:prstGeom prst="rect">
              <a:avLst/>
            </a:prstGeom>
            <a:noFill/>
          </p:spPr>
          <p:txBody>
            <a:bodyPr wrap="none" rtlCol="0">
              <a:spAutoFit/>
            </a:bodyPr>
            <a:lstStyle/>
            <a:p>
              <a:r>
                <a:rPr lang="de-DE" dirty="0"/>
                <a:t>F(x)</a:t>
              </a:r>
            </a:p>
          </p:txBody>
        </p:sp>
        <p:sp>
          <p:nvSpPr>
            <p:cNvPr id="11" name="Rechteck 10">
              <a:extLst>
                <a:ext uri="{FF2B5EF4-FFF2-40B4-BE49-F238E27FC236}">
                  <a16:creationId xmlns:a16="http://schemas.microsoft.com/office/drawing/2014/main" id="{B1F5904A-2815-4052-9EB4-47376C37E416}"/>
                </a:ext>
              </a:extLst>
            </p:cNvPr>
            <p:cNvSpPr/>
            <p:nvPr/>
          </p:nvSpPr>
          <p:spPr>
            <a:xfrm>
              <a:off x="7179076" y="3254116"/>
              <a:ext cx="1284326" cy="369332"/>
            </a:xfrm>
            <a:prstGeom prst="rect">
              <a:avLst/>
            </a:prstGeom>
          </p:spPr>
          <p:txBody>
            <a:bodyPr wrap="none">
              <a:spAutoFit/>
            </a:bodyPr>
            <a:lstStyle/>
            <a:p>
              <a:r>
                <a:rPr lang="de-DE" dirty="0"/>
                <a:t>F(</a:t>
              </a:r>
              <a:r>
                <a:rPr lang="de-DE" dirty="0" err="1"/>
                <a:t>x+dx</a:t>
              </a:r>
              <a:r>
                <a:rPr lang="de-DE" dirty="0"/>
                <a:t>)-F(x)</a:t>
              </a:r>
            </a:p>
          </p:txBody>
        </p:sp>
        <p:cxnSp>
          <p:nvCxnSpPr>
            <p:cNvPr id="13" name="Gerade Verbindung mit Pfeil 12">
              <a:extLst>
                <a:ext uri="{FF2B5EF4-FFF2-40B4-BE49-F238E27FC236}">
                  <a16:creationId xmlns:a16="http://schemas.microsoft.com/office/drawing/2014/main" id="{C18B6DF1-A022-46D6-8A44-78BE95454890}"/>
                </a:ext>
              </a:extLst>
            </p:cNvPr>
            <p:cNvCxnSpPr>
              <a:cxnSpLocks/>
            </p:cNvCxnSpPr>
            <p:nvPr/>
          </p:nvCxnSpPr>
          <p:spPr>
            <a:xfrm flipH="1">
              <a:off x="6915705" y="3429000"/>
              <a:ext cx="248575"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HDI 1">
            <a:hlinkClick r:id="" action="ppaction://media"/>
            <a:extLst>
              <a:ext uri="{FF2B5EF4-FFF2-40B4-BE49-F238E27FC236}">
                <a16:creationId xmlns:a16="http://schemas.microsoft.com/office/drawing/2014/main" id="{6DAC347C-7C94-4B84-B352-8EB83932A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3665" y="2016389"/>
            <a:ext cx="487363" cy="487363"/>
          </a:xfrm>
          <a:prstGeom prst="rect">
            <a:avLst/>
          </a:prstGeom>
        </p:spPr>
      </p:pic>
    </p:spTree>
    <p:extLst>
      <p:ext uri="{BB962C8B-B14F-4D97-AF65-F5344CB8AC3E}">
        <p14:creationId xmlns:p14="http://schemas.microsoft.com/office/powerpoint/2010/main" val="9269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8BFAB26-8C2C-4C62-97B0-135946938E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5242" y="1782842"/>
            <a:ext cx="5729149" cy="3364291"/>
          </a:xfrm>
          <a:prstGeom prst="rect">
            <a:avLst/>
          </a:prstGeom>
        </p:spPr>
      </p:pic>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Integrieren = Fläche berechnen</a:t>
            </a:r>
          </a:p>
        </p:txBody>
      </p:sp>
      <p:cxnSp>
        <p:nvCxnSpPr>
          <p:cNvPr id="4" name="Gerade Verbindung mit Pfeil 3">
            <a:extLst>
              <a:ext uri="{FF2B5EF4-FFF2-40B4-BE49-F238E27FC236}">
                <a16:creationId xmlns:a16="http://schemas.microsoft.com/office/drawing/2014/main" id="{AA751D91-5CDE-4D1C-9C27-A0B41800D513}"/>
              </a:ext>
            </a:extLst>
          </p:cNvPr>
          <p:cNvCxnSpPr>
            <a:cxnSpLocks/>
          </p:cNvCxnSpPr>
          <p:nvPr/>
        </p:nvCxnSpPr>
        <p:spPr>
          <a:xfrm>
            <a:off x="2334827" y="4811697"/>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 name="Gerade Verbindung mit Pfeil 4">
            <a:extLst>
              <a:ext uri="{FF2B5EF4-FFF2-40B4-BE49-F238E27FC236}">
                <a16:creationId xmlns:a16="http://schemas.microsoft.com/office/drawing/2014/main" id="{D4E1C0DD-CF24-4CB5-9A3B-74D5736A4388}"/>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CC70A9CB-404A-4D28-B81C-CD7402CB6262}"/>
                  </a:ext>
                </a:extLst>
              </p:cNvPr>
              <p:cNvSpPr txBox="1"/>
              <p:nvPr/>
            </p:nvSpPr>
            <p:spPr>
              <a:xfrm>
                <a:off x="3701985" y="4918227"/>
                <a:ext cx="3714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𝑎</m:t>
                      </m:r>
                    </m:oMath>
                  </m:oMathPara>
                </a14:m>
                <a:endParaRPr lang="de-DE" dirty="0"/>
              </a:p>
            </p:txBody>
          </p:sp>
        </mc:Choice>
        <mc:Fallback xmlns="">
          <p:sp>
            <p:nvSpPr>
              <p:cNvPr id="6" name="Textfeld 5">
                <a:extLst>
                  <a:ext uri="{FF2B5EF4-FFF2-40B4-BE49-F238E27FC236}">
                    <a16:creationId xmlns:a16="http://schemas.microsoft.com/office/drawing/2014/main" id="{CC70A9CB-404A-4D28-B81C-CD7402CB6262}"/>
                  </a:ext>
                </a:extLst>
              </p:cNvPr>
              <p:cNvSpPr txBox="1">
                <a:spLocks noRot="1" noChangeAspect="1" noMove="1" noResize="1" noEditPoints="1" noAdjustHandles="1" noChangeArrowheads="1" noChangeShapeType="1" noTextEdit="1"/>
              </p:cNvSpPr>
              <p:nvPr/>
            </p:nvSpPr>
            <p:spPr>
              <a:xfrm>
                <a:off x="3701985" y="4918227"/>
                <a:ext cx="371448"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1EF5CF8C-B746-46DB-81E8-3F65834760D3}"/>
                  </a:ext>
                </a:extLst>
              </p:cNvPr>
              <p:cNvSpPr txBox="1"/>
              <p:nvPr/>
            </p:nvSpPr>
            <p:spPr>
              <a:xfrm>
                <a:off x="5736453" y="491970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𝑥</m:t>
                      </m:r>
                    </m:oMath>
                  </m:oMathPara>
                </a14:m>
                <a:endParaRPr lang="de-DE" dirty="0"/>
              </a:p>
            </p:txBody>
          </p:sp>
        </mc:Choice>
        <mc:Fallback xmlns="">
          <p:sp>
            <p:nvSpPr>
              <p:cNvPr id="7" name="Textfeld 6">
                <a:extLst>
                  <a:ext uri="{FF2B5EF4-FFF2-40B4-BE49-F238E27FC236}">
                    <a16:creationId xmlns:a16="http://schemas.microsoft.com/office/drawing/2014/main" id="{1EF5CF8C-B746-46DB-81E8-3F65834760D3}"/>
                  </a:ext>
                </a:extLst>
              </p:cNvPr>
              <p:cNvSpPr txBox="1">
                <a:spLocks noRot="1" noChangeAspect="1" noMove="1" noResize="1" noEditPoints="1" noAdjustHandles="1" noChangeArrowheads="1" noChangeShapeType="1" noTextEdit="1"/>
              </p:cNvSpPr>
              <p:nvPr/>
            </p:nvSpPr>
            <p:spPr>
              <a:xfrm>
                <a:off x="5736453" y="4919707"/>
                <a:ext cx="36798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B085B3FF-15EE-4D33-B9B6-53A2C152D357}"/>
                  </a:ext>
                </a:extLst>
              </p:cNvPr>
              <p:cNvSpPr txBox="1"/>
              <p:nvPr/>
            </p:nvSpPr>
            <p:spPr>
              <a:xfrm>
                <a:off x="6306103" y="4921187"/>
                <a:ext cx="9071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𝑥</m:t>
                      </m:r>
                      <m:r>
                        <a:rPr lang="de-DE" i="1" dirty="0" err="1" smtClean="0">
                          <a:latin typeface="Cambria Math" panose="02040503050406030204" pitchFamily="18" charset="0"/>
                        </a:rPr>
                        <m:t>+</m:t>
                      </m:r>
                      <m:r>
                        <a:rPr lang="de-DE" i="1" dirty="0" err="1" smtClean="0">
                          <a:latin typeface="Cambria Math" panose="02040503050406030204" pitchFamily="18" charset="0"/>
                        </a:rPr>
                        <m:t>𝑑𝑥</m:t>
                      </m:r>
                    </m:oMath>
                  </m:oMathPara>
                </a14:m>
                <a:endParaRPr lang="de-DE" dirty="0"/>
              </a:p>
            </p:txBody>
          </p:sp>
        </mc:Choice>
        <mc:Fallback xmlns="">
          <p:sp>
            <p:nvSpPr>
              <p:cNvPr id="8" name="Textfeld 7">
                <a:extLst>
                  <a:ext uri="{FF2B5EF4-FFF2-40B4-BE49-F238E27FC236}">
                    <a16:creationId xmlns:a16="http://schemas.microsoft.com/office/drawing/2014/main" id="{B085B3FF-15EE-4D33-B9B6-53A2C152D357}"/>
                  </a:ext>
                </a:extLst>
              </p:cNvPr>
              <p:cNvSpPr txBox="1">
                <a:spLocks noRot="1" noChangeAspect="1" noMove="1" noResize="1" noEditPoints="1" noAdjustHandles="1" noChangeArrowheads="1" noChangeShapeType="1" noTextEdit="1"/>
              </p:cNvSpPr>
              <p:nvPr/>
            </p:nvSpPr>
            <p:spPr>
              <a:xfrm>
                <a:off x="6306103" y="4921187"/>
                <a:ext cx="907171"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E43521D6-8E38-4401-BB3F-16E3BB1595C7}"/>
                  </a:ext>
                </a:extLst>
              </p:cNvPr>
              <p:cNvSpPr txBox="1"/>
              <p:nvPr/>
            </p:nvSpPr>
            <p:spPr>
              <a:xfrm rot="16200000">
                <a:off x="2550315" y="2155659"/>
                <a:ext cx="6937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𝑓</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𝜉</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m:t>
                      </m:r>
                    </m:oMath>
                  </m:oMathPara>
                </a14:m>
                <a:endParaRPr lang="de-DE" dirty="0">
                  <a:ln w="0"/>
                  <a:solidFill>
                    <a:schemeClr val="bg1"/>
                  </a:solidFill>
                  <a:effectLst>
                    <a:outerShdw blurRad="38100" dist="25400" dir="5400000" algn="ctr" rotWithShape="0">
                      <a:srgbClr val="6E747A">
                        <a:alpha val="43000"/>
                      </a:srgbClr>
                    </a:outerShdw>
                  </a:effectLst>
                </a:endParaRPr>
              </a:p>
            </p:txBody>
          </p:sp>
        </mc:Choice>
        <mc:Fallback xmlns="">
          <p:sp>
            <p:nvSpPr>
              <p:cNvPr id="9" name="Textfeld 8">
                <a:extLst>
                  <a:ext uri="{FF2B5EF4-FFF2-40B4-BE49-F238E27FC236}">
                    <a16:creationId xmlns:a16="http://schemas.microsoft.com/office/drawing/2014/main" id="{E43521D6-8E38-4401-BB3F-16E3BB1595C7}"/>
                  </a:ext>
                </a:extLst>
              </p:cNvPr>
              <p:cNvSpPr txBox="1">
                <a:spLocks noRot="1" noChangeAspect="1" noMove="1" noResize="1" noEditPoints="1" noAdjustHandles="1" noChangeArrowheads="1" noChangeShapeType="1" noTextEdit="1"/>
              </p:cNvSpPr>
              <p:nvPr/>
            </p:nvSpPr>
            <p:spPr>
              <a:xfrm rot="16200000">
                <a:off x="2550315" y="2155659"/>
                <a:ext cx="693716" cy="369332"/>
              </a:xfrm>
              <a:prstGeom prst="rect">
                <a:avLst/>
              </a:prstGeom>
              <a:blipFill>
                <a:blip r:embed="rId8"/>
                <a:stretch>
                  <a:fillRect r="-1967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66251354-8B7F-4EB4-8487-2D4A22255F3B}"/>
                  </a:ext>
                </a:extLst>
              </p:cNvPr>
              <p:cNvSpPr txBox="1"/>
              <p:nvPr/>
            </p:nvSpPr>
            <p:spPr>
              <a:xfrm>
                <a:off x="6084160" y="4832406"/>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𝜉</m:t>
                      </m:r>
                    </m:oMath>
                  </m:oMathPara>
                </a14:m>
                <a:endParaRPr lang="de-DE" dirty="0"/>
              </a:p>
            </p:txBody>
          </p:sp>
        </mc:Choice>
        <mc:Fallback xmlns="">
          <p:sp>
            <p:nvSpPr>
              <p:cNvPr id="11" name="Textfeld 10">
                <a:extLst>
                  <a:ext uri="{FF2B5EF4-FFF2-40B4-BE49-F238E27FC236}">
                    <a16:creationId xmlns:a16="http://schemas.microsoft.com/office/drawing/2014/main" id="{66251354-8B7F-4EB4-8487-2D4A22255F3B}"/>
                  </a:ext>
                </a:extLst>
              </p:cNvPr>
              <p:cNvSpPr txBox="1">
                <a:spLocks noRot="1" noChangeAspect="1" noMove="1" noResize="1" noEditPoints="1" noAdjustHandles="1" noChangeArrowheads="1" noChangeShapeType="1" noTextEdit="1"/>
              </p:cNvSpPr>
              <p:nvPr/>
            </p:nvSpPr>
            <p:spPr>
              <a:xfrm>
                <a:off x="6084160" y="4832406"/>
                <a:ext cx="367986" cy="369332"/>
              </a:xfrm>
              <a:prstGeom prst="rect">
                <a:avLst/>
              </a:prstGeom>
              <a:blipFill>
                <a:blip r:embed="rId9"/>
                <a:stretch>
                  <a:fillRect b="-13333"/>
                </a:stretch>
              </a:blipFill>
            </p:spPr>
            <p:txBody>
              <a:bodyPr/>
              <a:lstStyle/>
              <a:p>
                <a:r>
                  <a:rPr lang="de-DE">
                    <a:noFill/>
                  </a:rPr>
                  <a:t> </a:t>
                </a:r>
              </a:p>
            </p:txBody>
          </p:sp>
        </mc:Fallback>
      </mc:AlternateContent>
      <p:cxnSp>
        <p:nvCxnSpPr>
          <p:cNvPr id="12" name="Gerader Verbinder 11">
            <a:extLst>
              <a:ext uri="{FF2B5EF4-FFF2-40B4-BE49-F238E27FC236}">
                <a16:creationId xmlns:a16="http://schemas.microsoft.com/office/drawing/2014/main" id="{B165AA4B-E904-4382-8E7F-2D0D1CADD88E}"/>
              </a:ext>
            </a:extLst>
          </p:cNvPr>
          <p:cNvCxnSpPr/>
          <p:nvPr/>
        </p:nvCxnSpPr>
        <p:spPr>
          <a:xfrm flipH="1">
            <a:off x="3213717" y="2361460"/>
            <a:ext cx="268105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4BB7A15-DB5F-4C09-AE0F-21E1032EB298}"/>
              </a:ext>
            </a:extLst>
          </p:cNvPr>
          <p:cNvSpPr txBox="1"/>
          <p:nvPr/>
        </p:nvSpPr>
        <p:spPr>
          <a:xfrm>
            <a:off x="4565476" y="3764366"/>
            <a:ext cx="530915" cy="369332"/>
          </a:xfrm>
          <a:prstGeom prst="rect">
            <a:avLst/>
          </a:prstGeom>
          <a:noFill/>
        </p:spPr>
        <p:txBody>
          <a:bodyPr wrap="none" rtlCol="0">
            <a:spAutoFit/>
          </a:bodyPr>
          <a:lstStyle/>
          <a:p>
            <a:r>
              <a:rPr lang="de-DE" dirty="0"/>
              <a:t>F(x)</a:t>
            </a:r>
          </a:p>
        </p:txBody>
      </p:sp>
      <p:sp>
        <p:nvSpPr>
          <p:cNvPr id="14" name="Rechteck 13">
            <a:extLst>
              <a:ext uri="{FF2B5EF4-FFF2-40B4-BE49-F238E27FC236}">
                <a16:creationId xmlns:a16="http://schemas.microsoft.com/office/drawing/2014/main" id="{5C257A32-3FC8-4B68-8E25-CC38B97D960A}"/>
              </a:ext>
            </a:extLst>
          </p:cNvPr>
          <p:cNvSpPr/>
          <p:nvPr/>
        </p:nvSpPr>
        <p:spPr>
          <a:xfrm>
            <a:off x="7179076" y="3254116"/>
            <a:ext cx="1284326" cy="369332"/>
          </a:xfrm>
          <a:prstGeom prst="rect">
            <a:avLst/>
          </a:prstGeom>
        </p:spPr>
        <p:txBody>
          <a:bodyPr wrap="none">
            <a:spAutoFit/>
          </a:bodyPr>
          <a:lstStyle/>
          <a:p>
            <a:r>
              <a:rPr lang="de-DE" dirty="0"/>
              <a:t>F(</a:t>
            </a:r>
            <a:r>
              <a:rPr lang="de-DE" dirty="0" err="1"/>
              <a:t>x+dx</a:t>
            </a:r>
            <a:r>
              <a:rPr lang="de-DE" dirty="0"/>
              <a:t>)-F(x)</a:t>
            </a:r>
          </a:p>
        </p:txBody>
      </p:sp>
      <p:cxnSp>
        <p:nvCxnSpPr>
          <p:cNvPr id="15" name="Gerade Verbindung mit Pfeil 14">
            <a:extLst>
              <a:ext uri="{FF2B5EF4-FFF2-40B4-BE49-F238E27FC236}">
                <a16:creationId xmlns:a16="http://schemas.microsoft.com/office/drawing/2014/main" id="{49BCF114-E2CD-4558-B3B4-F09B83358577}"/>
              </a:ext>
            </a:extLst>
          </p:cNvPr>
          <p:cNvCxnSpPr>
            <a:cxnSpLocks/>
          </p:cNvCxnSpPr>
          <p:nvPr/>
        </p:nvCxnSpPr>
        <p:spPr>
          <a:xfrm flipH="1">
            <a:off x="6915705" y="3429000"/>
            <a:ext cx="248575"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AEBFD02C-DB55-4AB4-8A60-5D09CB741BCE}"/>
              </a:ext>
            </a:extLst>
          </p:cNvPr>
          <p:cNvCxnSpPr/>
          <p:nvPr/>
        </p:nvCxnSpPr>
        <p:spPr>
          <a:xfrm>
            <a:off x="5894773" y="2361460"/>
            <a:ext cx="861134"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7" name="Ellipse 16">
            <a:extLst>
              <a:ext uri="{FF2B5EF4-FFF2-40B4-BE49-F238E27FC236}">
                <a16:creationId xmlns:a16="http://schemas.microsoft.com/office/drawing/2014/main" id="{30B0489F-FF7A-456F-975D-18B0F50F5BDD}"/>
              </a:ext>
            </a:extLst>
          </p:cNvPr>
          <p:cNvSpPr/>
          <p:nvPr/>
        </p:nvSpPr>
        <p:spPr>
          <a:xfrm>
            <a:off x="6232125" y="2333497"/>
            <a:ext cx="45719" cy="45719"/>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HDI 2">
            <a:hlinkClick r:id="" action="ppaction://media"/>
            <a:extLst>
              <a:ext uri="{FF2B5EF4-FFF2-40B4-BE49-F238E27FC236}">
                <a16:creationId xmlns:a16="http://schemas.microsoft.com/office/drawing/2014/main" id="{9BE50811-784A-4601-A1F9-61DBCF1E5A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62359" y="1993466"/>
            <a:ext cx="487363" cy="487363"/>
          </a:xfrm>
          <a:prstGeom prst="rect">
            <a:avLst/>
          </a:prstGeom>
        </p:spPr>
      </p:pic>
      <p:grpSp>
        <p:nvGrpSpPr>
          <p:cNvPr id="3" name="Gruppieren 2">
            <a:extLst>
              <a:ext uri="{FF2B5EF4-FFF2-40B4-BE49-F238E27FC236}">
                <a16:creationId xmlns:a16="http://schemas.microsoft.com/office/drawing/2014/main" id="{109F2893-5759-4367-9817-0619A9866CC7}"/>
              </a:ext>
            </a:extLst>
          </p:cNvPr>
          <p:cNvGrpSpPr/>
          <p:nvPr/>
        </p:nvGrpSpPr>
        <p:grpSpPr>
          <a:xfrm>
            <a:off x="9800948" y="609600"/>
            <a:ext cx="1705251" cy="956329"/>
            <a:chOff x="9180309" y="375321"/>
            <a:chExt cx="2325890" cy="1216241"/>
          </a:xfrm>
        </p:grpSpPr>
        <p:pic>
          <p:nvPicPr>
            <p:cNvPr id="20" name="Grafik 19">
              <a:extLst>
                <a:ext uri="{FF2B5EF4-FFF2-40B4-BE49-F238E27FC236}">
                  <a16:creationId xmlns:a16="http://schemas.microsoft.com/office/drawing/2014/main" id="{98F69F48-C9D5-410C-9F0F-A42FCDBC116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400467" y="411004"/>
              <a:ext cx="2022910" cy="1096756"/>
            </a:xfrm>
            <a:prstGeom prst="rect">
              <a:avLst/>
            </a:prstGeom>
          </p:spPr>
        </p:pic>
        <p:cxnSp>
          <p:nvCxnSpPr>
            <p:cNvPr id="21" name="Gerade Verbindung mit Pfeil 20">
              <a:extLst>
                <a:ext uri="{FF2B5EF4-FFF2-40B4-BE49-F238E27FC236}">
                  <a16:creationId xmlns:a16="http://schemas.microsoft.com/office/drawing/2014/main" id="{C9968A05-67ED-437F-99E8-5791C8F65CFB}"/>
                </a:ext>
              </a:extLst>
            </p:cNvPr>
            <p:cNvCxnSpPr>
              <a:cxnSpLocks/>
            </p:cNvCxnSpPr>
            <p:nvPr/>
          </p:nvCxnSpPr>
          <p:spPr>
            <a:xfrm>
              <a:off x="9180309" y="1376676"/>
              <a:ext cx="232589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a:extLst>
                <a:ext uri="{FF2B5EF4-FFF2-40B4-BE49-F238E27FC236}">
                  <a16:creationId xmlns:a16="http://schemas.microsoft.com/office/drawing/2014/main" id="{88C5AA28-0CAD-48FA-B8AD-DFF84421BA01}"/>
                </a:ext>
              </a:extLst>
            </p:cNvPr>
            <p:cNvCxnSpPr>
              <a:cxnSpLocks/>
            </p:cNvCxnSpPr>
            <p:nvPr/>
          </p:nvCxnSpPr>
          <p:spPr>
            <a:xfrm flipV="1">
              <a:off x="9490637" y="375321"/>
              <a:ext cx="0" cy="121624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4796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8BFAB26-8C2C-4C62-97B0-135946938E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5242" y="1782842"/>
            <a:ext cx="5729149" cy="3364291"/>
          </a:xfrm>
          <a:prstGeom prst="rect">
            <a:avLst/>
          </a:prstGeom>
        </p:spPr>
      </p:pic>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Integrieren = Fläche berechnen</a:t>
            </a:r>
          </a:p>
        </p:txBody>
      </p:sp>
      <p:cxnSp>
        <p:nvCxnSpPr>
          <p:cNvPr id="4" name="Gerade Verbindung mit Pfeil 3">
            <a:extLst>
              <a:ext uri="{FF2B5EF4-FFF2-40B4-BE49-F238E27FC236}">
                <a16:creationId xmlns:a16="http://schemas.microsoft.com/office/drawing/2014/main" id="{AA751D91-5CDE-4D1C-9C27-A0B41800D513}"/>
              </a:ext>
            </a:extLst>
          </p:cNvPr>
          <p:cNvCxnSpPr>
            <a:cxnSpLocks/>
          </p:cNvCxnSpPr>
          <p:nvPr/>
        </p:nvCxnSpPr>
        <p:spPr>
          <a:xfrm>
            <a:off x="2334827" y="4811697"/>
            <a:ext cx="6587231"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 name="Gerade Verbindung mit Pfeil 4">
            <a:extLst>
              <a:ext uri="{FF2B5EF4-FFF2-40B4-BE49-F238E27FC236}">
                <a16:creationId xmlns:a16="http://schemas.microsoft.com/office/drawing/2014/main" id="{D4E1C0DD-CF24-4CB5-9A3B-74D5736A4388}"/>
              </a:ext>
            </a:extLst>
          </p:cNvPr>
          <p:cNvCxnSpPr>
            <a:cxnSpLocks/>
          </p:cNvCxnSpPr>
          <p:nvPr/>
        </p:nvCxnSpPr>
        <p:spPr>
          <a:xfrm flipV="1">
            <a:off x="3213717" y="1782842"/>
            <a:ext cx="0" cy="366804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CC70A9CB-404A-4D28-B81C-CD7402CB6262}"/>
                  </a:ext>
                </a:extLst>
              </p:cNvPr>
              <p:cNvSpPr txBox="1"/>
              <p:nvPr/>
            </p:nvSpPr>
            <p:spPr>
              <a:xfrm>
                <a:off x="3701985" y="4918227"/>
                <a:ext cx="3714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𝑎</m:t>
                      </m:r>
                    </m:oMath>
                  </m:oMathPara>
                </a14:m>
                <a:endParaRPr lang="de-DE" dirty="0"/>
              </a:p>
            </p:txBody>
          </p:sp>
        </mc:Choice>
        <mc:Fallback xmlns="">
          <p:sp>
            <p:nvSpPr>
              <p:cNvPr id="6" name="Textfeld 5">
                <a:extLst>
                  <a:ext uri="{FF2B5EF4-FFF2-40B4-BE49-F238E27FC236}">
                    <a16:creationId xmlns:a16="http://schemas.microsoft.com/office/drawing/2014/main" id="{CC70A9CB-404A-4D28-B81C-CD7402CB6262}"/>
                  </a:ext>
                </a:extLst>
              </p:cNvPr>
              <p:cNvSpPr txBox="1">
                <a:spLocks noRot="1" noChangeAspect="1" noMove="1" noResize="1" noEditPoints="1" noAdjustHandles="1" noChangeArrowheads="1" noChangeShapeType="1" noTextEdit="1"/>
              </p:cNvSpPr>
              <p:nvPr/>
            </p:nvSpPr>
            <p:spPr>
              <a:xfrm>
                <a:off x="3701985" y="4918227"/>
                <a:ext cx="371448"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1EF5CF8C-B746-46DB-81E8-3F65834760D3}"/>
                  </a:ext>
                </a:extLst>
              </p:cNvPr>
              <p:cNvSpPr txBox="1"/>
              <p:nvPr/>
            </p:nvSpPr>
            <p:spPr>
              <a:xfrm>
                <a:off x="5736453" y="4919707"/>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𝑥</m:t>
                      </m:r>
                    </m:oMath>
                  </m:oMathPara>
                </a14:m>
                <a:endParaRPr lang="de-DE" dirty="0"/>
              </a:p>
            </p:txBody>
          </p:sp>
        </mc:Choice>
        <mc:Fallback xmlns="">
          <p:sp>
            <p:nvSpPr>
              <p:cNvPr id="7" name="Textfeld 6">
                <a:extLst>
                  <a:ext uri="{FF2B5EF4-FFF2-40B4-BE49-F238E27FC236}">
                    <a16:creationId xmlns:a16="http://schemas.microsoft.com/office/drawing/2014/main" id="{1EF5CF8C-B746-46DB-81E8-3F65834760D3}"/>
                  </a:ext>
                </a:extLst>
              </p:cNvPr>
              <p:cNvSpPr txBox="1">
                <a:spLocks noRot="1" noChangeAspect="1" noMove="1" noResize="1" noEditPoints="1" noAdjustHandles="1" noChangeArrowheads="1" noChangeShapeType="1" noTextEdit="1"/>
              </p:cNvSpPr>
              <p:nvPr/>
            </p:nvSpPr>
            <p:spPr>
              <a:xfrm>
                <a:off x="5736453" y="4919707"/>
                <a:ext cx="36798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B085B3FF-15EE-4D33-B9B6-53A2C152D357}"/>
                  </a:ext>
                </a:extLst>
              </p:cNvPr>
              <p:cNvSpPr txBox="1"/>
              <p:nvPr/>
            </p:nvSpPr>
            <p:spPr>
              <a:xfrm>
                <a:off x="6306103" y="4921187"/>
                <a:ext cx="9071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𝑥</m:t>
                      </m:r>
                      <m:r>
                        <a:rPr lang="de-DE" i="1" dirty="0" err="1" smtClean="0">
                          <a:latin typeface="Cambria Math" panose="02040503050406030204" pitchFamily="18" charset="0"/>
                        </a:rPr>
                        <m:t>+</m:t>
                      </m:r>
                      <m:r>
                        <a:rPr lang="de-DE" i="1" dirty="0" err="1" smtClean="0">
                          <a:latin typeface="Cambria Math" panose="02040503050406030204" pitchFamily="18" charset="0"/>
                        </a:rPr>
                        <m:t>𝑑𝑥</m:t>
                      </m:r>
                    </m:oMath>
                  </m:oMathPara>
                </a14:m>
                <a:endParaRPr lang="de-DE" dirty="0"/>
              </a:p>
            </p:txBody>
          </p:sp>
        </mc:Choice>
        <mc:Fallback xmlns="">
          <p:sp>
            <p:nvSpPr>
              <p:cNvPr id="8" name="Textfeld 7">
                <a:extLst>
                  <a:ext uri="{FF2B5EF4-FFF2-40B4-BE49-F238E27FC236}">
                    <a16:creationId xmlns:a16="http://schemas.microsoft.com/office/drawing/2014/main" id="{B085B3FF-15EE-4D33-B9B6-53A2C152D357}"/>
                  </a:ext>
                </a:extLst>
              </p:cNvPr>
              <p:cNvSpPr txBox="1">
                <a:spLocks noRot="1" noChangeAspect="1" noMove="1" noResize="1" noEditPoints="1" noAdjustHandles="1" noChangeArrowheads="1" noChangeShapeType="1" noTextEdit="1"/>
              </p:cNvSpPr>
              <p:nvPr/>
            </p:nvSpPr>
            <p:spPr>
              <a:xfrm>
                <a:off x="6306103" y="4921187"/>
                <a:ext cx="907171"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E43521D6-8E38-4401-BB3F-16E3BB1595C7}"/>
                  </a:ext>
                </a:extLst>
              </p:cNvPr>
              <p:cNvSpPr txBox="1"/>
              <p:nvPr/>
            </p:nvSpPr>
            <p:spPr>
              <a:xfrm rot="16200000">
                <a:off x="2550315" y="2155659"/>
                <a:ext cx="6937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𝑓</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𝜉</m:t>
                      </m:r>
                      <m:r>
                        <a:rPr lang="de-DE" i="1" dirty="0" smtClean="0">
                          <a:ln w="0"/>
                          <a:solidFill>
                            <a:schemeClr val="bg1"/>
                          </a:solidFill>
                          <a:effectLst>
                            <a:outerShdw blurRad="38100" dist="25400" dir="5400000" algn="ctr" rotWithShape="0">
                              <a:srgbClr val="6E747A">
                                <a:alpha val="43000"/>
                              </a:srgbClr>
                            </a:outerShdw>
                          </a:effectLst>
                          <a:latin typeface="Cambria Math" panose="02040503050406030204" pitchFamily="18" charset="0"/>
                        </a:rPr>
                        <m:t>)</m:t>
                      </m:r>
                    </m:oMath>
                  </m:oMathPara>
                </a14:m>
                <a:endParaRPr lang="de-DE" dirty="0">
                  <a:ln w="0"/>
                  <a:solidFill>
                    <a:schemeClr val="bg1"/>
                  </a:solidFill>
                  <a:effectLst>
                    <a:outerShdw blurRad="38100" dist="25400" dir="5400000" algn="ctr" rotWithShape="0">
                      <a:srgbClr val="6E747A">
                        <a:alpha val="43000"/>
                      </a:srgbClr>
                    </a:outerShdw>
                  </a:effectLst>
                </a:endParaRPr>
              </a:p>
            </p:txBody>
          </p:sp>
        </mc:Choice>
        <mc:Fallback xmlns="">
          <p:sp>
            <p:nvSpPr>
              <p:cNvPr id="9" name="Textfeld 8">
                <a:extLst>
                  <a:ext uri="{FF2B5EF4-FFF2-40B4-BE49-F238E27FC236}">
                    <a16:creationId xmlns:a16="http://schemas.microsoft.com/office/drawing/2014/main" id="{E43521D6-8E38-4401-BB3F-16E3BB1595C7}"/>
                  </a:ext>
                </a:extLst>
              </p:cNvPr>
              <p:cNvSpPr txBox="1">
                <a:spLocks noRot="1" noChangeAspect="1" noMove="1" noResize="1" noEditPoints="1" noAdjustHandles="1" noChangeArrowheads="1" noChangeShapeType="1" noTextEdit="1"/>
              </p:cNvSpPr>
              <p:nvPr/>
            </p:nvSpPr>
            <p:spPr>
              <a:xfrm rot="16200000">
                <a:off x="2550315" y="2155659"/>
                <a:ext cx="693716" cy="369332"/>
              </a:xfrm>
              <a:prstGeom prst="rect">
                <a:avLst/>
              </a:prstGeom>
              <a:blipFill>
                <a:blip r:embed="rId8"/>
                <a:stretch>
                  <a:fillRect r="-1967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66251354-8B7F-4EB4-8487-2D4A22255F3B}"/>
                  </a:ext>
                </a:extLst>
              </p:cNvPr>
              <p:cNvSpPr txBox="1"/>
              <p:nvPr/>
            </p:nvSpPr>
            <p:spPr>
              <a:xfrm>
                <a:off x="6084160" y="4832406"/>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𝜉</m:t>
                      </m:r>
                    </m:oMath>
                  </m:oMathPara>
                </a14:m>
                <a:endParaRPr lang="de-DE" dirty="0"/>
              </a:p>
            </p:txBody>
          </p:sp>
        </mc:Choice>
        <mc:Fallback xmlns="">
          <p:sp>
            <p:nvSpPr>
              <p:cNvPr id="11" name="Textfeld 10">
                <a:extLst>
                  <a:ext uri="{FF2B5EF4-FFF2-40B4-BE49-F238E27FC236}">
                    <a16:creationId xmlns:a16="http://schemas.microsoft.com/office/drawing/2014/main" id="{66251354-8B7F-4EB4-8487-2D4A22255F3B}"/>
                  </a:ext>
                </a:extLst>
              </p:cNvPr>
              <p:cNvSpPr txBox="1">
                <a:spLocks noRot="1" noChangeAspect="1" noMove="1" noResize="1" noEditPoints="1" noAdjustHandles="1" noChangeArrowheads="1" noChangeShapeType="1" noTextEdit="1"/>
              </p:cNvSpPr>
              <p:nvPr/>
            </p:nvSpPr>
            <p:spPr>
              <a:xfrm>
                <a:off x="6084160" y="4832406"/>
                <a:ext cx="367986" cy="369332"/>
              </a:xfrm>
              <a:prstGeom prst="rect">
                <a:avLst/>
              </a:prstGeom>
              <a:blipFill>
                <a:blip r:embed="rId9"/>
                <a:stretch>
                  <a:fillRect b="-13333"/>
                </a:stretch>
              </a:blipFill>
            </p:spPr>
            <p:txBody>
              <a:bodyPr/>
              <a:lstStyle/>
              <a:p>
                <a:r>
                  <a:rPr lang="de-DE">
                    <a:noFill/>
                  </a:rPr>
                  <a:t> </a:t>
                </a:r>
              </a:p>
            </p:txBody>
          </p:sp>
        </mc:Fallback>
      </mc:AlternateContent>
      <p:cxnSp>
        <p:nvCxnSpPr>
          <p:cNvPr id="12" name="Gerader Verbinder 11">
            <a:extLst>
              <a:ext uri="{FF2B5EF4-FFF2-40B4-BE49-F238E27FC236}">
                <a16:creationId xmlns:a16="http://schemas.microsoft.com/office/drawing/2014/main" id="{B165AA4B-E904-4382-8E7F-2D0D1CADD88E}"/>
              </a:ext>
            </a:extLst>
          </p:cNvPr>
          <p:cNvCxnSpPr/>
          <p:nvPr/>
        </p:nvCxnSpPr>
        <p:spPr>
          <a:xfrm flipH="1">
            <a:off x="3213717" y="2361460"/>
            <a:ext cx="268105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4BB7A15-DB5F-4C09-AE0F-21E1032EB298}"/>
              </a:ext>
            </a:extLst>
          </p:cNvPr>
          <p:cNvSpPr txBox="1"/>
          <p:nvPr/>
        </p:nvSpPr>
        <p:spPr>
          <a:xfrm>
            <a:off x="4565476" y="3764366"/>
            <a:ext cx="530915" cy="369332"/>
          </a:xfrm>
          <a:prstGeom prst="rect">
            <a:avLst/>
          </a:prstGeom>
          <a:noFill/>
        </p:spPr>
        <p:txBody>
          <a:bodyPr wrap="none" rtlCol="0">
            <a:spAutoFit/>
          </a:bodyPr>
          <a:lstStyle/>
          <a:p>
            <a:r>
              <a:rPr lang="de-DE" dirty="0"/>
              <a:t>F(x)</a:t>
            </a:r>
          </a:p>
        </p:txBody>
      </p:sp>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5C257A32-3FC8-4B68-8E25-CC38B97D960A}"/>
                  </a:ext>
                </a:extLst>
              </p:cNvPr>
              <p:cNvSpPr/>
              <p:nvPr/>
            </p:nvSpPr>
            <p:spPr>
              <a:xfrm>
                <a:off x="7179076" y="3254116"/>
                <a:ext cx="31752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𝐹</m:t>
                      </m:r>
                      <m:d>
                        <m:dPr>
                          <m:ctrlPr>
                            <a:rPr lang="de-DE" i="1" dirty="0" smtClean="0">
                              <a:latin typeface="Cambria Math" panose="02040503050406030204" pitchFamily="18" charset="0"/>
                            </a:rPr>
                          </m:ctrlPr>
                        </m:dPr>
                        <m:e>
                          <m:r>
                            <a:rPr lang="de-DE" i="1" dirty="0" err="1">
                              <a:latin typeface="Cambria Math" panose="02040503050406030204" pitchFamily="18" charset="0"/>
                            </a:rPr>
                            <m:t>𝑥</m:t>
                          </m:r>
                          <m:r>
                            <a:rPr lang="de-DE" i="1" dirty="0" err="1">
                              <a:latin typeface="Cambria Math" panose="02040503050406030204" pitchFamily="18" charset="0"/>
                            </a:rPr>
                            <m:t>+</m:t>
                          </m:r>
                          <m:r>
                            <a:rPr lang="de-DE" i="1" dirty="0" err="1">
                              <a:latin typeface="Cambria Math" panose="02040503050406030204" pitchFamily="18" charset="0"/>
                            </a:rPr>
                            <m:t>𝑑𝑥</m:t>
                          </m:r>
                        </m:e>
                      </m:d>
                      <m:r>
                        <a:rPr lang="de-DE" i="1" dirty="0">
                          <a:latin typeface="Cambria Math" panose="02040503050406030204" pitchFamily="18" charset="0"/>
                        </a:rPr>
                        <m:t>−</m:t>
                      </m:r>
                      <m:r>
                        <a:rPr lang="de-DE" i="1" dirty="0">
                          <a:latin typeface="Cambria Math" panose="02040503050406030204" pitchFamily="18" charset="0"/>
                        </a:rPr>
                        <m:t>𝐹</m:t>
                      </m:r>
                      <m:d>
                        <m:dPr>
                          <m:ctrlPr>
                            <a:rPr lang="de-DE" i="1" dirty="0">
                              <a:latin typeface="Cambria Math" panose="02040503050406030204" pitchFamily="18" charset="0"/>
                            </a:rPr>
                          </m:ctrlPr>
                        </m:dPr>
                        <m:e>
                          <m:r>
                            <a:rPr lang="de-DE" i="1" dirty="0">
                              <a:latin typeface="Cambria Math" panose="02040503050406030204" pitchFamily="18" charset="0"/>
                            </a:rPr>
                            <m:t>𝑥</m:t>
                          </m:r>
                        </m:e>
                      </m:d>
                      <m:r>
                        <a:rPr lang="de-DE" b="0" i="1" dirty="0" smtClean="0">
                          <a:latin typeface="Cambria Math" panose="02040503050406030204" pitchFamily="18" charset="0"/>
                        </a:rPr>
                        <m:t>=</m:t>
                      </m:r>
                      <m:r>
                        <a:rPr lang="de-DE" b="0" i="1" dirty="0" smtClean="0">
                          <a:latin typeface="Cambria Math" panose="02040503050406030204" pitchFamily="18" charset="0"/>
                        </a:rPr>
                        <m:t>𝑑𝑥</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𝑓</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𝜉</m:t>
                      </m:r>
                      <m:r>
                        <a:rPr lang="de-DE" b="0" i="1" dirty="0"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14" name="Rechteck 13">
                <a:extLst>
                  <a:ext uri="{FF2B5EF4-FFF2-40B4-BE49-F238E27FC236}">
                    <a16:creationId xmlns:a16="http://schemas.microsoft.com/office/drawing/2014/main" id="{5C257A32-3FC8-4B68-8E25-CC38B97D960A}"/>
                  </a:ext>
                </a:extLst>
              </p:cNvPr>
              <p:cNvSpPr>
                <a:spLocks noRot="1" noChangeAspect="1" noMove="1" noResize="1" noEditPoints="1" noAdjustHandles="1" noChangeArrowheads="1" noChangeShapeType="1" noTextEdit="1"/>
              </p:cNvSpPr>
              <p:nvPr/>
            </p:nvSpPr>
            <p:spPr>
              <a:xfrm>
                <a:off x="7179076" y="3254116"/>
                <a:ext cx="3175228" cy="369332"/>
              </a:xfrm>
              <a:prstGeom prst="rect">
                <a:avLst/>
              </a:prstGeom>
              <a:blipFill>
                <a:blip r:embed="rId10"/>
                <a:stretch>
                  <a:fillRect b="-13333"/>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49BCF114-E2CD-4558-B3B4-F09B83358577}"/>
              </a:ext>
            </a:extLst>
          </p:cNvPr>
          <p:cNvCxnSpPr>
            <a:cxnSpLocks/>
          </p:cNvCxnSpPr>
          <p:nvPr/>
        </p:nvCxnSpPr>
        <p:spPr>
          <a:xfrm flipH="1">
            <a:off x="6915705" y="3429000"/>
            <a:ext cx="248575"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8EB933FC-220F-459D-9B5A-F2ED9A201219}"/>
              </a:ext>
            </a:extLst>
          </p:cNvPr>
          <p:cNvSpPr/>
          <p:nvPr/>
        </p:nvSpPr>
        <p:spPr>
          <a:xfrm>
            <a:off x="5909569" y="2361460"/>
            <a:ext cx="846264" cy="24709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6" name="Ellipse 15">
            <a:extLst>
              <a:ext uri="{FF2B5EF4-FFF2-40B4-BE49-F238E27FC236}">
                <a16:creationId xmlns:a16="http://schemas.microsoft.com/office/drawing/2014/main" id="{713F2062-D87F-4643-AEF0-B5A85798B4BC}"/>
              </a:ext>
            </a:extLst>
          </p:cNvPr>
          <p:cNvSpPr/>
          <p:nvPr/>
        </p:nvSpPr>
        <p:spPr>
          <a:xfrm>
            <a:off x="6232125" y="2333497"/>
            <a:ext cx="45719" cy="45719"/>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HDI 3">
            <a:hlinkClick r:id="" action="ppaction://media"/>
            <a:extLst>
              <a:ext uri="{FF2B5EF4-FFF2-40B4-BE49-F238E27FC236}">
                <a16:creationId xmlns:a16="http://schemas.microsoft.com/office/drawing/2014/main" id="{FF807C60-24BD-41DC-9F1E-3C1134A71D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62248" y="3657432"/>
            <a:ext cx="487363" cy="487363"/>
          </a:xfrm>
          <a:prstGeom prst="rect">
            <a:avLst/>
          </a:prstGeom>
        </p:spPr>
      </p:pic>
      <p:grpSp>
        <p:nvGrpSpPr>
          <p:cNvPr id="18" name="Gruppieren 17">
            <a:extLst>
              <a:ext uri="{FF2B5EF4-FFF2-40B4-BE49-F238E27FC236}">
                <a16:creationId xmlns:a16="http://schemas.microsoft.com/office/drawing/2014/main" id="{14C57821-CD37-4F25-BADA-53D8848331E9}"/>
              </a:ext>
            </a:extLst>
          </p:cNvPr>
          <p:cNvGrpSpPr/>
          <p:nvPr/>
        </p:nvGrpSpPr>
        <p:grpSpPr>
          <a:xfrm>
            <a:off x="9800948" y="609600"/>
            <a:ext cx="1705251" cy="956329"/>
            <a:chOff x="9180309" y="375321"/>
            <a:chExt cx="2325890" cy="1216241"/>
          </a:xfrm>
        </p:grpSpPr>
        <p:pic>
          <p:nvPicPr>
            <p:cNvPr id="19" name="Grafik 18">
              <a:extLst>
                <a:ext uri="{FF2B5EF4-FFF2-40B4-BE49-F238E27FC236}">
                  <a16:creationId xmlns:a16="http://schemas.microsoft.com/office/drawing/2014/main" id="{3200A90D-A8A9-4C43-9B66-DD8C537B1EE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400467" y="411004"/>
              <a:ext cx="2022910" cy="1096756"/>
            </a:xfrm>
            <a:prstGeom prst="rect">
              <a:avLst/>
            </a:prstGeom>
          </p:spPr>
        </p:pic>
        <p:cxnSp>
          <p:nvCxnSpPr>
            <p:cNvPr id="20" name="Gerade Verbindung mit Pfeil 19">
              <a:extLst>
                <a:ext uri="{FF2B5EF4-FFF2-40B4-BE49-F238E27FC236}">
                  <a16:creationId xmlns:a16="http://schemas.microsoft.com/office/drawing/2014/main" id="{239CFE33-1D1E-4F94-98E9-D012EDB3F6AA}"/>
                </a:ext>
              </a:extLst>
            </p:cNvPr>
            <p:cNvCxnSpPr>
              <a:cxnSpLocks/>
            </p:cNvCxnSpPr>
            <p:nvPr/>
          </p:nvCxnSpPr>
          <p:spPr>
            <a:xfrm>
              <a:off x="9180309" y="1376676"/>
              <a:ext cx="232589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a:extLst>
                <a:ext uri="{FF2B5EF4-FFF2-40B4-BE49-F238E27FC236}">
                  <a16:creationId xmlns:a16="http://schemas.microsoft.com/office/drawing/2014/main" id="{F4CBC12F-7ED6-4754-9AE8-082E8FC7C0E4}"/>
                </a:ext>
              </a:extLst>
            </p:cNvPr>
            <p:cNvCxnSpPr>
              <a:cxnSpLocks/>
            </p:cNvCxnSpPr>
            <p:nvPr/>
          </p:nvCxnSpPr>
          <p:spPr>
            <a:xfrm flipV="1">
              <a:off x="9490637" y="375321"/>
              <a:ext cx="0" cy="121624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53745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7BF6D-00F9-4157-AB02-23061D88FA92}"/>
              </a:ext>
            </a:extLst>
          </p:cNvPr>
          <p:cNvSpPr>
            <a:spLocks noGrp="1"/>
          </p:cNvSpPr>
          <p:nvPr>
            <p:ph type="title"/>
          </p:nvPr>
        </p:nvSpPr>
        <p:spPr/>
        <p:txBody>
          <a:bodyPr/>
          <a:lstStyle/>
          <a:p>
            <a:r>
              <a:rPr lang="de-DE" dirty="0"/>
              <a:t>Hauptsatz der Differential-/Integralrechnung</a:t>
            </a:r>
          </a:p>
        </p:txBody>
      </p:sp>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5C257A32-3FC8-4B68-8E25-CC38B97D960A}"/>
                  </a:ext>
                </a:extLst>
              </p:cNvPr>
              <p:cNvSpPr/>
              <p:nvPr/>
            </p:nvSpPr>
            <p:spPr>
              <a:xfrm>
                <a:off x="685801" y="2065867"/>
                <a:ext cx="5408532" cy="1183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𝐹</m:t>
                      </m:r>
                      <m:d>
                        <m:dPr>
                          <m:ctrlPr>
                            <a:rPr lang="de-DE" i="1" dirty="0" smtClean="0">
                              <a:latin typeface="Cambria Math" panose="02040503050406030204" pitchFamily="18" charset="0"/>
                            </a:rPr>
                          </m:ctrlPr>
                        </m:dPr>
                        <m:e>
                          <m:r>
                            <a:rPr lang="de-DE" i="1" dirty="0" err="1">
                              <a:latin typeface="Cambria Math" panose="02040503050406030204" pitchFamily="18" charset="0"/>
                            </a:rPr>
                            <m:t>𝑥</m:t>
                          </m:r>
                          <m:r>
                            <a:rPr lang="de-DE" i="1" dirty="0" err="1">
                              <a:latin typeface="Cambria Math" panose="02040503050406030204" pitchFamily="18" charset="0"/>
                            </a:rPr>
                            <m:t>+</m:t>
                          </m:r>
                          <m:r>
                            <a:rPr lang="de-DE" i="1" dirty="0" err="1">
                              <a:latin typeface="Cambria Math" panose="02040503050406030204" pitchFamily="18" charset="0"/>
                            </a:rPr>
                            <m:t>𝑑𝑥</m:t>
                          </m:r>
                        </m:e>
                      </m:d>
                      <m:r>
                        <a:rPr lang="de-DE" i="1" dirty="0">
                          <a:latin typeface="Cambria Math" panose="02040503050406030204" pitchFamily="18" charset="0"/>
                        </a:rPr>
                        <m:t>−</m:t>
                      </m:r>
                      <m:r>
                        <a:rPr lang="de-DE" i="1" dirty="0">
                          <a:latin typeface="Cambria Math" panose="02040503050406030204" pitchFamily="18" charset="0"/>
                        </a:rPr>
                        <m:t>𝐹</m:t>
                      </m:r>
                      <m:d>
                        <m:dPr>
                          <m:ctrlPr>
                            <a:rPr lang="de-DE" i="1" dirty="0">
                              <a:latin typeface="Cambria Math" panose="02040503050406030204" pitchFamily="18" charset="0"/>
                            </a:rPr>
                          </m:ctrlPr>
                        </m:dPr>
                        <m:e>
                          <m:r>
                            <a:rPr lang="de-DE" i="1" dirty="0">
                              <a:latin typeface="Cambria Math" panose="02040503050406030204" pitchFamily="18" charset="0"/>
                            </a:rPr>
                            <m:t>𝑥</m:t>
                          </m:r>
                        </m:e>
                      </m:d>
                      <m:r>
                        <a:rPr lang="de-DE" b="0" i="1" dirty="0" smtClean="0">
                          <a:latin typeface="Cambria Math" panose="02040503050406030204" pitchFamily="18" charset="0"/>
                        </a:rPr>
                        <m:t>=</m:t>
                      </m:r>
                      <m:r>
                        <a:rPr lang="de-DE" b="0" i="1" dirty="0" smtClean="0">
                          <a:latin typeface="Cambria Math" panose="02040503050406030204" pitchFamily="18" charset="0"/>
                        </a:rPr>
                        <m:t>𝑑𝑥</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𝑓</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𝜉</m:t>
                          </m:r>
                        </m:e>
                      </m:d>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𝜉</m:t>
                      </m:r>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𝑑𝑥</m:t>
                          </m:r>
                        </m:e>
                      </m:d>
                    </m:oMath>
                  </m:oMathPara>
                </a14:m>
                <a:endParaRPr lang="de-DE" b="0" dirty="0">
                  <a:ea typeface="Cambria Math" panose="02040503050406030204" pitchFamily="18" charset="0"/>
                </a:endParaRPr>
              </a:p>
              <a:p>
                <a:pPr/>
                <a:br>
                  <a:rPr lang="de-DE" b="0" dirty="0">
                    <a:ea typeface="Cambria Math" panose="02040503050406030204" pitchFamily="18" charset="0"/>
                  </a:rPr>
                </a:b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num>
                        <m:den>
                          <m:r>
                            <a:rPr lang="de-DE" b="0" i="1" smtClean="0">
                              <a:latin typeface="Cambria Math" panose="02040503050406030204" pitchFamily="18" charset="0"/>
                              <a:ea typeface="Cambria Math" panose="02040503050406030204" pitchFamily="18" charset="0"/>
                            </a:rPr>
                            <m:t>𝑑𝑥</m:t>
                          </m:r>
                        </m:den>
                      </m:f>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𝜉</m:t>
                          </m:r>
                        </m:e>
                      </m:d>
                    </m:oMath>
                  </m:oMathPara>
                </a14:m>
                <a:br>
                  <a:rPr lang="de-DE" dirty="0">
                    <a:ea typeface="Cambria Math" panose="02040503050406030204" pitchFamily="18" charset="0"/>
                  </a:rPr>
                </a:br>
                <a:endParaRPr lang="de-DE" dirty="0"/>
              </a:p>
            </p:txBody>
          </p:sp>
        </mc:Choice>
        <mc:Fallback xmlns="">
          <p:sp>
            <p:nvSpPr>
              <p:cNvPr id="14" name="Rechteck 13">
                <a:extLst>
                  <a:ext uri="{FF2B5EF4-FFF2-40B4-BE49-F238E27FC236}">
                    <a16:creationId xmlns:a16="http://schemas.microsoft.com/office/drawing/2014/main" id="{5C257A32-3FC8-4B68-8E25-CC38B97D960A}"/>
                  </a:ext>
                </a:extLst>
              </p:cNvPr>
              <p:cNvSpPr>
                <a:spLocks noRot="1" noChangeAspect="1" noMove="1" noResize="1" noEditPoints="1" noAdjustHandles="1" noChangeArrowheads="1" noChangeShapeType="1" noTextEdit="1"/>
              </p:cNvSpPr>
              <p:nvPr/>
            </p:nvSpPr>
            <p:spPr>
              <a:xfrm>
                <a:off x="685801" y="2065867"/>
                <a:ext cx="5408532" cy="1183914"/>
              </a:xfrm>
              <a:prstGeom prst="rect">
                <a:avLst/>
              </a:prstGeom>
              <a:blipFill>
                <a:blip r:embed="rId4"/>
                <a:stretch>
                  <a:fillRect/>
                </a:stretch>
              </a:blipFill>
            </p:spPr>
            <p:txBody>
              <a:bodyPr/>
              <a:lstStyle/>
              <a:p>
                <a:r>
                  <a:rPr lang="de-DE">
                    <a:noFill/>
                  </a:rPr>
                  <a:t> </a:t>
                </a:r>
              </a:p>
            </p:txBody>
          </p:sp>
        </mc:Fallback>
      </mc:AlternateContent>
      <p:cxnSp>
        <p:nvCxnSpPr>
          <p:cNvPr id="17" name="Gerade Verbindung mit Pfeil 16">
            <a:extLst>
              <a:ext uri="{FF2B5EF4-FFF2-40B4-BE49-F238E27FC236}">
                <a16:creationId xmlns:a16="http://schemas.microsoft.com/office/drawing/2014/main" id="{016E5EBD-0E16-4E05-BF88-025BA3DE8EA1}"/>
              </a:ext>
            </a:extLst>
          </p:cNvPr>
          <p:cNvCxnSpPr>
            <a:cxnSpLocks/>
          </p:cNvCxnSpPr>
          <p:nvPr/>
        </p:nvCxnSpPr>
        <p:spPr>
          <a:xfrm>
            <a:off x="2200459" y="3429000"/>
            <a:ext cx="0" cy="1410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BDAE799D-2EDF-4944-AAE3-8BB49212A97F}"/>
                  </a:ext>
                </a:extLst>
              </p:cNvPr>
              <p:cNvSpPr txBox="1"/>
              <p:nvPr/>
            </p:nvSpPr>
            <p:spPr>
              <a:xfrm>
                <a:off x="1524761" y="5019215"/>
                <a:ext cx="13513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m:oMathPara>
                </a14:m>
                <a:endParaRPr lang="de-DE" dirty="0"/>
              </a:p>
            </p:txBody>
          </p:sp>
        </mc:Choice>
        <mc:Fallback xmlns="">
          <p:sp>
            <p:nvSpPr>
              <p:cNvPr id="20" name="Textfeld 19">
                <a:extLst>
                  <a:ext uri="{FF2B5EF4-FFF2-40B4-BE49-F238E27FC236}">
                    <a16:creationId xmlns:a16="http://schemas.microsoft.com/office/drawing/2014/main" id="{BDAE799D-2EDF-4944-AAE3-8BB49212A97F}"/>
                  </a:ext>
                </a:extLst>
              </p:cNvPr>
              <p:cNvSpPr txBox="1">
                <a:spLocks noRot="1" noChangeAspect="1" noMove="1" noResize="1" noEditPoints="1" noAdjustHandles="1" noChangeArrowheads="1" noChangeShapeType="1" noTextEdit="1"/>
              </p:cNvSpPr>
              <p:nvPr/>
            </p:nvSpPr>
            <p:spPr>
              <a:xfrm>
                <a:off x="1524761" y="5019215"/>
                <a:ext cx="1351396" cy="276999"/>
              </a:xfrm>
              <a:prstGeom prst="rect">
                <a:avLst/>
              </a:prstGeom>
              <a:blipFill>
                <a:blip r:embed="rId5"/>
                <a:stretch>
                  <a:fillRect l="-3604" t="-2174" r="-5856" b="-32609"/>
                </a:stretch>
              </a:blipFill>
            </p:spPr>
            <p:txBody>
              <a:bodyPr/>
              <a:lstStyle/>
              <a:p>
                <a:r>
                  <a:rPr lang="de-DE">
                    <a:noFill/>
                  </a:rPr>
                  <a:t> </a:t>
                </a:r>
              </a:p>
            </p:txBody>
          </p:sp>
        </mc:Fallback>
      </mc:AlternateContent>
      <p:sp>
        <p:nvSpPr>
          <p:cNvPr id="21" name="Textfeld 20">
            <a:extLst>
              <a:ext uri="{FF2B5EF4-FFF2-40B4-BE49-F238E27FC236}">
                <a16:creationId xmlns:a16="http://schemas.microsoft.com/office/drawing/2014/main" id="{CE183D3A-623A-40E6-A43A-13BDA71EB332}"/>
              </a:ext>
            </a:extLst>
          </p:cNvPr>
          <p:cNvSpPr txBox="1"/>
          <p:nvPr/>
        </p:nvSpPr>
        <p:spPr>
          <a:xfrm>
            <a:off x="2360320" y="3918609"/>
            <a:ext cx="1323952" cy="369332"/>
          </a:xfrm>
          <a:prstGeom prst="rect">
            <a:avLst/>
          </a:prstGeom>
          <a:noFill/>
        </p:spPr>
        <p:txBody>
          <a:bodyPr wrap="none" rtlCol="0">
            <a:spAutoFit/>
          </a:bodyPr>
          <a:lstStyle/>
          <a:p>
            <a:r>
              <a:rPr lang="de-DE" dirty="0">
                <a:solidFill>
                  <a:schemeClr val="accent1"/>
                </a:solidFill>
              </a:rPr>
              <a:t>Standardteil</a:t>
            </a:r>
          </a:p>
        </p:txBody>
      </p:sp>
      <p:pic>
        <p:nvPicPr>
          <p:cNvPr id="22" name="HDI 4">
            <a:hlinkClick r:id="" action="ppaction://media"/>
            <a:extLst>
              <a:ext uri="{FF2B5EF4-FFF2-40B4-BE49-F238E27FC236}">
                <a16:creationId xmlns:a16="http://schemas.microsoft.com/office/drawing/2014/main" id="{5E0A64E5-1568-4142-8722-7C13505A10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63206" y="2699348"/>
            <a:ext cx="487363" cy="487363"/>
          </a:xfrm>
          <a:prstGeom prst="rect">
            <a:avLst/>
          </a:prstGeom>
        </p:spPr>
      </p:pic>
      <p:sp>
        <p:nvSpPr>
          <p:cNvPr id="23" name="Textfeld 22">
            <a:extLst>
              <a:ext uri="{FF2B5EF4-FFF2-40B4-BE49-F238E27FC236}">
                <a16:creationId xmlns:a16="http://schemas.microsoft.com/office/drawing/2014/main" id="{84406600-7B03-4143-98B0-F02498A1BBD2}"/>
              </a:ext>
            </a:extLst>
          </p:cNvPr>
          <p:cNvSpPr txBox="1"/>
          <p:nvPr/>
        </p:nvSpPr>
        <p:spPr>
          <a:xfrm>
            <a:off x="7095068" y="2065867"/>
            <a:ext cx="3930820" cy="1754326"/>
          </a:xfrm>
          <a:prstGeom prst="rect">
            <a:avLst/>
          </a:prstGeom>
          <a:noFill/>
        </p:spPr>
        <p:txBody>
          <a:bodyPr wrap="none" rtlCol="0">
            <a:spAutoFit/>
          </a:bodyPr>
          <a:lstStyle/>
          <a:p>
            <a:r>
              <a:rPr lang="de-DE" dirty="0"/>
              <a:t>Das ist die Beweisidee des Hauptsatzes</a:t>
            </a:r>
          </a:p>
          <a:p>
            <a:r>
              <a:rPr lang="de-DE" dirty="0"/>
              <a:t>der </a:t>
            </a:r>
            <a:r>
              <a:rPr lang="de-DE" dirty="0" err="1"/>
              <a:t>Differnential</a:t>
            </a:r>
            <a:r>
              <a:rPr lang="de-DE" dirty="0"/>
              <a:t>- und Integralrechnung.</a:t>
            </a:r>
          </a:p>
          <a:p>
            <a:r>
              <a:rPr lang="de-DE" dirty="0"/>
              <a:t>Wer es etwas genauer wissen möchte, </a:t>
            </a:r>
          </a:p>
          <a:p>
            <a:r>
              <a:rPr lang="de-DE" dirty="0"/>
              <a:t>Höre sich die Hauptsatzkantate von</a:t>
            </a:r>
          </a:p>
          <a:p>
            <a:r>
              <a:rPr lang="de-DE" dirty="0"/>
              <a:t>Friedrich Wille an. </a:t>
            </a:r>
            <a:r>
              <a:rPr lang="de-DE" dirty="0">
                <a:hlinkClick r:id="rId7"/>
              </a:rPr>
              <a:t>Hier</a:t>
            </a:r>
            <a:r>
              <a:rPr lang="de-DE" dirty="0"/>
              <a:t> von einer</a:t>
            </a:r>
          </a:p>
          <a:p>
            <a:r>
              <a:rPr lang="de-DE" dirty="0" err="1"/>
              <a:t>Abiabschlussklasse</a:t>
            </a:r>
            <a:r>
              <a:rPr lang="de-DE" dirty="0"/>
              <a:t> vertont.</a:t>
            </a:r>
          </a:p>
        </p:txBody>
      </p:sp>
    </p:spTree>
    <p:extLst>
      <p:ext uri="{BB962C8B-B14F-4D97-AF65-F5344CB8AC3E}">
        <p14:creationId xmlns:p14="http://schemas.microsoft.com/office/powerpoint/2010/main" val="29957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9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TM03457452[[fn=Himmel]]</Template>
  <TotalTime>0</TotalTime>
  <Words>2679</Words>
  <Application>Microsoft Office PowerPoint</Application>
  <PresentationFormat>Breitbild</PresentationFormat>
  <Paragraphs>352</Paragraphs>
  <Slides>32</Slides>
  <Notes>0</Notes>
  <HiddenSlides>0</HiddenSlides>
  <MMClips>13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Arial</vt:lpstr>
      <vt:lpstr>Calibri</vt:lpstr>
      <vt:lpstr>Calibri Light</vt:lpstr>
      <vt:lpstr>Cambria Math</vt:lpstr>
      <vt:lpstr>Himmel</vt:lpstr>
      <vt:lpstr>Mathematik I</vt:lpstr>
      <vt:lpstr>Wiederholung: Ableitungen</vt:lpstr>
      <vt:lpstr>Wiederholung: Ableitungen</vt:lpstr>
      <vt:lpstr>Wiederholung: Ableitungen</vt:lpstr>
      <vt:lpstr>Die Definition von Euler</vt:lpstr>
      <vt:lpstr>Integrieren = Fläche berechnen</vt:lpstr>
      <vt:lpstr>Integrieren = Fläche berechnen</vt:lpstr>
      <vt:lpstr>Integrieren = Fläche berechnen</vt:lpstr>
      <vt:lpstr>Hauptsatz der Differential-/Integralrechnung</vt:lpstr>
      <vt:lpstr>Hauptsatz der Differential-/Integralrechnung</vt:lpstr>
      <vt:lpstr>Schreibweise des Integrals nach Leibniz</vt:lpstr>
      <vt:lpstr>Schreibweise des Integrals nach Leibniz</vt:lpstr>
      <vt:lpstr>Schreibweise des Integrals nach Leibniz</vt:lpstr>
      <vt:lpstr>Beispiel</vt:lpstr>
      <vt:lpstr>ES gibt auch Negative Werte des Integrals</vt:lpstr>
      <vt:lpstr>Elementare Stammfunktionen</vt:lpstr>
      <vt:lpstr>Die Definition von Euler</vt:lpstr>
      <vt:lpstr>„Eulers“ Stammfunktionen ausrechnen</vt:lpstr>
      <vt:lpstr>Produkte Integrieren: Partielle Integration</vt:lpstr>
      <vt:lpstr>UMFORMUNGEn MIT PartielleR Integration</vt:lpstr>
      <vt:lpstr>UMFORMUNGEn MIT PartielleR Integration</vt:lpstr>
      <vt:lpstr>Wert des Integrals berechnen</vt:lpstr>
      <vt:lpstr>Stammfunktionen für natürliches n</vt:lpstr>
      <vt:lpstr>WERT des INtegrals für natürliches n</vt:lpstr>
      <vt:lpstr>PowerPoint-Präsentation</vt:lpstr>
      <vt:lpstr>PowerPoint-Präsentation</vt:lpstr>
      <vt:lpstr>PowerPoint-Präsentation</vt:lpstr>
      <vt:lpstr>Substitution</vt:lpstr>
      <vt:lpstr>Substitution</vt:lpstr>
      <vt:lpstr>Numerische Integration</vt:lpstr>
      <vt:lpstr>Die Moderne Mathematik (Nur aus Interesse, nicht für die Klausur!)</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mwema</dc:creator>
  <cp:lastModifiedBy>mwema</cp:lastModifiedBy>
  <cp:revision>118</cp:revision>
  <dcterms:created xsi:type="dcterms:W3CDTF">2020-04-16T09:49:40Z</dcterms:created>
  <dcterms:modified xsi:type="dcterms:W3CDTF">2020-05-17T05:38:33Z</dcterms:modified>
</cp:coreProperties>
</file>