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30"/>
  </p:notesMasterIdLst>
  <p:handoutMasterIdLst>
    <p:handoutMasterId r:id="rId31"/>
  </p:handoutMasterIdLst>
  <p:sldIdLst>
    <p:sldId id="257" r:id="rId2"/>
    <p:sldId id="261" r:id="rId3"/>
    <p:sldId id="262" r:id="rId4"/>
    <p:sldId id="263" r:id="rId5"/>
    <p:sldId id="264" r:id="rId6"/>
    <p:sldId id="265" r:id="rId7"/>
    <p:sldId id="268" r:id="rId8"/>
    <p:sldId id="266" r:id="rId9"/>
    <p:sldId id="269" r:id="rId10"/>
    <p:sldId id="267" r:id="rId11"/>
    <p:sldId id="270" r:id="rId12"/>
    <p:sldId id="271" r:id="rId13"/>
    <p:sldId id="273" r:id="rId14"/>
    <p:sldId id="272" r:id="rId15"/>
    <p:sldId id="274" r:id="rId16"/>
    <p:sldId id="275" r:id="rId17"/>
    <p:sldId id="277" r:id="rId18"/>
    <p:sldId id="276" r:id="rId19"/>
    <p:sldId id="278" r:id="rId20"/>
    <p:sldId id="279" r:id="rId21"/>
    <p:sldId id="280" r:id="rId22"/>
    <p:sldId id="281" r:id="rId23"/>
    <p:sldId id="282" r:id="rId24"/>
    <p:sldId id="283" r:id="rId25"/>
    <p:sldId id="284" r:id="rId26"/>
    <p:sldId id="285" r:id="rId27"/>
    <p:sldId id="286" r:id="rId28"/>
    <p:sldId id="287" r:id="rId29"/>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3F2B"/>
    <a:srgbClr val="F8D22F"/>
    <a:srgbClr val="344529"/>
    <a:srgbClr val="2B3922"/>
    <a:srgbClr val="2E3722"/>
    <a:srgbClr val="FCF7F1"/>
    <a:srgbClr val="B8D233"/>
    <a:srgbClr val="5CC6D6"/>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990" autoAdjust="0"/>
  </p:normalViewPr>
  <p:slideViewPr>
    <p:cSldViewPr snapToGrid="0">
      <p:cViewPr varScale="1">
        <p:scale>
          <a:sx n="82" d="100"/>
          <a:sy n="82" d="100"/>
        </p:scale>
        <p:origin x="72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6DADB92-5A40-4548-A046-8AEB98C0DD04}" type="datetime1">
              <a:rPr lang="de-DE" smtClean="0"/>
              <a:t>04.05.2020</a:t>
            </a:fld>
            <a:endParaRPr lang="en-US"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‹Nr.›</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F940F88-494A-4E01-94D4-AE1E94A94A13}" type="datetime1">
              <a:rPr lang="de-DE" smtClean="0"/>
              <a:t>04.05.2020</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
              <a:t>Textmasterformate durch Klicken bearbeiten</a:t>
            </a:r>
            <a:endParaRPr lang="en-US"/>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‹Nr.›</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37A705E3-E620-489D-9973-6221209A4B3B}" type="slidenum">
              <a:rPr lang="en-US" smtClean="0"/>
              <a:t>2</a:t>
            </a:fld>
            <a:endParaRPr lang="en-US"/>
          </a:p>
        </p:txBody>
      </p:sp>
      <p:sp>
        <p:nvSpPr>
          <p:cNvPr id="5" name="Datumsplatzhalter 4">
            <a:extLst>
              <a:ext uri="{FF2B5EF4-FFF2-40B4-BE49-F238E27FC236}">
                <a16:creationId xmlns:a16="http://schemas.microsoft.com/office/drawing/2014/main" id="{F9EDB879-0FF8-49CA-8EC9-3EB4420C8783}"/>
              </a:ext>
            </a:extLst>
          </p:cNvPr>
          <p:cNvSpPr>
            <a:spLocks noGrp="1"/>
          </p:cNvSpPr>
          <p:nvPr>
            <p:ph type="dt" idx="1"/>
          </p:nvPr>
        </p:nvSpPr>
        <p:spPr/>
        <p:txBody>
          <a:bodyPr/>
          <a:lstStyle/>
          <a:p>
            <a:pPr rtl="0"/>
            <a:fld id="{CC816F89-4E5F-4AFE-9275-FE0179558875}" type="datetime1">
              <a:rPr lang="de-DE" smtClean="0"/>
              <a:t>04.05.2020</a:t>
            </a:fld>
            <a:endParaRPr lang="en-US"/>
          </a:p>
        </p:txBody>
      </p:sp>
    </p:spTree>
    <p:extLst>
      <p:ext uri="{BB962C8B-B14F-4D97-AF65-F5344CB8AC3E}">
        <p14:creationId xmlns:p14="http://schemas.microsoft.com/office/powerpoint/2010/main" val="2454089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chtec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htec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htec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pieren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Gerader Verbinde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000" b="0" kern="1200" cap="all" spc="-100" baseline="0" dirty="0">
                <a:solidFill>
                  <a:schemeClr val="tx1">
                    <a:lumMod val="85000"/>
                    <a:lumOff val="15000"/>
                  </a:schemeClr>
                </a:solidFill>
                <a:effectLst/>
                <a:latin typeface="+mj-lt"/>
                <a:ea typeface="+mn-ea"/>
                <a:cs typeface="+mn-cs"/>
              </a:defRPr>
            </a:lvl1pPr>
          </a:lstStyle>
          <a:p>
            <a:pPr rtl="0"/>
            <a:r>
              <a:rPr lang="de-DE"/>
              <a:t>Mastertitelformat bearbeiten</a:t>
            </a:r>
            <a:endParaRPr lang="en-US" dirty="0"/>
          </a:p>
        </p:txBody>
      </p:sp>
      <p:sp>
        <p:nvSpPr>
          <p:cNvPr id="3" name="Untertitel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a:t>Master-Untertitelformat bearbeiten</a:t>
            </a:r>
            <a:endParaRPr lang="en-US" dirty="0"/>
          </a:p>
        </p:txBody>
      </p:sp>
      <p:sp>
        <p:nvSpPr>
          <p:cNvPr id="20" name="Datumsplatzhalter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A300BC7A-40BD-4995-A1E1-D110562E1CAF}" type="datetime1">
              <a:rPr lang="de-DE" smtClean="0"/>
              <a:t>04.05.2020</a:t>
            </a:fld>
            <a:endParaRPr lang="en-US" dirty="0"/>
          </a:p>
        </p:txBody>
      </p:sp>
      <p:sp>
        <p:nvSpPr>
          <p:cNvPr id="21" name="Fußzeilenplatzhalter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Foliennummernplatzhalt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Mastertitelformat bearbeiten</a:t>
            </a:r>
            <a:endParaRPr lang="en-US" dirty="0"/>
          </a:p>
        </p:txBody>
      </p:sp>
      <p:sp>
        <p:nvSpPr>
          <p:cNvPr id="3" name="Vertikaler Textplatzhalter 2"/>
          <p:cNvSpPr>
            <a:spLocks noGrp="1"/>
          </p:cNvSpPr>
          <p:nvPr>
            <p:ph type="body" orient="vert" idx="1"/>
          </p:nvPr>
        </p:nvSpPr>
        <p:spPr/>
        <p:txBody>
          <a:bodyPr vert="eaVert" rtlCol="0"/>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Datumsplatzhalter 3"/>
          <p:cNvSpPr>
            <a:spLocks noGrp="1"/>
          </p:cNvSpPr>
          <p:nvPr>
            <p:ph type="dt" sz="half" idx="10"/>
          </p:nvPr>
        </p:nvSpPr>
        <p:spPr/>
        <p:txBody>
          <a:bodyPr rtlCol="0"/>
          <a:lstStyle/>
          <a:p>
            <a:pPr rtl="0"/>
            <a:fld id="{22E67CFE-7EBA-4741-B861-ECB9C16040ED}" type="datetime1">
              <a:rPr lang="de-DE" smtClean="0"/>
              <a:t>04.05.2020</a:t>
            </a:fld>
            <a:endParaRPr lang="en-US"/>
          </a:p>
        </p:txBody>
      </p:sp>
      <p:sp>
        <p:nvSpPr>
          <p:cNvPr id="5" name="Fußzeilenplatzhalter 4"/>
          <p:cNvSpPr>
            <a:spLocks noGrp="1"/>
          </p:cNvSpPr>
          <p:nvPr>
            <p:ph type="ftr" sz="quarter" idx="11"/>
          </p:nvPr>
        </p:nvSpPr>
        <p:spPr/>
        <p:txBody>
          <a:bodyPr rtlCol="0"/>
          <a:lstStyle/>
          <a:p>
            <a:pPr rtl="0"/>
            <a:endParaRPr lang="en-US"/>
          </a:p>
        </p:txBody>
      </p:sp>
      <p:sp>
        <p:nvSpPr>
          <p:cNvPr id="6" name="Foliennummernplatzhalt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91600" y="762000"/>
            <a:ext cx="2362200" cy="5257800"/>
          </a:xfrm>
        </p:spPr>
        <p:txBody>
          <a:bodyPr vert="eaVert" rtlCol="0"/>
          <a:lstStyle/>
          <a:p>
            <a:pPr rtl="0"/>
            <a:r>
              <a:rPr lang="de-DE"/>
              <a:t>Mastertitelformat bearbeiten</a:t>
            </a:r>
            <a:endParaRPr lang="en-US" dirty="0"/>
          </a:p>
        </p:txBody>
      </p:sp>
      <p:sp>
        <p:nvSpPr>
          <p:cNvPr id="3" name="Vertikaler Textplatzhalter 2"/>
          <p:cNvSpPr>
            <a:spLocks noGrp="1"/>
          </p:cNvSpPr>
          <p:nvPr>
            <p:ph type="body" orient="vert" idx="1"/>
          </p:nvPr>
        </p:nvSpPr>
        <p:spPr>
          <a:xfrm>
            <a:off x="838200" y="762000"/>
            <a:ext cx="8077200" cy="5257800"/>
          </a:xfrm>
        </p:spPr>
        <p:txBody>
          <a:bodyPr vert="eaVert" rtlCol="0"/>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Datumsplatzhalter 3"/>
          <p:cNvSpPr>
            <a:spLocks noGrp="1"/>
          </p:cNvSpPr>
          <p:nvPr>
            <p:ph type="dt" sz="half" idx="10"/>
          </p:nvPr>
        </p:nvSpPr>
        <p:spPr/>
        <p:txBody>
          <a:bodyPr rtlCol="0"/>
          <a:lstStyle/>
          <a:p>
            <a:pPr rtl="0"/>
            <a:fld id="{1F8D19ED-1661-49DB-ABA8-9D40E25065BC}" type="datetime1">
              <a:rPr lang="de-DE" smtClean="0"/>
              <a:t>04.05.2020</a:t>
            </a:fld>
            <a:endParaRPr lang="en-US"/>
          </a:p>
        </p:txBody>
      </p:sp>
      <p:sp>
        <p:nvSpPr>
          <p:cNvPr id="5" name="Fußzeilenplatzhalter 4"/>
          <p:cNvSpPr>
            <a:spLocks noGrp="1"/>
          </p:cNvSpPr>
          <p:nvPr>
            <p:ph type="ftr" sz="quarter" idx="11"/>
          </p:nvPr>
        </p:nvSpPr>
        <p:spPr/>
        <p:txBody>
          <a:bodyPr rtlCol="0"/>
          <a:lstStyle/>
          <a:p>
            <a:pPr rtl="0"/>
            <a:endParaRPr lang="en-US"/>
          </a:p>
        </p:txBody>
      </p:sp>
      <p:sp>
        <p:nvSpPr>
          <p:cNvPr id="6" name="Foliennummernplatzhalt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Mastertitelformat bearbeiten</a:t>
            </a:r>
            <a:endParaRPr lang="en-US" dirty="0"/>
          </a:p>
        </p:txBody>
      </p:sp>
      <p:sp>
        <p:nvSpPr>
          <p:cNvPr id="3" name="Inhaltsplatzhalter 2"/>
          <p:cNvSpPr>
            <a:spLocks noGrp="1"/>
          </p:cNvSpPr>
          <p:nvPr>
            <p:ph idx="1"/>
          </p:nvPr>
        </p:nvSpPr>
        <p:spPr/>
        <p:txBody>
          <a:bodyPr rtlCol="0"/>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Datumsplatzhalter 3"/>
          <p:cNvSpPr>
            <a:spLocks noGrp="1"/>
          </p:cNvSpPr>
          <p:nvPr>
            <p:ph type="dt" sz="half" idx="10"/>
          </p:nvPr>
        </p:nvSpPr>
        <p:spPr/>
        <p:txBody>
          <a:bodyPr rtlCol="0"/>
          <a:lstStyle/>
          <a:p>
            <a:pPr rtl="0"/>
            <a:fld id="{FB7C0C16-5521-4517-AFDE-676F786A1296}" type="datetime1">
              <a:rPr lang="de-DE" smtClean="0"/>
              <a:t>04.05.2020</a:t>
            </a:fld>
            <a:endParaRPr lang="en-US"/>
          </a:p>
        </p:txBody>
      </p:sp>
      <p:sp>
        <p:nvSpPr>
          <p:cNvPr id="5" name="Fußzeilenplatzhalter 4"/>
          <p:cNvSpPr>
            <a:spLocks noGrp="1"/>
          </p:cNvSpPr>
          <p:nvPr>
            <p:ph type="ftr" sz="quarter" idx="11"/>
          </p:nvPr>
        </p:nvSpPr>
        <p:spPr/>
        <p:txBody>
          <a:bodyPr rtlCol="0"/>
          <a:lstStyle/>
          <a:p>
            <a:pPr rtl="0"/>
            <a:endParaRPr lang="en-US"/>
          </a:p>
        </p:txBody>
      </p:sp>
      <p:sp>
        <p:nvSpPr>
          <p:cNvPr id="6" name="Foliennummernplatzhalt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chtec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htec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htec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1629156" y="2275165"/>
            <a:ext cx="8933688" cy="2406895"/>
          </a:xfrm>
        </p:spPr>
        <p:txBody>
          <a:bodyPr rtlCol="0" anchor="ctr">
            <a:normAutofit/>
          </a:bodyPr>
          <a:lstStyle>
            <a:lvl1pPr algn="ctr">
              <a:lnSpc>
                <a:spcPct val="83000"/>
              </a:lnSpc>
              <a:defRPr lang="en-US" sz="6000" kern="1200" cap="all" spc="-100" baseline="0" dirty="0">
                <a:solidFill>
                  <a:schemeClr val="tx1">
                    <a:lumMod val="85000"/>
                    <a:lumOff val="15000"/>
                  </a:schemeClr>
                </a:solidFill>
                <a:effectLst/>
                <a:latin typeface="+mj-lt"/>
                <a:ea typeface="+mn-ea"/>
                <a:cs typeface="+mn-cs"/>
              </a:defRPr>
            </a:lvl1pPr>
          </a:lstStyle>
          <a:p>
            <a:pPr rtl="0"/>
            <a:r>
              <a:rPr lang="de-DE"/>
              <a:t>Mastertitelformat bearbeiten</a:t>
            </a:r>
            <a:endParaRPr lang="en-US" dirty="0"/>
          </a:p>
        </p:txBody>
      </p:sp>
      <p:grpSp>
        <p:nvGrpSpPr>
          <p:cNvPr id="16" name="Gruppieren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Gerader Verbinde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platzhalter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a:t>Mastertextformat bearbeiten</a:t>
            </a:r>
          </a:p>
        </p:txBody>
      </p:sp>
      <p:sp>
        <p:nvSpPr>
          <p:cNvPr id="4" name="Datumsplatzhalter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D2E29C69-043E-4C13-9AB0-9F83C784042E}" type="datetime1">
              <a:rPr lang="de-DE" smtClean="0"/>
              <a:t>04.05.2020</a:t>
            </a:fld>
            <a:endParaRPr lang="en-US" dirty="0"/>
          </a:p>
        </p:txBody>
      </p:sp>
      <p:sp>
        <p:nvSpPr>
          <p:cNvPr id="5" name="Fußzeilenplatzhalter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Foliennummernplatzhalt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el 7"/>
          <p:cNvSpPr>
            <a:spLocks noGrp="1"/>
          </p:cNvSpPr>
          <p:nvPr>
            <p:ph type="title"/>
          </p:nvPr>
        </p:nvSpPr>
        <p:spPr/>
        <p:txBody>
          <a:bodyPr rtlCol="0"/>
          <a:lstStyle/>
          <a:p>
            <a:pPr rtl="0"/>
            <a:r>
              <a:rPr lang="de-DE"/>
              <a:t>Mastertitelformat bearbeiten</a:t>
            </a:r>
            <a:endParaRPr lang="en-US" dirty="0"/>
          </a:p>
        </p:txBody>
      </p:sp>
      <p:sp>
        <p:nvSpPr>
          <p:cNvPr id="3" name="Inhaltsplatzhalter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Inhaltsplatzhalter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5" name="Datumsplatzhalter 4"/>
          <p:cNvSpPr>
            <a:spLocks noGrp="1"/>
          </p:cNvSpPr>
          <p:nvPr>
            <p:ph type="dt" sz="half" idx="10"/>
          </p:nvPr>
        </p:nvSpPr>
        <p:spPr/>
        <p:txBody>
          <a:bodyPr rtlCol="0"/>
          <a:lstStyle/>
          <a:p>
            <a:pPr rtl="0"/>
            <a:fld id="{3749D4E4-B5C3-4E44-B86B-E426DECF8177}" type="datetime1">
              <a:rPr lang="de-DE" smtClean="0"/>
              <a:t>04.05.2020</a:t>
            </a:fld>
            <a:endParaRPr lang="en-US"/>
          </a:p>
        </p:txBody>
      </p:sp>
      <p:sp>
        <p:nvSpPr>
          <p:cNvPr id="6" name="Fußzeilenplatzhalter 5"/>
          <p:cNvSpPr>
            <a:spLocks noGrp="1"/>
          </p:cNvSpPr>
          <p:nvPr>
            <p:ph type="ftr" sz="quarter" idx="11"/>
          </p:nvPr>
        </p:nvSpPr>
        <p:spPr/>
        <p:txBody>
          <a:bodyPr rtlCol="0"/>
          <a:lstStyle/>
          <a:p>
            <a:pPr rtl="0"/>
            <a:endParaRPr lang="en-US"/>
          </a:p>
        </p:txBody>
      </p:sp>
      <p:sp>
        <p:nvSpPr>
          <p:cNvPr id="7" name="Foliennummernplatzhalter 6"/>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Mastertitelformat bearbeiten</a:t>
            </a:r>
            <a:endParaRPr lang="en-US" dirty="0"/>
          </a:p>
        </p:txBody>
      </p:sp>
      <p:sp>
        <p:nvSpPr>
          <p:cNvPr id="3" name="Textplatzhalter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Mastertextformat bearbeiten</a:t>
            </a:r>
          </a:p>
        </p:txBody>
      </p:sp>
      <p:sp>
        <p:nvSpPr>
          <p:cNvPr id="4" name="Inhaltsplatzhalter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de"/>
          </a:p>
        </p:txBody>
      </p:sp>
      <p:sp>
        <p:nvSpPr>
          <p:cNvPr id="5" name="Textplatzhalter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Mastertextformat bearbeiten</a:t>
            </a:r>
          </a:p>
        </p:txBody>
      </p:sp>
      <p:sp>
        <p:nvSpPr>
          <p:cNvPr id="6" name="Inhaltsplatzhalter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de"/>
          </a:p>
        </p:txBody>
      </p:sp>
      <p:sp>
        <p:nvSpPr>
          <p:cNvPr id="7" name="Datumsplatzhalter 6"/>
          <p:cNvSpPr>
            <a:spLocks noGrp="1"/>
          </p:cNvSpPr>
          <p:nvPr>
            <p:ph type="dt" sz="half" idx="10"/>
          </p:nvPr>
        </p:nvSpPr>
        <p:spPr/>
        <p:txBody>
          <a:bodyPr rtlCol="0"/>
          <a:lstStyle/>
          <a:p>
            <a:pPr rtl="0"/>
            <a:fld id="{424063BC-01CA-4504-9E02-5CE33589BDD7}" type="datetime1">
              <a:rPr lang="de-DE" smtClean="0"/>
              <a:t>04.05.2020</a:t>
            </a:fld>
            <a:endParaRPr lang="en-US"/>
          </a:p>
        </p:txBody>
      </p:sp>
      <p:sp>
        <p:nvSpPr>
          <p:cNvPr id="8" name="Fußzeilenplatzhalter 7"/>
          <p:cNvSpPr>
            <a:spLocks noGrp="1"/>
          </p:cNvSpPr>
          <p:nvPr>
            <p:ph type="ftr" sz="quarter" idx="11"/>
          </p:nvPr>
        </p:nvSpPr>
        <p:spPr/>
        <p:txBody>
          <a:bodyPr rtlCol="0"/>
          <a:lstStyle/>
          <a:p>
            <a:pPr rtl="0"/>
            <a:endParaRPr lang="en-US"/>
          </a:p>
        </p:txBody>
      </p:sp>
      <p:sp>
        <p:nvSpPr>
          <p:cNvPr id="9" name="Foliennummernplatzhalter 8"/>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Mastertitelformat bearbeiten</a:t>
            </a:r>
            <a:endParaRPr lang="en-US" dirty="0"/>
          </a:p>
        </p:txBody>
      </p:sp>
      <p:sp>
        <p:nvSpPr>
          <p:cNvPr id="3" name="Datumsplatzhalter 2"/>
          <p:cNvSpPr>
            <a:spLocks noGrp="1"/>
          </p:cNvSpPr>
          <p:nvPr>
            <p:ph type="dt" sz="half" idx="10"/>
          </p:nvPr>
        </p:nvSpPr>
        <p:spPr/>
        <p:txBody>
          <a:bodyPr rtlCol="0"/>
          <a:lstStyle/>
          <a:p>
            <a:pPr rtl="0"/>
            <a:fld id="{39FD4553-CB32-4C01-936B-782A1F0D4534}" type="datetime1">
              <a:rPr lang="de-DE" smtClean="0"/>
              <a:t>04.05.2020</a:t>
            </a:fld>
            <a:endParaRPr lang="en-US"/>
          </a:p>
        </p:txBody>
      </p:sp>
      <p:sp>
        <p:nvSpPr>
          <p:cNvPr id="4" name="Fußzeilenplatzhalter 3"/>
          <p:cNvSpPr>
            <a:spLocks noGrp="1"/>
          </p:cNvSpPr>
          <p:nvPr>
            <p:ph type="ftr" sz="quarter" idx="11"/>
          </p:nvPr>
        </p:nvSpPr>
        <p:spPr/>
        <p:txBody>
          <a:bodyPr rtlCol="0"/>
          <a:lstStyle/>
          <a:p>
            <a:pPr rtl="0"/>
            <a:endParaRPr lang="en-US"/>
          </a:p>
        </p:txBody>
      </p:sp>
      <p:sp>
        <p:nvSpPr>
          <p:cNvPr id="5" name="Foliennummernplatzhalter 4"/>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0BE4C6E-AE98-44D9-9539-7D07295E3F62}" type="datetime1">
              <a:rPr lang="de-DE" smtClean="0"/>
              <a:t>04.05.2020</a:t>
            </a:fld>
            <a:endParaRPr lang="en-US"/>
          </a:p>
        </p:txBody>
      </p:sp>
      <p:sp>
        <p:nvSpPr>
          <p:cNvPr id="3" name="Fußzeilenplatzhalter 2"/>
          <p:cNvSpPr>
            <a:spLocks noGrp="1"/>
          </p:cNvSpPr>
          <p:nvPr>
            <p:ph type="ftr" sz="quarter" idx="11"/>
          </p:nvPr>
        </p:nvSpPr>
        <p:spPr/>
        <p:txBody>
          <a:bodyPr rtlCol="0"/>
          <a:lstStyle/>
          <a:p>
            <a:pPr rtl="0"/>
            <a:endParaRPr lang="en-US"/>
          </a:p>
        </p:txBody>
      </p:sp>
      <p:sp>
        <p:nvSpPr>
          <p:cNvPr id="4" name="Foliennummernplatzhalter 3"/>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Beschriftun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htec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000" b="0" kern="1200" cap="none" spc="0" baseline="0" dirty="0">
                <a:solidFill>
                  <a:schemeClr val="tx1"/>
                </a:solidFill>
                <a:effectLst/>
                <a:latin typeface="+mj-lt"/>
                <a:ea typeface="+mn-ea"/>
                <a:cs typeface="+mn-cs"/>
              </a:defRPr>
            </a:lvl1pPr>
          </a:lstStyle>
          <a:p>
            <a:pPr rtl="0"/>
            <a:r>
              <a:rPr lang="de-DE"/>
              <a:t>Mastertitelformat bearbeiten</a:t>
            </a:r>
            <a:endParaRPr lang="en-US" dirty="0"/>
          </a:p>
        </p:txBody>
      </p:sp>
      <p:sp>
        <p:nvSpPr>
          <p:cNvPr id="3" name="Inhaltsplatzhalter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Textplatzhalter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a:t>Mastertextformat bearbeiten</a:t>
            </a:r>
          </a:p>
        </p:txBody>
      </p:sp>
      <p:sp>
        <p:nvSpPr>
          <p:cNvPr id="8" name="Datumsplatzhalter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0BED7F17-BB87-4D21-B0B9-FC3CEC7BA3BA}" type="datetime1">
              <a:rPr lang="de-DE" smtClean="0"/>
              <a:t>04.05.2020</a:t>
            </a:fld>
            <a:endParaRPr lang="en-US"/>
          </a:p>
        </p:txBody>
      </p:sp>
      <p:sp>
        <p:nvSpPr>
          <p:cNvPr id="9" name="Fußzeilenplatzhalter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Foliennummernplatzhalt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Beschriftun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Bildplatzhalt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a:t>Bild durch Klicken auf Symbol hinzufügen</a:t>
            </a:r>
            <a:endParaRPr lang="en-US" dirty="0"/>
          </a:p>
        </p:txBody>
      </p:sp>
      <p:sp>
        <p:nvSpPr>
          <p:cNvPr id="5" name="Datumsplatzhalter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5CE950D3-0446-4476-9960-01D89E840E5D}" type="datetime1">
              <a:rPr lang="de-DE" smtClean="0"/>
              <a:t>04.05.2020</a:t>
            </a:fld>
            <a:endParaRPr lang="en-US" dirty="0"/>
          </a:p>
        </p:txBody>
      </p:sp>
      <p:sp>
        <p:nvSpPr>
          <p:cNvPr id="6" name="Fußzeilenplatzhalter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Foliennummernplatzhalter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‹Nr.›</a:t>
            </a:fld>
            <a:endParaRPr lang="en-US"/>
          </a:p>
        </p:txBody>
      </p:sp>
      <p:sp>
        <p:nvSpPr>
          <p:cNvPr id="12" name="Rechtec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8477250" y="603504"/>
            <a:ext cx="3187212" cy="1645920"/>
          </a:xfrm>
        </p:spPr>
        <p:txBody>
          <a:bodyPr rtlCol="0" anchor="b">
            <a:noAutofit/>
          </a:bodyPr>
          <a:lstStyle>
            <a:lvl1pPr algn="l">
              <a:lnSpc>
                <a:spcPct val="100000"/>
              </a:lnSpc>
              <a:defRPr sz="3000" b="0">
                <a:solidFill>
                  <a:schemeClr val="tx1"/>
                </a:solidFill>
                <a:latin typeface="+mj-lt"/>
              </a:defRPr>
            </a:lvl1pPr>
          </a:lstStyle>
          <a:p>
            <a:pPr rtl="0"/>
            <a:r>
              <a:rPr lang="de" dirty="0"/>
              <a:t>Titelmasterformat durch Klicken bearbeiten</a:t>
            </a:r>
            <a:endParaRPr lang="en-US" dirty="0"/>
          </a:p>
        </p:txBody>
      </p:sp>
      <p:sp>
        <p:nvSpPr>
          <p:cNvPr id="4" name="Textplatzhalter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a:t>Mastertextformat bearbeiten</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htec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htec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htec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elplatzhalt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de" dirty="0"/>
              <a:t>Titelmasterformat durch Klicken bearbeiten</a:t>
            </a:r>
            <a:endParaRPr lang="en-US" dirty="0"/>
          </a:p>
        </p:txBody>
      </p:sp>
      <p:sp>
        <p:nvSpPr>
          <p:cNvPr id="3" name="Textplatzhalt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de" dirty="0"/>
              <a:t>Textmasterformate durch Klicken bearbeiten</a:t>
            </a:r>
          </a:p>
          <a:p>
            <a:pPr lvl="1" rtl="0"/>
            <a:r>
              <a:rPr lang="de" dirty="0"/>
              <a:t>Zweite Ebene</a:t>
            </a:r>
          </a:p>
          <a:p>
            <a:pPr lvl="2" rtl="0"/>
            <a:r>
              <a:rPr lang="de" dirty="0"/>
              <a:t>Dritte Ebene</a:t>
            </a:r>
          </a:p>
          <a:p>
            <a:pPr lvl="3" rtl="0"/>
            <a:r>
              <a:rPr lang="de" dirty="0"/>
              <a:t>Vierte Ebene</a:t>
            </a:r>
          </a:p>
          <a:p>
            <a:pPr lvl="4" rtl="0"/>
            <a:r>
              <a:rPr lang="de" dirty="0"/>
              <a:t>Fünfte Ebene</a:t>
            </a:r>
            <a:endParaRPr lang="en-US" dirty="0"/>
          </a:p>
        </p:txBody>
      </p:sp>
      <p:sp>
        <p:nvSpPr>
          <p:cNvPr id="4" name="Datumsplatzhalt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6B4A689-DE7A-460E-9036-381728EAF560}" type="datetime1">
              <a:rPr lang="de-DE" smtClean="0"/>
              <a:t>04.05.2020</a:t>
            </a:fld>
            <a:endParaRPr lang="en-US" dirty="0"/>
          </a:p>
        </p:txBody>
      </p:sp>
      <p:sp>
        <p:nvSpPr>
          <p:cNvPr id="5" name="Fußzeilenplatzhalt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Foliennummernplatzhalt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‹Nr.›</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2TCDiK7GpNM"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17.xml.rels><?xml version="1.0" encoding="UTF-8" standalone="yes"?>
<Relationships xmlns="http://schemas.openxmlformats.org/package/2006/relationships"><Relationship Id="rId2" Type="http://schemas.openxmlformats.org/officeDocument/2006/relationships/hyperlink" Target="https://www.zib.de/weber/KonvergenzReihen.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hmlzKZfkQu4" TargetMode="External"/><Relationship Id="rId2" Type="http://schemas.openxmlformats.org/officeDocument/2006/relationships/hyperlink" Target="https://www.youtube.com/watch?v=5kC3LuIcOkw" TargetMode="External"/><Relationship Id="rId1" Type="http://schemas.openxmlformats.org/officeDocument/2006/relationships/slideLayout" Target="../slideLayouts/slideLayout2.xml"/><Relationship Id="rId4" Type="http://schemas.openxmlformats.org/officeDocument/2006/relationships/hyperlink" Target="https://de.wikipedia.org/wiki/Konvergenzradiu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9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 5" descr="Nahaufnahme eines Logos&#10;&#10;Beschreibung wird automatisch generiert">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12191979" cy="6857990"/>
          </a:xfrm>
          <a:prstGeom prst="rect">
            <a:avLst/>
          </a:prstGeom>
        </p:spPr>
      </p:pic>
      <p:sp>
        <p:nvSpPr>
          <p:cNvPr id="82" name="Rechteck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hteck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el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rtlCol="0">
            <a:normAutofit/>
          </a:bodyPr>
          <a:lstStyle/>
          <a:p>
            <a:pPr rtl="0"/>
            <a:r>
              <a:rPr lang="de-DE" sz="4400" dirty="0">
                <a:solidFill>
                  <a:schemeClr val="tx1"/>
                </a:solidFill>
              </a:rPr>
              <a:t>Mathematik I</a:t>
            </a:r>
            <a:endParaRPr lang="de" sz="4400" dirty="0">
              <a:solidFill>
                <a:schemeClr val="tx1"/>
              </a:solidFill>
            </a:endParaRPr>
          </a:p>
        </p:txBody>
      </p:sp>
      <p:sp>
        <p:nvSpPr>
          <p:cNvPr id="3" name="Untertitel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rtlCol="0">
            <a:normAutofit fontScale="92500" lnSpcReduction="20000"/>
          </a:bodyPr>
          <a:lstStyle/>
          <a:p>
            <a:pPr rtl="0">
              <a:spcAft>
                <a:spcPts val="600"/>
              </a:spcAft>
            </a:pPr>
            <a:r>
              <a:rPr lang="de-DE" dirty="0">
                <a:solidFill>
                  <a:schemeClr val="tx1"/>
                </a:solidFill>
              </a:rPr>
              <a:t>Funktionen durch Potenzreihen darstellen</a:t>
            </a:r>
            <a:endParaRPr lang="de"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BE0E4-AFB9-4925-B92D-3171844E0351}"/>
              </a:ext>
            </a:extLst>
          </p:cNvPr>
          <p:cNvSpPr>
            <a:spLocks noGrp="1"/>
          </p:cNvSpPr>
          <p:nvPr>
            <p:ph type="title"/>
          </p:nvPr>
        </p:nvSpPr>
        <p:spPr/>
        <p:txBody>
          <a:bodyPr/>
          <a:lstStyle/>
          <a:p>
            <a:r>
              <a:rPr lang="de-DE" dirty="0"/>
              <a:t>Die geometrische Reihe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6ED6309-CDAB-495D-B077-3A0B08BFB2B8}"/>
                  </a:ext>
                </a:extLst>
              </p:cNvPr>
              <p:cNvSpPr>
                <a:spLocks noGrp="1"/>
              </p:cNvSpPr>
              <p:nvPr>
                <p:ph idx="1"/>
              </p:nvPr>
            </p:nvSpPr>
            <p:spPr>
              <a:xfrm>
                <a:off x="1066800" y="1934439"/>
                <a:ext cx="10058400" cy="4112286"/>
              </a:xfrm>
            </p:spPr>
            <p:txBody>
              <a:bodyPr>
                <a:normAutofit/>
              </a:bodyPr>
              <a:lstStyle/>
              <a:p>
                <a:pPr marL="0" indent="0">
                  <a:buNone/>
                </a:pPr>
                <a:r>
                  <a:rPr lang="de-DE" b="0" dirty="0"/>
                  <a:t>Dass die Folge der Summanden eine Nullfolge ist, ist zwar </a:t>
                </a:r>
                <a:r>
                  <a:rPr lang="de-DE" b="0" i="1" dirty="0"/>
                  <a:t>notwendig</a:t>
                </a:r>
                <a:r>
                  <a:rPr lang="de-DE" b="0" dirty="0"/>
                  <a:t> für die Konvergenz der Reihe, es reicht aber nicht als Kriterium für die Konvergenz der Reihe aus. Es ist kein </a:t>
                </a:r>
                <a:r>
                  <a:rPr lang="de-DE" b="0" i="1" dirty="0"/>
                  <a:t>hinreichendes </a:t>
                </a:r>
                <a:r>
                  <a:rPr lang="de-DE" b="0" dirty="0"/>
                  <a:t>Kriterium. Die (positiven) Summanden müssen auf jeden Fall schneller als 1/k gegen Null konvergieren.</a:t>
                </a:r>
              </a:p>
              <a:p>
                <a:pPr marL="0" indent="0">
                  <a:buNone/>
                </a:pPr>
                <a:r>
                  <a:rPr lang="de-DE" b="0" dirty="0"/>
                  <a:t> </a:t>
                </a:r>
              </a:p>
              <a:p>
                <a:pPr marL="0" indent="0">
                  <a:buNone/>
                </a:pPr>
                <a:r>
                  <a:rPr lang="de-DE" b="0" dirty="0"/>
                  <a:t>Ein weiteres Beispiel für eine Reihe: Man suche sich eine Zahl </a:t>
                </a:r>
                <a14:m>
                  <m:oMath xmlns:m="http://schemas.openxmlformats.org/officeDocument/2006/math">
                    <m:r>
                      <a:rPr lang="de-DE" b="0" i="1" smtClean="0">
                        <a:latin typeface="Cambria Math" panose="02040503050406030204" pitchFamily="18" charset="0"/>
                      </a:rPr>
                      <m:t>𝑞</m:t>
                    </m:r>
                  </m:oMath>
                </a14:m>
                <a:r>
                  <a:rPr lang="de-DE" b="0" dirty="0"/>
                  <a:t> aus. Wenn </a:t>
                </a:r>
                <a14:m>
                  <m:oMath xmlns:m="http://schemas.openxmlformats.org/officeDocument/2006/math">
                    <m:r>
                      <a:rPr lang="de-DE" b="0" i="0" smtClean="0">
                        <a:latin typeface="Cambria Math" panose="02040503050406030204" pitchFamily="18" charset="0"/>
                      </a:rPr>
                      <m:t>|</m:t>
                    </m:r>
                    <m:r>
                      <a:rPr lang="de-DE" i="1">
                        <a:latin typeface="Cambria Math" panose="02040503050406030204" pitchFamily="18" charset="0"/>
                      </a:rPr>
                      <m:t>𝑞</m:t>
                    </m:r>
                    <m:r>
                      <a:rPr lang="de-DE" b="0" i="1" smtClean="0">
                        <a:latin typeface="Cambria Math" panose="02040503050406030204" pitchFamily="18" charset="0"/>
                      </a:rPr>
                      <m:t>|</m:t>
                    </m:r>
                  </m:oMath>
                </a14:m>
                <a:r>
                  <a:rPr lang="de-DE" b="0" dirty="0"/>
                  <a:t>&lt;1, dann ist die Folge </a:t>
                </a:r>
                <a14:m>
                  <m:oMath xmlns:m="http://schemas.openxmlformats.org/officeDocument/2006/math">
                    <m:r>
                      <a:rPr lang="de-DE" b="0" i="1" smtClean="0">
                        <a:latin typeface="Cambria Math" panose="02040503050406030204" pitchFamily="18" charset="0"/>
                      </a:rPr>
                      <m:t>1 ,</m:t>
                    </m:r>
                    <m:r>
                      <a:rPr lang="de-DE" b="0" i="1" smtClean="0">
                        <a:latin typeface="Cambria Math" panose="02040503050406030204" pitchFamily="18" charset="0"/>
                      </a:rPr>
                      <m:t>𝑞</m:t>
                    </m:r>
                    <m:r>
                      <a:rPr lang="de-DE" b="0" i="1" smtClean="0">
                        <a:latin typeface="Cambria Math" panose="02040503050406030204" pitchFamily="18" charset="0"/>
                      </a:rPr>
                      <m:t> ,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𝑞</m:t>
                        </m:r>
                      </m:e>
                      <m:sup>
                        <m:r>
                          <a:rPr lang="de-DE" b="0" i="1" smtClean="0">
                            <a:latin typeface="Cambria Math" panose="02040503050406030204" pitchFamily="18" charset="0"/>
                          </a:rPr>
                          <m:t>2</m:t>
                        </m:r>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b="0" i="1" smtClean="0">
                            <a:latin typeface="Cambria Math" panose="02040503050406030204" pitchFamily="18" charset="0"/>
                          </a:rPr>
                          <m:t>3</m:t>
                        </m:r>
                      </m:sup>
                    </m:sSup>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b="0" i="1" smtClean="0">
                            <a:latin typeface="Cambria Math" panose="02040503050406030204" pitchFamily="18" charset="0"/>
                          </a:rPr>
                          <m:t>4</m:t>
                        </m:r>
                      </m:sup>
                    </m:sSup>
                    <m:r>
                      <a:rPr lang="de-DE" b="0" i="1" smtClean="0">
                        <a:latin typeface="Cambria Math" panose="02040503050406030204" pitchFamily="18" charset="0"/>
                      </a:rPr>
                      <m:t>…</m:t>
                    </m:r>
                  </m:oMath>
                </a14:m>
                <a:r>
                  <a:rPr lang="de-DE" b="0" dirty="0"/>
                  <a:t> eine Nullfolge. Wenn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𝑞</m:t>
                        </m:r>
                      </m:e>
                    </m:d>
                    <m:r>
                      <a:rPr lang="de-DE" b="0" i="0" smtClean="0">
                        <a:latin typeface="Cambria Math" panose="02040503050406030204" pitchFamily="18" charset="0"/>
                      </a:rPr>
                      <m:t>&gt;</m:t>
                    </m:r>
                  </m:oMath>
                </a14:m>
                <a:r>
                  <a:rPr lang="de-DE" dirty="0"/>
                  <a:t>1, dann wächst diese Folge über alle Grenzen hinaus (sie divergiert).</a:t>
                </a:r>
              </a:p>
              <a:p>
                <a:pPr marL="0" indent="0">
                  <a:buNone/>
                </a:pPr>
                <a:r>
                  <a:rPr lang="de-DE" dirty="0"/>
                  <a:t>Die Frage ist also, ob die geometrische Reihe </a:t>
                </a:r>
              </a:p>
              <a:p>
                <a:pPr marL="0" indent="0">
                  <a:buNone/>
                </a:pPr>
                <a14:m>
                  <m:oMathPara xmlns:m="http://schemas.openxmlformats.org/officeDocument/2006/math">
                    <m:oMathParaPr>
                      <m:jc m:val="centerGroup"/>
                    </m:oMathParaPr>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𝑛</m:t>
                          </m:r>
                          <m:r>
                            <a:rPr lang="de-DE" b="0" i="1" smtClean="0">
                              <a:latin typeface="Cambria Math" panose="02040503050406030204" pitchFamily="18" charset="0"/>
                            </a:rPr>
                            <m:t>=0</m:t>
                          </m:r>
                        </m:sub>
                        <m:sup>
                          <m:r>
                            <a:rPr lang="de-DE" i="1" smtClean="0">
                              <a:latin typeface="Cambria Math" panose="02040503050406030204" pitchFamily="18" charset="0"/>
                              <a:ea typeface="Cambria Math" panose="02040503050406030204" pitchFamily="18" charset="0"/>
                            </a:rPr>
                            <m:t>∞</m:t>
                          </m:r>
                        </m:sup>
                        <m:e>
                          <m:sSup>
                            <m:sSupPr>
                              <m:ctrlPr>
                                <a:rPr lang="de-DE" i="1" smtClean="0">
                                  <a:latin typeface="Cambria Math" panose="02040503050406030204" pitchFamily="18" charset="0"/>
                                </a:rPr>
                              </m:ctrlPr>
                            </m:sSupPr>
                            <m:e>
                              <m:r>
                                <a:rPr lang="de-DE" b="0" i="1" smtClean="0">
                                  <a:latin typeface="Cambria Math" panose="02040503050406030204" pitchFamily="18" charset="0"/>
                                </a:rPr>
                                <m:t>𝑞</m:t>
                              </m:r>
                            </m:e>
                            <m:sup>
                              <m:r>
                                <a:rPr lang="de-DE" b="0" i="1" smtClean="0">
                                  <a:latin typeface="Cambria Math" panose="02040503050406030204" pitchFamily="18" charset="0"/>
                                </a:rPr>
                                <m:t>𝑛</m:t>
                              </m:r>
                            </m:sup>
                          </m:sSup>
                        </m:e>
                      </m:nary>
                    </m:oMath>
                  </m:oMathPara>
                </a14:m>
                <a:endParaRPr lang="de-DE" dirty="0"/>
              </a:p>
              <a:p>
                <a:pPr marL="0" indent="0">
                  <a:buNone/>
                </a:pPr>
                <a:r>
                  <a:rPr lang="de-DE" dirty="0"/>
                  <a:t>für </a:t>
                </a:r>
                <a14:m>
                  <m:oMath xmlns:m="http://schemas.openxmlformats.org/officeDocument/2006/math">
                    <m:r>
                      <a:rPr lang="de-DE">
                        <a:latin typeface="Cambria Math" panose="02040503050406030204" pitchFamily="18" charset="0"/>
                      </a:rPr>
                      <m:t>|</m:t>
                    </m:r>
                    <m:r>
                      <a:rPr lang="de-DE" i="1">
                        <a:latin typeface="Cambria Math" panose="02040503050406030204" pitchFamily="18" charset="0"/>
                      </a:rPr>
                      <m:t>𝑞</m:t>
                    </m:r>
                    <m:r>
                      <a:rPr lang="de-DE" i="1">
                        <a:latin typeface="Cambria Math" panose="02040503050406030204" pitchFamily="18" charset="0"/>
                      </a:rPr>
                      <m:t>|</m:t>
                    </m:r>
                  </m:oMath>
                </a14:m>
                <a:r>
                  <a:rPr lang="de-DE" dirty="0"/>
                  <a:t>&lt;1 konvergiert? Um das zu untersuchen, kann man in diesem Falle tatsächlich die Partialsummen ausrechnen… also die Summe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𝑁</m:t>
                        </m:r>
                      </m:sub>
                    </m:sSub>
                    <m:r>
                      <a:rPr lang="de-DE" b="0" i="1" smtClean="0">
                        <a:latin typeface="Cambria Math" panose="02040503050406030204" pitchFamily="18" charset="0"/>
                      </a:rPr>
                      <m:t>=</m:t>
                    </m:r>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𝑛</m:t>
                        </m:r>
                        <m:r>
                          <a:rPr lang="de-DE" b="0" i="1" smtClean="0">
                            <a:latin typeface="Cambria Math" panose="02040503050406030204" pitchFamily="18" charset="0"/>
                          </a:rPr>
                          <m:t>=0</m:t>
                        </m:r>
                      </m:sub>
                      <m:sup>
                        <m:r>
                          <a:rPr lang="de-DE" b="0" i="1" smtClean="0">
                            <a:latin typeface="Cambria Math" panose="02040503050406030204" pitchFamily="18" charset="0"/>
                          </a:rPr>
                          <m:t>𝑁</m:t>
                        </m:r>
                      </m:sup>
                      <m:e>
                        <m:sSup>
                          <m:sSupPr>
                            <m:ctrlPr>
                              <a:rPr lang="de-DE" b="0" i="1" smtClean="0">
                                <a:latin typeface="Cambria Math" panose="02040503050406030204" pitchFamily="18" charset="0"/>
                              </a:rPr>
                            </m:ctrlPr>
                          </m:sSupPr>
                          <m:e>
                            <m:r>
                              <a:rPr lang="de-DE" b="0" i="1" smtClean="0">
                                <a:latin typeface="Cambria Math" panose="02040503050406030204" pitchFamily="18" charset="0"/>
                              </a:rPr>
                              <m:t>𝑞</m:t>
                            </m:r>
                          </m:e>
                          <m:sup>
                            <m:r>
                              <a:rPr lang="de-DE" b="0" i="1" smtClean="0">
                                <a:latin typeface="Cambria Math" panose="02040503050406030204" pitchFamily="18" charset="0"/>
                              </a:rPr>
                              <m:t>𝑛</m:t>
                            </m:r>
                          </m:sup>
                        </m:sSup>
                      </m:e>
                    </m:nary>
                  </m:oMath>
                </a14:m>
                <a:r>
                  <a:rPr lang="de-DE" dirty="0"/>
                  <a:t> bis zu einem gegebenen N. </a:t>
                </a:r>
              </a:p>
            </p:txBody>
          </p:sp>
        </mc:Choice>
        <mc:Fallback xmlns="">
          <p:sp>
            <p:nvSpPr>
              <p:cNvPr id="3" name="Inhaltsplatzhalter 2">
                <a:extLst>
                  <a:ext uri="{FF2B5EF4-FFF2-40B4-BE49-F238E27FC236}">
                    <a16:creationId xmlns:a16="http://schemas.microsoft.com/office/drawing/2014/main" id="{96ED6309-CDAB-495D-B077-3A0B08BFB2B8}"/>
                  </a:ext>
                </a:extLst>
              </p:cNvPr>
              <p:cNvSpPr>
                <a:spLocks noGrp="1" noRot="1" noChangeAspect="1" noMove="1" noResize="1" noEditPoints="1" noAdjustHandles="1" noChangeArrowheads="1" noChangeShapeType="1" noTextEdit="1"/>
              </p:cNvSpPr>
              <p:nvPr>
                <p:ph idx="1"/>
              </p:nvPr>
            </p:nvSpPr>
            <p:spPr>
              <a:xfrm>
                <a:off x="1066800" y="1934439"/>
                <a:ext cx="10058400" cy="4112286"/>
              </a:xfrm>
              <a:blipFill>
                <a:blip r:embed="rId2"/>
                <a:stretch>
                  <a:fillRect l="-242" t="-148" b="-4593"/>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7B220728-271A-4A6D-9C40-5E4D35B0F85D}"/>
              </a:ext>
            </a:extLst>
          </p:cNvPr>
          <p:cNvSpPr>
            <a:spLocks noGrp="1"/>
          </p:cNvSpPr>
          <p:nvPr>
            <p:ph type="dt" sz="half" idx="10"/>
          </p:nvPr>
        </p:nvSpPr>
        <p:spPr/>
        <p:txBody>
          <a:bodyPr/>
          <a:lstStyle/>
          <a:p>
            <a:pPr rtl="0"/>
            <a:fld id="{FB7C0C16-5521-4517-AFDE-676F786A1296}" type="datetime1">
              <a:rPr lang="de-DE" smtClean="0"/>
              <a:t>04.05.2020</a:t>
            </a:fld>
            <a:endParaRPr lang="en-US" dirty="0"/>
          </a:p>
        </p:txBody>
      </p:sp>
    </p:spTree>
    <p:extLst>
      <p:ext uri="{BB962C8B-B14F-4D97-AF65-F5344CB8AC3E}">
        <p14:creationId xmlns:p14="http://schemas.microsoft.com/office/powerpoint/2010/main" val="282992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BE0E4-AFB9-4925-B92D-3171844E0351}"/>
              </a:ext>
            </a:extLst>
          </p:cNvPr>
          <p:cNvSpPr>
            <a:spLocks noGrp="1"/>
          </p:cNvSpPr>
          <p:nvPr>
            <p:ph type="title"/>
          </p:nvPr>
        </p:nvSpPr>
        <p:spPr/>
        <p:txBody>
          <a:bodyPr>
            <a:normAutofit/>
          </a:bodyPr>
          <a:lstStyle/>
          <a:p>
            <a:r>
              <a:rPr lang="de-DE" sz="3600" dirty="0"/>
              <a:t>Die Partialsummen der geometrischen Reihe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6ED6309-CDAB-495D-B077-3A0B08BFB2B8}"/>
                  </a:ext>
                </a:extLst>
              </p:cNvPr>
              <p:cNvSpPr>
                <a:spLocks noGrp="1"/>
              </p:cNvSpPr>
              <p:nvPr>
                <p:ph idx="1"/>
              </p:nvPr>
            </p:nvSpPr>
            <p:spPr>
              <a:xfrm>
                <a:off x="1066800" y="1934439"/>
                <a:ext cx="10058400" cy="4112286"/>
              </a:xfrm>
            </p:spPr>
            <p:txBody>
              <a:bodyPr>
                <a:normAutofit/>
              </a:bodyPr>
              <a:lstStyle/>
              <a:p>
                <a:pPr marL="0" indent="0">
                  <a:buNone/>
                </a:pPr>
                <a:r>
                  <a:rPr lang="de-DE" dirty="0"/>
                  <a:t>Zunächst multiplizieren wir die Partialsumme mit q: </a:t>
                </a:r>
              </a:p>
              <a:p>
                <a:pPr marL="0" indent="0">
                  <a:buNone/>
                </a:pPr>
                <a14:m>
                  <m:oMathPara xmlns:m="http://schemas.openxmlformats.org/officeDocument/2006/math">
                    <m:oMathParaPr>
                      <m:jc m:val="left"/>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𝑁</m:t>
                          </m:r>
                        </m:sub>
                      </m:sSub>
                      <m:r>
                        <a:rPr lang="de-DE" b="0" i="1" smtClean="0">
                          <a:latin typeface="Cambria Math" panose="02040503050406030204" pitchFamily="18" charset="0"/>
                        </a:rPr>
                        <m:t>=</m:t>
                      </m:r>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𝑛</m:t>
                          </m:r>
                          <m:r>
                            <a:rPr lang="de-DE" b="0" i="1" smtClean="0">
                              <a:latin typeface="Cambria Math" panose="02040503050406030204" pitchFamily="18" charset="0"/>
                            </a:rPr>
                            <m:t>=0</m:t>
                          </m:r>
                        </m:sub>
                        <m:sup>
                          <m:r>
                            <a:rPr lang="de-DE" b="0" i="1" smtClean="0">
                              <a:latin typeface="Cambria Math" panose="02040503050406030204" pitchFamily="18" charset="0"/>
                              <a:ea typeface="Cambria Math" panose="02040503050406030204" pitchFamily="18" charset="0"/>
                            </a:rPr>
                            <m:t>𝑁</m:t>
                          </m:r>
                        </m:sup>
                        <m:e>
                          <m:sSup>
                            <m:sSupPr>
                              <m:ctrlPr>
                                <a:rPr lang="de-DE" i="1" smtClean="0">
                                  <a:latin typeface="Cambria Math" panose="02040503050406030204" pitchFamily="18" charset="0"/>
                                </a:rPr>
                              </m:ctrlPr>
                            </m:sSupPr>
                            <m:e>
                              <m:r>
                                <a:rPr lang="de-DE" b="0" i="1" smtClean="0">
                                  <a:latin typeface="Cambria Math" panose="02040503050406030204" pitchFamily="18" charset="0"/>
                                </a:rPr>
                                <m:t>𝑞</m:t>
                              </m:r>
                            </m:e>
                            <m:sup>
                              <m:r>
                                <a:rPr lang="de-DE" b="0" i="1" smtClean="0">
                                  <a:latin typeface="Cambria Math" panose="02040503050406030204" pitchFamily="18" charset="0"/>
                                </a:rPr>
                                <m:t>𝑛</m:t>
                              </m:r>
                            </m:sup>
                          </m:sSup>
                        </m:e>
                      </m:nary>
                      <m:r>
                        <a:rPr lang="de-DE" b="0" i="1" smtClean="0">
                          <a:latin typeface="Cambria Math" panose="02040503050406030204" pitchFamily="18" charset="0"/>
                        </a:rPr>
                        <m:t>      </m:t>
                      </m:r>
                      <m:r>
                        <a:rPr lang="de-DE"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b="0" i="1" smtClean="0">
                              <a:latin typeface="Cambria Math" panose="02040503050406030204" pitchFamily="18" charset="0"/>
                            </a:rPr>
                            <m:t>𝑞</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𝑠</m:t>
                          </m:r>
                        </m:e>
                        <m:sub>
                          <m:r>
                            <a:rPr lang="de-DE" i="1">
                              <a:latin typeface="Cambria Math" panose="02040503050406030204" pitchFamily="18" charset="0"/>
                            </a:rPr>
                            <m:t>𝑁</m:t>
                          </m:r>
                          <m:r>
                            <a:rPr lang="de-DE" b="0" i="1" smtClean="0">
                              <a:latin typeface="Cambria Math" panose="02040503050406030204" pitchFamily="18" charset="0"/>
                            </a:rPr>
                            <m:t> </m:t>
                          </m:r>
                        </m:sub>
                      </m:sSub>
                      <m: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=0</m:t>
                          </m:r>
                        </m:sub>
                        <m:sup>
                          <m:r>
                            <a:rPr lang="de-DE" i="1">
                              <a:latin typeface="Cambria Math" panose="02040503050406030204" pitchFamily="18" charset="0"/>
                              <a:ea typeface="Cambria Math" panose="02040503050406030204" pitchFamily="18" charset="0"/>
                            </a:rPr>
                            <m:t>𝑁</m:t>
                          </m:r>
                        </m:sup>
                        <m:e>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i="1">
                                  <a:latin typeface="Cambria Math" panose="02040503050406030204" pitchFamily="18" charset="0"/>
                                </a:rPr>
                                <m:t>𝑛</m:t>
                              </m:r>
                              <m:r>
                                <a:rPr lang="de-DE" b="0" i="1" smtClean="0">
                                  <a:latin typeface="Cambria Math" panose="02040503050406030204" pitchFamily="18" charset="0"/>
                                </a:rPr>
                                <m:t>+1</m:t>
                              </m:r>
                            </m:sup>
                          </m:sSup>
                        </m:e>
                      </m:nary>
                      <m:r>
                        <a:rPr lang="de-DE" b="0" i="1" smtClean="0">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m:t>
                          </m:r>
                          <m:r>
                            <a:rPr lang="de-DE" b="0" i="1" smtClean="0">
                              <a:latin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r>
                            <a:rPr lang="de-DE" i="1">
                              <a:latin typeface="Cambria Math" panose="02040503050406030204" pitchFamily="18" charset="0"/>
                              <a:ea typeface="Cambria Math" panose="02040503050406030204" pitchFamily="18" charset="0"/>
                            </a:rPr>
                            <m:t>+1</m:t>
                          </m:r>
                        </m:sup>
                        <m:e>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i="1">
                                  <a:latin typeface="Cambria Math" panose="02040503050406030204" pitchFamily="18" charset="0"/>
                                </a:rPr>
                                <m:t>𝑛</m:t>
                              </m:r>
                            </m:sup>
                          </m:sSup>
                        </m:e>
                      </m:nary>
                      <m:r>
                        <a:rPr lang="de-DE" b="0" i="1" smtClean="0">
                          <a:latin typeface="Cambria Math" panose="02040503050406030204" pitchFamily="18" charset="0"/>
                        </a:rPr>
                        <m:t>=</m:t>
                      </m:r>
                      <m:d>
                        <m:dPr>
                          <m:ctrlPr>
                            <a:rPr lang="de-DE" b="0" i="1" smtClean="0">
                              <a:latin typeface="Cambria Math" panose="02040503050406030204" pitchFamily="18" charset="0"/>
                            </a:rPr>
                          </m:ctrlPr>
                        </m:dPr>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=0</m:t>
                              </m:r>
                            </m:sub>
                            <m:sup>
                              <m:r>
                                <a:rPr lang="de-DE" i="1">
                                  <a:latin typeface="Cambria Math" panose="02040503050406030204" pitchFamily="18" charset="0"/>
                                  <a:ea typeface="Cambria Math" panose="02040503050406030204" pitchFamily="18" charset="0"/>
                                </a:rPr>
                                <m:t>𝑁</m:t>
                              </m:r>
                              <m:r>
                                <a:rPr lang="de-DE" b="0" i="1" smtClean="0">
                                  <a:latin typeface="Cambria Math" panose="02040503050406030204" pitchFamily="18" charset="0"/>
                                  <a:ea typeface="Cambria Math" panose="02040503050406030204" pitchFamily="18" charset="0"/>
                                </a:rPr>
                                <m:t>+1</m:t>
                              </m:r>
                            </m:sup>
                            <m:e>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i="1">
                                      <a:latin typeface="Cambria Math" panose="02040503050406030204" pitchFamily="18" charset="0"/>
                                    </a:rPr>
                                    <m:t>𝑛</m:t>
                                  </m:r>
                                </m:sup>
                              </m:sSup>
                            </m:e>
                          </m:nary>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𝑞</m:t>
                          </m:r>
                        </m:e>
                        <m:sup>
                          <m:r>
                            <a:rPr lang="de-DE" b="0" i="1" smtClean="0">
                              <a:latin typeface="Cambria Math" panose="02040503050406030204" pitchFamily="18" charset="0"/>
                            </a:rPr>
                            <m:t>0</m:t>
                          </m:r>
                        </m:sup>
                      </m:s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𝑁</m:t>
                          </m:r>
                          <m:r>
                            <a:rPr lang="de-DE" b="0" i="1" smtClean="0">
                              <a:latin typeface="Cambria Math" panose="02040503050406030204" pitchFamily="18" charset="0"/>
                            </a:rPr>
                            <m:t>+1</m:t>
                          </m:r>
                        </m:sub>
                      </m:sSub>
                      <m:r>
                        <a:rPr lang="de-DE" b="0" i="1" smtClean="0">
                          <a:latin typeface="Cambria Math" panose="02040503050406030204" pitchFamily="18" charset="0"/>
                        </a:rPr>
                        <m:t>−1</m:t>
                      </m:r>
                    </m:oMath>
                  </m:oMathPara>
                </a14:m>
                <a:endParaRPr lang="de-DE" b="0" dirty="0"/>
              </a:p>
              <a:p>
                <a:pPr marL="0" indent="0">
                  <a:buNone/>
                </a:pPr>
                <a:endParaRPr lang="de-DE" dirty="0"/>
              </a:p>
              <a:p>
                <a:pPr marL="0" indent="0">
                  <a:buNone/>
                </a:pPr>
                <a:r>
                  <a:rPr lang="de-DE" dirty="0"/>
                  <a:t>Weiter gilt:</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i="1">
                            <a:latin typeface="Cambria Math" panose="02040503050406030204" pitchFamily="18" charset="0"/>
                          </a:rPr>
                          <m:t>𝑠</m:t>
                        </m:r>
                      </m:e>
                      <m:sub>
                        <m:r>
                          <a:rPr lang="de-DE" i="1">
                            <a:latin typeface="Cambria Math" panose="02040503050406030204" pitchFamily="18" charset="0"/>
                          </a:rPr>
                          <m:t>𝑁</m:t>
                        </m:r>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𝑁</m:t>
                        </m:r>
                      </m:sub>
                    </m:sSub>
                    <m:r>
                      <a:rPr lang="de-DE" b="0" i="1" smtClean="0">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b="0" i="1" smtClean="0">
                            <a:latin typeface="Cambria Math" panose="02040503050406030204" pitchFamily="18" charset="0"/>
                          </a:rPr>
                          <m:t>𝑁</m:t>
                        </m:r>
                        <m:r>
                          <a:rPr lang="de-DE" i="1">
                            <a:latin typeface="Cambria Math" panose="02040503050406030204" pitchFamily="18" charset="0"/>
                          </a:rPr>
                          <m:t>+1</m:t>
                        </m:r>
                      </m:sup>
                    </m:sSup>
                  </m:oMath>
                </a14:m>
                <a:r>
                  <a:rPr lang="de-DE" dirty="0"/>
                  <a:t> (das ist der Summand, der zur Partialsumme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𝑁</m:t>
                        </m:r>
                      </m:sub>
                    </m:sSub>
                  </m:oMath>
                </a14:m>
                <a:r>
                  <a:rPr lang="de-DE" dirty="0"/>
                  <a:t> hinzuaddiert wird).  In diese Gleichung setzen wir das ein, was wir für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𝑁</m:t>
                        </m:r>
                        <m:r>
                          <a:rPr lang="de-DE" i="1">
                            <a:latin typeface="Cambria Math" panose="02040503050406030204" pitchFamily="18" charset="0"/>
                          </a:rPr>
                          <m:t>+1</m:t>
                        </m:r>
                      </m:sub>
                    </m:sSub>
                  </m:oMath>
                </a14:m>
                <a:r>
                  <a:rPr lang="de-DE" dirty="0"/>
                  <a:t> oben heraus gefunden haben. Nämlich: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𝑁</m:t>
                        </m:r>
                        <m:r>
                          <a:rPr lang="de-DE" i="1">
                            <a:latin typeface="Cambria Math" panose="02040503050406030204" pitchFamily="18" charset="0"/>
                          </a:rPr>
                          <m:t>+1</m:t>
                        </m:r>
                      </m:sub>
                    </m:sSub>
                    <m:r>
                      <a:rPr lang="de-DE" b="0" i="1" smtClean="0">
                        <a:latin typeface="Cambria Math" panose="02040503050406030204" pitchFamily="18" charset="0"/>
                      </a:rPr>
                      <m:t>=</m:t>
                    </m:r>
                  </m:oMath>
                </a14:m>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 </m:t>
                        </m:r>
                        <m:r>
                          <a:rPr lang="de-DE" b="0" i="1" smtClean="0">
                            <a:latin typeface="Cambria Math" panose="02040503050406030204" pitchFamily="18" charset="0"/>
                          </a:rPr>
                          <m:t>1+</m:t>
                        </m:r>
                        <m:r>
                          <a:rPr lang="de-DE" i="1">
                            <a:latin typeface="Cambria Math" panose="02040503050406030204" pitchFamily="18" charset="0"/>
                          </a:rPr>
                          <m:t>𝑞</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𝑠</m:t>
                        </m:r>
                      </m:e>
                      <m:sub>
                        <m:r>
                          <a:rPr lang="de-DE" i="1">
                            <a:latin typeface="Cambria Math" panose="02040503050406030204" pitchFamily="18" charset="0"/>
                          </a:rPr>
                          <m:t>𝑁</m:t>
                        </m:r>
                      </m:sub>
                    </m:sSub>
                    <m:r>
                      <a:rPr lang="de-DE" b="0" i="1" smtClean="0">
                        <a:latin typeface="Cambria Math" panose="02040503050406030204" pitchFamily="18" charset="0"/>
                      </a:rPr>
                      <m:t>. </m:t>
                    </m:r>
                  </m:oMath>
                </a14:m>
                <a:r>
                  <a:rPr lang="de-DE" dirty="0"/>
                  <a:t> Also:</a:t>
                </a:r>
              </a:p>
              <a:p>
                <a:pPr marL="0" indent="0">
                  <a:buNone/>
                </a:pPr>
                <a:endParaRPr lang="de-DE" dirty="0"/>
              </a:p>
              <a:p>
                <a:pPr marL="0" indent="0">
                  <a:buNone/>
                </a:pPr>
                <a:endParaRPr lang="de-DE" dirty="0"/>
              </a:p>
              <a:p>
                <a:pPr marL="0" indent="0">
                  <a:buNone/>
                </a:pPr>
                <a:endParaRPr lang="de-DE" dirty="0"/>
              </a:p>
              <a:p>
                <a:pPr marL="0" indent="0">
                  <a:buNone/>
                </a:pPr>
                <a:r>
                  <a:rPr lang="de-DE" dirty="0"/>
                  <a:t>Was passiert also für unendlich große N? </a:t>
                </a:r>
                <a:r>
                  <a:rPr lang="de-DE" dirty="0">
                    <a:hlinkClick r:id="rId2"/>
                  </a:rPr>
                  <a:t>Hier</a:t>
                </a:r>
                <a:r>
                  <a:rPr lang="de-DE" dirty="0"/>
                  <a:t> finden Sie die Antwort (und auch nochmal obige Herleitung mit anderer Wahl der Buchstaben)</a:t>
                </a:r>
              </a:p>
            </p:txBody>
          </p:sp>
        </mc:Choice>
        <mc:Fallback xmlns="">
          <p:sp>
            <p:nvSpPr>
              <p:cNvPr id="3" name="Inhaltsplatzhalter 2">
                <a:extLst>
                  <a:ext uri="{FF2B5EF4-FFF2-40B4-BE49-F238E27FC236}">
                    <a16:creationId xmlns:a16="http://schemas.microsoft.com/office/drawing/2014/main" id="{96ED6309-CDAB-495D-B077-3A0B08BFB2B8}"/>
                  </a:ext>
                </a:extLst>
              </p:cNvPr>
              <p:cNvSpPr>
                <a:spLocks noGrp="1" noRot="1" noChangeAspect="1" noMove="1" noResize="1" noEditPoints="1" noAdjustHandles="1" noChangeArrowheads="1" noChangeShapeType="1" noTextEdit="1"/>
              </p:cNvSpPr>
              <p:nvPr>
                <p:ph idx="1"/>
              </p:nvPr>
            </p:nvSpPr>
            <p:spPr>
              <a:xfrm>
                <a:off x="1066800" y="1934439"/>
                <a:ext cx="10058400" cy="4112286"/>
              </a:xfrm>
              <a:blipFill>
                <a:blip r:embed="rId3"/>
                <a:stretch>
                  <a:fillRect l="-242" t="-148" b="-889"/>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7B220728-271A-4A6D-9C40-5E4D35B0F85D}"/>
              </a:ext>
            </a:extLst>
          </p:cNvPr>
          <p:cNvSpPr>
            <a:spLocks noGrp="1"/>
          </p:cNvSpPr>
          <p:nvPr>
            <p:ph type="dt" sz="half" idx="10"/>
          </p:nvPr>
        </p:nvSpPr>
        <p:spPr/>
        <p:txBody>
          <a:bodyPr/>
          <a:lstStyle/>
          <a:p>
            <a:pPr rtl="0"/>
            <a:fld id="{FB7C0C16-5521-4517-AFDE-676F786A1296}" type="datetime1">
              <a:rPr lang="de-DE" smtClean="0"/>
              <a:t>04.05.2020</a:t>
            </a:fld>
            <a:endParaRPr lang="en-US" dirty="0"/>
          </a:p>
        </p:txBody>
      </p:sp>
      <p:sp>
        <p:nvSpPr>
          <p:cNvPr id="7" name="Textfeld 6">
            <a:extLst>
              <a:ext uri="{FF2B5EF4-FFF2-40B4-BE49-F238E27FC236}">
                <a16:creationId xmlns:a16="http://schemas.microsoft.com/office/drawing/2014/main" id="{010FE1C7-6DF6-4233-891B-F22249151B08}"/>
              </a:ext>
            </a:extLst>
          </p:cNvPr>
          <p:cNvSpPr txBox="1"/>
          <p:nvPr/>
        </p:nvSpPr>
        <p:spPr>
          <a:xfrm>
            <a:off x="8024285" y="2291192"/>
            <a:ext cx="1742982" cy="769441"/>
          </a:xfrm>
          <a:prstGeom prst="rect">
            <a:avLst/>
          </a:prstGeom>
          <a:noFill/>
        </p:spPr>
        <p:txBody>
          <a:bodyPr wrap="square" rtlCol="0">
            <a:spAutoFit/>
          </a:bodyPr>
          <a:lstStyle/>
          <a:p>
            <a:r>
              <a:rPr lang="de-DE" sz="1100" dirty="0"/>
              <a:t>In jedem Schritt dieser Umformung, gibt es mathematisches Denken…</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F95A7DBE-AB07-4E45-8821-18FC86C90B2D}"/>
                  </a:ext>
                </a:extLst>
              </p:cNvPr>
              <p:cNvSpPr txBox="1"/>
              <p:nvPr/>
            </p:nvSpPr>
            <p:spPr>
              <a:xfrm>
                <a:off x="1099456" y="4452508"/>
                <a:ext cx="4588627" cy="60260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 1+</m:t>
                          </m:r>
                          <m:r>
                            <a:rPr lang="de-DE" i="1">
                              <a:latin typeface="Cambria Math" panose="02040503050406030204" pitchFamily="18" charset="0"/>
                            </a:rPr>
                            <m:t>𝑞</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𝑠</m:t>
                          </m:r>
                        </m:e>
                        <m:sub>
                          <m:r>
                            <a:rPr lang="de-DE" i="1">
                              <a:latin typeface="Cambria Math" panose="02040503050406030204" pitchFamily="18" charset="0"/>
                            </a:rPr>
                            <m:t>𝑁</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 </m:t>
                          </m:r>
                          <m:r>
                            <a:rPr lang="de-DE" b="0" i="1" smtClean="0">
                              <a:latin typeface="Cambria Math" panose="02040503050406030204" pitchFamily="18" charset="0"/>
                            </a:rPr>
                            <m:t>𝑠</m:t>
                          </m:r>
                        </m:e>
                        <m:sub>
                          <m:r>
                            <a:rPr lang="de-DE" b="0" i="1" smtClean="0">
                              <a:latin typeface="Cambria Math" panose="02040503050406030204" pitchFamily="18" charset="0"/>
                            </a:rPr>
                            <m:t>𝑁</m:t>
                          </m:r>
                        </m:sub>
                      </m:sSub>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𝑞</m:t>
                          </m:r>
                        </m:e>
                        <m:sup>
                          <m:r>
                            <a:rPr lang="de-DE" b="0" i="1" smtClean="0">
                              <a:latin typeface="Cambria Math" panose="02040503050406030204" pitchFamily="18" charset="0"/>
                            </a:rPr>
                            <m:t>𝑁</m:t>
                          </m:r>
                          <m:r>
                            <a:rPr lang="de-DE" b="0" i="1" smtClean="0">
                              <a:latin typeface="Cambria Math" panose="02040503050406030204" pitchFamily="18" charset="0"/>
                            </a:rPr>
                            <m:t>+1</m:t>
                          </m:r>
                        </m:sup>
                      </m:sSup>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rPr>
                          </m:ctrlPr>
                        </m:sSubPr>
                        <m:e>
                          <m:f>
                            <m:fPr>
                              <m:ctrlPr>
                                <a:rPr lang="de-DE" i="1">
                                  <a:latin typeface="Cambria Math" panose="02040503050406030204" pitchFamily="18" charset="0"/>
                                </a:rPr>
                              </m:ctrlPr>
                            </m:fPr>
                            <m:num>
                              <m:r>
                                <a:rPr lang="de-DE" i="1">
                                  <a:latin typeface="Cambria Math" panose="02040503050406030204" pitchFamily="18" charset="0"/>
                                </a:rPr>
                                <m:t>1−</m:t>
                              </m:r>
                              <m:sSup>
                                <m:sSupPr>
                                  <m:ctrlPr>
                                    <a:rPr lang="de-DE" i="1">
                                      <a:latin typeface="Cambria Math" panose="02040503050406030204" pitchFamily="18" charset="0"/>
                                    </a:rPr>
                                  </m:ctrlPr>
                                </m:sSupPr>
                                <m:e>
                                  <m:r>
                                    <a:rPr lang="de-DE" i="1">
                                      <a:latin typeface="Cambria Math" panose="02040503050406030204" pitchFamily="18" charset="0"/>
                                    </a:rPr>
                                    <m:t>𝑞</m:t>
                                  </m:r>
                                </m:e>
                                <m:sup>
                                  <m:r>
                                    <a:rPr lang="de-DE" i="1">
                                      <a:latin typeface="Cambria Math" panose="02040503050406030204" pitchFamily="18" charset="0"/>
                                    </a:rPr>
                                    <m:t>𝑁</m:t>
                                  </m:r>
                                  <m:r>
                                    <a:rPr lang="de-DE" i="1">
                                      <a:latin typeface="Cambria Math" panose="02040503050406030204" pitchFamily="18" charset="0"/>
                                    </a:rPr>
                                    <m:t>+1</m:t>
                                  </m:r>
                                </m:sup>
                              </m:sSup>
                            </m:num>
                            <m:den>
                              <m:r>
                                <a:rPr lang="de-DE" i="1">
                                  <a:latin typeface="Cambria Math" panose="02040503050406030204" pitchFamily="18" charset="0"/>
                                </a:rPr>
                                <m:t>1−</m:t>
                              </m:r>
                              <m:r>
                                <a:rPr lang="de-DE" i="1">
                                  <a:latin typeface="Cambria Math" panose="02040503050406030204" pitchFamily="18" charset="0"/>
                                </a:rPr>
                                <m:t>𝑞</m:t>
                              </m:r>
                            </m:den>
                          </m:f>
                          <m:r>
                            <a:rPr lang="de-DE" b="0" i="1" smtClean="0">
                              <a:latin typeface="Cambria Math" panose="02040503050406030204" pitchFamily="18" charset="0"/>
                            </a:rPr>
                            <m:t>=</m:t>
                          </m:r>
                          <m:r>
                            <a:rPr lang="de-DE" i="1">
                              <a:latin typeface="Cambria Math" panose="02040503050406030204" pitchFamily="18" charset="0"/>
                            </a:rPr>
                            <m:t>𝑠</m:t>
                          </m:r>
                        </m:e>
                        <m:sub>
                          <m:r>
                            <a:rPr lang="de-DE" i="1">
                              <a:latin typeface="Cambria Math" panose="02040503050406030204" pitchFamily="18" charset="0"/>
                            </a:rPr>
                            <m:t>𝑁</m:t>
                          </m:r>
                        </m:sub>
                      </m:sSub>
                    </m:oMath>
                  </m:oMathPara>
                </a14:m>
                <a:endParaRPr lang="de-DE" dirty="0"/>
              </a:p>
            </p:txBody>
          </p:sp>
        </mc:Choice>
        <mc:Fallback xmlns="">
          <p:sp>
            <p:nvSpPr>
              <p:cNvPr id="8" name="Textfeld 7">
                <a:extLst>
                  <a:ext uri="{FF2B5EF4-FFF2-40B4-BE49-F238E27FC236}">
                    <a16:creationId xmlns:a16="http://schemas.microsoft.com/office/drawing/2014/main" id="{F95A7DBE-AB07-4E45-8821-18FC86C90B2D}"/>
                  </a:ext>
                </a:extLst>
              </p:cNvPr>
              <p:cNvSpPr txBox="1">
                <a:spLocks noRot="1" noChangeAspect="1" noMove="1" noResize="1" noEditPoints="1" noAdjustHandles="1" noChangeArrowheads="1" noChangeShapeType="1" noTextEdit="1"/>
              </p:cNvSpPr>
              <p:nvPr/>
            </p:nvSpPr>
            <p:spPr>
              <a:xfrm>
                <a:off x="1099456" y="4452508"/>
                <a:ext cx="4588627" cy="602601"/>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45140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7FDD2-84C0-4CAC-82F8-0B862C0AD5D0}"/>
              </a:ext>
            </a:extLst>
          </p:cNvPr>
          <p:cNvSpPr>
            <a:spLocks noGrp="1"/>
          </p:cNvSpPr>
          <p:nvPr>
            <p:ph type="title"/>
          </p:nvPr>
        </p:nvSpPr>
        <p:spPr/>
        <p:txBody>
          <a:bodyPr/>
          <a:lstStyle/>
          <a:p>
            <a:r>
              <a:rPr lang="de-DE" dirty="0"/>
              <a:t>Cauchys Idee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AC13888-3E9D-474A-A0A8-E4FE33342659}"/>
                  </a:ext>
                </a:extLst>
              </p:cNvPr>
              <p:cNvSpPr>
                <a:spLocks noGrp="1"/>
              </p:cNvSpPr>
              <p:nvPr>
                <p:ph idx="1"/>
              </p:nvPr>
            </p:nvSpPr>
            <p:spPr/>
            <p:txBody>
              <a:bodyPr/>
              <a:lstStyle/>
              <a:p>
                <a:pPr marL="0" indent="0">
                  <a:buNone/>
                </a:pPr>
                <a:r>
                  <a:rPr lang="de-DE" dirty="0"/>
                  <a:t>Es geht also darum, dass die Folge </a:t>
                </a:r>
                <a14:m>
                  <m:oMath xmlns:m="http://schemas.openxmlformats.org/officeDocument/2006/math">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𝑛</m:t>
                            </m:r>
                          </m:sub>
                        </m:sSub>
                      </m:e>
                    </m:d>
                    <m:r>
                      <a:rPr lang="de-DE" b="0" i="1" smtClean="0">
                        <a:latin typeface="Cambria Math" panose="02040503050406030204" pitchFamily="18" charset="0"/>
                      </a:rPr>
                      <m:t> </m:t>
                    </m:r>
                  </m:oMath>
                </a14:m>
                <a:r>
                  <a:rPr lang="de-DE" dirty="0"/>
                  <a:t>der Summanden bei der Reihe </a:t>
                </a:r>
                <a14:m>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𝑛</m:t>
                        </m:r>
                        <m:r>
                          <a:rPr lang="de-DE" b="0" i="1" smtClean="0">
                            <a:latin typeface="Cambria Math" panose="02040503050406030204" pitchFamily="18" charset="0"/>
                          </a:rPr>
                          <m:t>=1</m:t>
                        </m:r>
                      </m:sub>
                      <m:sup>
                        <m:r>
                          <a:rPr lang="de-DE" i="1" smtClean="0">
                            <a:latin typeface="Cambria Math" panose="02040503050406030204" pitchFamily="18" charset="0"/>
                            <a:ea typeface="Cambria Math" panose="02040503050406030204" pitchFamily="18" charset="0"/>
                          </a:rPr>
                          <m:t>∞</m:t>
                        </m:r>
                      </m:sup>
                      <m:e>
                        <m:sSub>
                          <m:sSubPr>
                            <m:ctrlPr>
                              <a:rPr lang="de-DE"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𝑛</m:t>
                            </m:r>
                          </m:sub>
                        </m:sSub>
                      </m:e>
                    </m:nary>
                  </m:oMath>
                </a14:m>
                <a:r>
                  <a:rPr lang="de-DE" dirty="0"/>
                  <a:t> </a:t>
                </a:r>
                <a:r>
                  <a:rPr lang="de-DE" u="sng" dirty="0"/>
                  <a:t>schnell genug gegen Null </a:t>
                </a:r>
                <a:r>
                  <a:rPr lang="de-DE" dirty="0"/>
                  <a:t>konvergiert (betragsmäßig). </a:t>
                </a:r>
              </a:p>
              <a:p>
                <a:pPr marL="0" indent="0">
                  <a:buNone/>
                </a:pPr>
                <a:r>
                  <a:rPr lang="de-DE" dirty="0"/>
                  <a:t>Fallen die Summanden also schneller als die der geometrischen Reihe mit einem </a:t>
                </a:r>
                <a14:m>
                  <m:oMath xmlns:m="http://schemas.openxmlformats.org/officeDocument/2006/math">
                    <m:r>
                      <a:rPr lang="de-DE" b="0" i="1" smtClean="0">
                        <a:latin typeface="Cambria Math" panose="02040503050406030204" pitchFamily="18" charset="0"/>
                      </a:rPr>
                      <m:t>0</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𝑞</m:t>
                    </m:r>
                    <m:r>
                      <a:rPr lang="de-DE" b="0" i="1" smtClean="0">
                        <a:latin typeface="Cambria Math" panose="02040503050406030204" pitchFamily="18" charset="0"/>
                      </a:rPr>
                      <m:t>&lt;1 </m:t>
                    </m:r>
                  </m:oMath>
                </a14:m>
                <a:r>
                  <a:rPr lang="de-DE" dirty="0"/>
                  <a:t>ab, dann konvergiert die Reihe, denn die geometrische Reihe konvergiert ja schon. Wenn also </a:t>
                </a:r>
                <a:br>
                  <a:rPr lang="de-DE" dirty="0"/>
                </a:br>
                <a:endParaRPr lang="de-DE" dirty="0"/>
              </a:p>
              <a:p>
                <a:pPr marL="0" inden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𝑎</m:t>
                          </m:r>
                        </m:e>
                        <m:sub>
                          <m:r>
                            <a:rPr lang="de-DE" b="0" i="1" smtClean="0">
                              <a:latin typeface="Cambria Math" panose="02040503050406030204" pitchFamily="18" charset="0"/>
                            </a:rPr>
                            <m:t>𝑛</m:t>
                          </m:r>
                        </m:sub>
                      </m:sSub>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𝑞</m:t>
                          </m:r>
                        </m:e>
                        <m:sup>
                          <m:r>
                            <a:rPr lang="de-DE" b="0" i="1" smtClean="0">
                              <a:latin typeface="Cambria Math" panose="02040503050406030204" pitchFamily="18" charset="0"/>
                              <a:ea typeface="Cambria Math" panose="02040503050406030204" pitchFamily="18" charset="0"/>
                            </a:rPr>
                            <m:t>𝑛</m:t>
                          </m:r>
                        </m:sup>
                      </m:sSup>
                      <m:r>
                        <a:rPr lang="de-DE" b="0" i="1" smtClean="0">
                          <a:latin typeface="Cambria Math" panose="02040503050406030204" pitchFamily="18" charset="0"/>
                          <a:ea typeface="Cambria Math" panose="02040503050406030204" pitchFamily="18" charset="0"/>
                        </a:rPr>
                        <m:t>,</m:t>
                      </m:r>
                    </m:oMath>
                  </m:oMathPara>
                </a14:m>
                <a:endParaRPr lang="de-DE" b="0" dirty="0">
                  <a:ea typeface="Cambria Math" panose="02040503050406030204" pitchFamily="18" charset="0"/>
                </a:endParaRPr>
              </a:p>
              <a:p>
                <a:pPr marL="0" indent="0">
                  <a:buNone/>
                </a:pPr>
                <a:r>
                  <a:rPr lang="de-DE" dirty="0">
                    <a:ea typeface="Cambria Math" panose="02040503050406030204" pitchFamily="18" charset="0"/>
                  </a:rPr>
                  <a:t>gilt, dann gehen die Summanden mindestens so schnell gegen Null, wie die der geometrischen Reihe. Und dann konvergiert die Reihe </a:t>
                </a:r>
                <a14:m>
                  <m:oMath xmlns:m="http://schemas.openxmlformats.org/officeDocument/2006/math">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𝑛</m:t>
                            </m:r>
                          </m:sub>
                        </m:sSub>
                      </m:e>
                    </m:nary>
                    <m:r>
                      <a:rPr lang="de-DE" b="0" i="1" smtClean="0">
                        <a:latin typeface="Cambria Math" panose="02040503050406030204" pitchFamily="18" charset="0"/>
                      </a:rPr>
                      <m:t>.</m:t>
                    </m:r>
                  </m:oMath>
                </a14:m>
                <a:r>
                  <a:rPr lang="de-DE" b="0" dirty="0">
                    <a:ea typeface="Cambria Math" panose="02040503050406030204" pitchFamily="18" charset="0"/>
                  </a:rPr>
                  <a:t> </a:t>
                </a:r>
              </a:p>
              <a:p>
                <a:pPr marL="0" indent="0">
                  <a:buNone/>
                </a:pPr>
                <a:r>
                  <a:rPr lang="de-DE" dirty="0">
                    <a:ea typeface="Cambria Math" panose="02040503050406030204" pitchFamily="18" charset="0"/>
                  </a:rPr>
                  <a:t>Die Bedingung für Konvergenz (nachdem man die n-te Wurzel zieht) kann man also auch so schreiben:</a:t>
                </a:r>
              </a:p>
              <a:p>
                <a:pPr marL="0" indent="0">
                  <a:buNone/>
                </a:pPr>
                <a:endParaRPr lang="de-DE"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ad>
                        <m:radPr>
                          <m:ctrlPr>
                            <a:rPr lang="de-DE" b="0" i="1" smtClean="0">
                              <a:latin typeface="Cambria Math" panose="02040503050406030204" pitchFamily="18" charset="0"/>
                              <a:ea typeface="Cambria Math" panose="02040503050406030204" pitchFamily="18" charset="0"/>
                            </a:rPr>
                          </m:ctrlPr>
                        </m:radPr>
                        <m:deg>
                          <m:r>
                            <m:rPr>
                              <m:brk m:alnAt="7"/>
                            </m:rPr>
                            <a:rPr lang="de-DE" b="0" i="1" smtClean="0">
                              <a:latin typeface="Cambria Math" panose="02040503050406030204" pitchFamily="18" charset="0"/>
                              <a:ea typeface="Cambria Math" panose="02040503050406030204" pitchFamily="18" charset="0"/>
                            </a:rPr>
                            <m:t>𝑛</m:t>
                          </m:r>
                        </m:deg>
                        <m:e>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𝑛</m:t>
                              </m:r>
                            </m:sub>
                          </m:sSub>
                          <m:r>
                            <a:rPr lang="de-DE" b="0" i="1" smtClean="0">
                              <a:latin typeface="Cambria Math" panose="02040503050406030204" pitchFamily="18" charset="0"/>
                              <a:ea typeface="Cambria Math" panose="02040503050406030204" pitchFamily="18" charset="0"/>
                            </a:rPr>
                            <m:t>|</m:t>
                          </m:r>
                        </m:e>
                      </m:ra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𝑞</m:t>
                      </m:r>
                      <m:r>
                        <a:rPr lang="de-DE" b="0" i="1" smtClean="0">
                          <a:latin typeface="Cambria Math" panose="02040503050406030204" pitchFamily="18" charset="0"/>
                          <a:ea typeface="Cambria Math" panose="02040503050406030204" pitchFamily="18" charset="0"/>
                        </a:rPr>
                        <m:t>&lt;1</m:t>
                      </m:r>
                    </m:oMath>
                  </m:oMathPara>
                </a14:m>
                <a:endParaRPr lang="de-DE" b="0" dirty="0">
                  <a:ea typeface="Cambria Math" panose="02040503050406030204" pitchFamily="18" charset="0"/>
                </a:endParaRPr>
              </a:p>
              <a:p>
                <a:pPr marL="0" indent="0">
                  <a:buNone/>
                </a:pPr>
                <a:endParaRPr lang="de-DE" dirty="0"/>
              </a:p>
            </p:txBody>
          </p:sp>
        </mc:Choice>
        <mc:Fallback xmlns="">
          <p:sp>
            <p:nvSpPr>
              <p:cNvPr id="3" name="Inhaltsplatzhalter 2">
                <a:extLst>
                  <a:ext uri="{FF2B5EF4-FFF2-40B4-BE49-F238E27FC236}">
                    <a16:creationId xmlns:a16="http://schemas.microsoft.com/office/drawing/2014/main" id="{2AC13888-3E9D-474A-A0A8-E4FE33342659}"/>
                  </a:ext>
                </a:extLst>
              </p:cNvPr>
              <p:cNvSpPr>
                <a:spLocks noGrp="1" noRot="1" noChangeAspect="1" noMove="1" noResize="1" noEditPoints="1" noAdjustHandles="1" noChangeArrowheads="1" noChangeShapeType="1" noTextEdit="1"/>
              </p:cNvSpPr>
              <p:nvPr>
                <p:ph idx="1"/>
              </p:nvPr>
            </p:nvSpPr>
            <p:spPr>
              <a:blipFill>
                <a:blip r:embed="rId4"/>
                <a:stretch>
                  <a:fillRect l="-242" t="-9019"/>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B4B8694D-8A40-4A08-9F54-3A3C57147CF6}"/>
              </a:ext>
            </a:extLst>
          </p:cNvPr>
          <p:cNvSpPr>
            <a:spLocks noGrp="1"/>
          </p:cNvSpPr>
          <p:nvPr>
            <p:ph type="dt" sz="half" idx="10"/>
          </p:nvPr>
        </p:nvSpPr>
        <p:spPr/>
        <p:txBody>
          <a:bodyPr/>
          <a:lstStyle/>
          <a:p>
            <a:pPr rtl="0"/>
            <a:fld id="{FB7C0C16-5521-4517-AFDE-676F786A1296}" type="datetime1">
              <a:rPr lang="de-DE" smtClean="0"/>
              <a:t>04.05.2020</a:t>
            </a:fld>
            <a:endParaRPr lang="en-US"/>
          </a:p>
        </p:txBody>
      </p:sp>
      <p:pic>
        <p:nvPicPr>
          <p:cNvPr id="5" name="CauCHY">
            <a:hlinkClick r:id="" action="ppaction://media"/>
            <a:extLst>
              <a:ext uri="{FF2B5EF4-FFF2-40B4-BE49-F238E27FC236}">
                <a16:creationId xmlns:a16="http://schemas.microsoft.com/office/drawing/2014/main" id="{955A1AEC-2013-42A6-98B2-DAD4FB217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9068" y="5078639"/>
            <a:ext cx="487363" cy="487363"/>
          </a:xfrm>
          <a:prstGeom prst="rect">
            <a:avLst/>
          </a:prstGeom>
        </p:spPr>
      </p:pic>
    </p:spTree>
    <p:extLst>
      <p:ext uri="{BB962C8B-B14F-4D97-AF65-F5344CB8AC3E}">
        <p14:creationId xmlns:p14="http://schemas.microsoft.com/office/powerpoint/2010/main" val="362426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7FDD2-84C0-4CAC-82F8-0B862C0AD5D0}"/>
              </a:ext>
            </a:extLst>
          </p:cNvPr>
          <p:cNvSpPr>
            <a:spLocks noGrp="1"/>
          </p:cNvSpPr>
          <p:nvPr>
            <p:ph type="title"/>
          </p:nvPr>
        </p:nvSpPr>
        <p:spPr/>
        <p:txBody>
          <a:bodyPr/>
          <a:lstStyle/>
          <a:p>
            <a:r>
              <a:rPr lang="de-DE" dirty="0"/>
              <a:t>Wurzelkriterium</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AC13888-3E9D-474A-A0A8-E4FE33342659}"/>
                  </a:ext>
                </a:extLst>
              </p:cNvPr>
              <p:cNvSpPr>
                <a:spLocks noGrp="1"/>
              </p:cNvSpPr>
              <p:nvPr>
                <p:ph idx="1"/>
              </p:nvPr>
            </p:nvSpPr>
            <p:spPr/>
            <p:txBody>
              <a:bodyPr/>
              <a:lstStyle/>
              <a:p>
                <a:pPr marL="0" indent="0">
                  <a:buNone/>
                </a:pPr>
                <a:r>
                  <a:rPr lang="de-DE" dirty="0"/>
                  <a:t>Es muss also ein </a:t>
                </a:r>
                <a14:m>
                  <m:oMath xmlns:m="http://schemas.openxmlformats.org/officeDocument/2006/math">
                    <m:r>
                      <a:rPr lang="de-DE" i="1">
                        <a:latin typeface="Cambria Math" panose="02040503050406030204" pitchFamily="18" charset="0"/>
                        <a:ea typeface="Cambria Math" panose="02040503050406030204" pitchFamily="18" charset="0"/>
                      </a:rPr>
                      <m:t>𝑞</m:t>
                    </m:r>
                    <m:r>
                      <a:rPr lang="de-DE" i="1">
                        <a:latin typeface="Cambria Math" panose="02040503050406030204" pitchFamily="18" charset="0"/>
                        <a:ea typeface="Cambria Math" panose="02040503050406030204" pitchFamily="18" charset="0"/>
                      </a:rPr>
                      <m:t>&lt;1</m:t>
                    </m:r>
                  </m:oMath>
                </a14:m>
                <a:r>
                  <a:rPr lang="de-DE" dirty="0">
                    <a:ea typeface="Cambria Math" panose="02040503050406030204" pitchFamily="18" charset="0"/>
                  </a:rPr>
                  <a:t> gefunden werden (echt kleiner als 1), so dass die Abschätzung </a:t>
                </a:r>
              </a:p>
              <a:p>
                <a:pPr marL="0" indent="0">
                  <a:buNone/>
                </a:pPr>
                <a14:m>
                  <m:oMathPara xmlns:m="http://schemas.openxmlformats.org/officeDocument/2006/math">
                    <m:oMathParaPr>
                      <m:jc m:val="centerGroup"/>
                    </m:oMathParaPr>
                    <m:oMath xmlns:m="http://schemas.openxmlformats.org/officeDocument/2006/math">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𝑞</m:t>
                      </m:r>
                    </m:oMath>
                  </m:oMathPara>
                </a14:m>
                <a:endParaRPr lang="de-DE" dirty="0">
                  <a:ea typeface="Cambria Math" panose="02040503050406030204" pitchFamily="18" charset="0"/>
                </a:endParaRPr>
              </a:p>
              <a:p>
                <a:pPr marL="0" indent="0">
                  <a:buNone/>
                </a:pPr>
                <a:r>
                  <a:rPr lang="de-DE" dirty="0">
                    <a:ea typeface="Cambria Math" panose="02040503050406030204" pitchFamily="18" charset="0"/>
                  </a:rPr>
                  <a:t>für die Summanden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oMath>
                </a14:m>
                <a:r>
                  <a:rPr lang="de-DE" dirty="0">
                    <a:ea typeface="Cambria Math" panose="02040503050406030204" pitchFamily="18" charset="0"/>
                  </a:rPr>
                  <a:t> der Reihe gilt. </a:t>
                </a:r>
              </a:p>
              <a:p>
                <a:pPr marL="0" indent="0">
                  <a:buNone/>
                </a:pPr>
                <a:r>
                  <a:rPr lang="de-DE" dirty="0">
                    <a:ea typeface="Cambria Math" panose="02040503050406030204" pitchFamily="18" charset="0"/>
                  </a:rPr>
                  <a:t> </a:t>
                </a:r>
              </a:p>
              <a:p>
                <a:pPr marL="0" indent="0">
                  <a:buNone/>
                </a:pPr>
                <a:r>
                  <a:rPr lang="de-DE" dirty="0"/>
                  <a:t>Aber muss das für alle n gelten? … Tatsächlich: Ein paar Ausnahmen werden ja wohl gestattet sein.</a:t>
                </a:r>
              </a:p>
              <a:p>
                <a:pPr marL="0" indent="0">
                  <a:buNone/>
                </a:pPr>
                <a:r>
                  <a:rPr lang="de-DE" dirty="0"/>
                  <a:t>Und so gibt es verschiedene Möglichkeiten, eine Bedingung zu formulieren, wann eine Reihe nach dem sogenannten „Wurzelkriterium“ konvergiert.  </a:t>
                </a:r>
              </a:p>
            </p:txBody>
          </p:sp>
        </mc:Choice>
        <mc:Fallback xmlns="">
          <p:sp>
            <p:nvSpPr>
              <p:cNvPr id="3" name="Inhaltsplatzhalter 2">
                <a:extLst>
                  <a:ext uri="{FF2B5EF4-FFF2-40B4-BE49-F238E27FC236}">
                    <a16:creationId xmlns:a16="http://schemas.microsoft.com/office/drawing/2014/main" id="{2AC13888-3E9D-474A-A0A8-E4FE33342659}"/>
                  </a:ext>
                </a:extLst>
              </p:cNvPr>
              <p:cNvSpPr>
                <a:spLocks noGrp="1" noRot="1" noChangeAspect="1" noMove="1" noResize="1" noEditPoints="1" noAdjustHandles="1" noChangeArrowheads="1" noChangeShapeType="1" noTextEdit="1"/>
              </p:cNvSpPr>
              <p:nvPr>
                <p:ph idx="1"/>
              </p:nvPr>
            </p:nvSpPr>
            <p:spPr>
              <a:blipFill>
                <a:blip r:embed="rId2"/>
                <a:stretch>
                  <a:fillRect l="-242" t="-158"/>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B4B8694D-8A40-4A08-9F54-3A3C57147CF6}"/>
              </a:ext>
            </a:extLst>
          </p:cNvPr>
          <p:cNvSpPr>
            <a:spLocks noGrp="1"/>
          </p:cNvSpPr>
          <p:nvPr>
            <p:ph type="dt" sz="half" idx="10"/>
          </p:nvPr>
        </p:nvSpPr>
        <p:spPr/>
        <p:txBody>
          <a:bodyPr/>
          <a:lstStyle/>
          <a:p>
            <a:pPr rtl="0"/>
            <a:fld id="{FB7C0C16-5521-4517-AFDE-676F786A1296}" type="datetime1">
              <a:rPr lang="de-DE" smtClean="0"/>
              <a:t>04.05.2020</a:t>
            </a:fld>
            <a:endParaRPr lang="en-US"/>
          </a:p>
        </p:txBody>
      </p:sp>
    </p:spTree>
    <p:extLst>
      <p:ext uri="{BB962C8B-B14F-4D97-AF65-F5344CB8AC3E}">
        <p14:creationId xmlns:p14="http://schemas.microsoft.com/office/powerpoint/2010/main" val="196638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7FDD2-84C0-4CAC-82F8-0B862C0AD5D0}"/>
              </a:ext>
            </a:extLst>
          </p:cNvPr>
          <p:cNvSpPr>
            <a:spLocks noGrp="1"/>
          </p:cNvSpPr>
          <p:nvPr>
            <p:ph type="title"/>
          </p:nvPr>
        </p:nvSpPr>
        <p:spPr/>
        <p:txBody>
          <a:bodyPr/>
          <a:lstStyle/>
          <a:p>
            <a:r>
              <a:rPr lang="de-DE" dirty="0"/>
              <a:t>Wurzelkriterium I</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AC13888-3E9D-474A-A0A8-E4FE33342659}"/>
                  </a:ext>
                </a:extLst>
              </p:cNvPr>
              <p:cNvSpPr>
                <a:spLocks noGrp="1"/>
              </p:cNvSpPr>
              <p:nvPr>
                <p:ph idx="1"/>
              </p:nvPr>
            </p:nvSpPr>
            <p:spPr/>
            <p:txBody>
              <a:bodyPr/>
              <a:lstStyle/>
              <a:p>
                <a:pPr marL="0" indent="0">
                  <a:buNone/>
                </a:pPr>
                <a:r>
                  <a:rPr lang="de-DE" dirty="0"/>
                  <a:t>Gibt es eine positive reelle Zahl  </a:t>
                </a:r>
                <a14:m>
                  <m:oMath xmlns:m="http://schemas.openxmlformats.org/officeDocument/2006/math">
                    <m:r>
                      <a:rPr lang="de-DE" i="1">
                        <a:latin typeface="Cambria Math" panose="02040503050406030204" pitchFamily="18" charset="0"/>
                        <a:ea typeface="Cambria Math" panose="02040503050406030204" pitchFamily="18" charset="0"/>
                      </a:rPr>
                      <m:t>𝑞</m:t>
                    </m:r>
                    <m:r>
                      <a:rPr lang="de-DE" i="1">
                        <a:latin typeface="Cambria Math" panose="02040503050406030204" pitchFamily="18" charset="0"/>
                        <a:ea typeface="Cambria Math" panose="02040503050406030204" pitchFamily="18" charset="0"/>
                      </a:rPr>
                      <m:t>&lt;1</m:t>
                    </m:r>
                  </m:oMath>
                </a14:m>
                <a:r>
                  <a:rPr lang="de-DE" dirty="0">
                    <a:ea typeface="Cambria Math" panose="02040503050406030204" pitchFamily="18" charset="0"/>
                  </a:rPr>
                  <a:t>, so dass die Abschätzung </a:t>
                </a:r>
                <a14:m>
                  <m:oMath xmlns:m="http://schemas.openxmlformats.org/officeDocument/2006/math">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𝑞</m:t>
                    </m:r>
                    <m:r>
                      <a:rPr lang="de-DE" b="0" i="0" smtClean="0">
                        <a:latin typeface="Cambria Math" panose="02040503050406030204" pitchFamily="18" charset="0"/>
                        <a:ea typeface="Cambria Math" panose="02040503050406030204" pitchFamily="18" charset="0"/>
                      </a:rPr>
                      <m:t> </m:t>
                    </m:r>
                  </m:oMath>
                </a14:m>
                <a:r>
                  <a:rPr lang="de-DE" dirty="0">
                    <a:ea typeface="Cambria Math" panose="02040503050406030204" pitchFamily="18" charset="0"/>
                  </a:rPr>
                  <a:t>für fast alle Summanden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oMath>
                </a14:m>
                <a:r>
                  <a:rPr lang="de-DE" dirty="0">
                    <a:ea typeface="Cambria Math" panose="02040503050406030204" pitchFamily="18" charset="0"/>
                  </a:rPr>
                  <a:t> der Reihe </a:t>
                </a:r>
                <a14:m>
                  <m:oMath xmlns:m="http://schemas.openxmlformats.org/officeDocument/2006/math">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𝑛</m:t>
                            </m:r>
                          </m:sub>
                        </m:sSub>
                      </m:e>
                    </m:nary>
                    <m:r>
                      <a:rPr lang="de-DE" i="1">
                        <a:latin typeface="Cambria Math" panose="02040503050406030204" pitchFamily="18" charset="0"/>
                      </a:rPr>
                      <m:t> </m:t>
                    </m:r>
                  </m:oMath>
                </a14:m>
                <a:r>
                  <a:rPr lang="de-DE" dirty="0">
                    <a:ea typeface="Cambria Math" panose="02040503050406030204" pitchFamily="18" charset="0"/>
                  </a:rPr>
                  <a:t>gilt, dann konvergiert die Reihe. </a:t>
                </a:r>
              </a:p>
              <a:p>
                <a:pPr marL="0" indent="0">
                  <a:buNone/>
                </a:pPr>
                <a:r>
                  <a:rPr lang="de-DE" dirty="0">
                    <a:ea typeface="Cambria Math" panose="02040503050406030204" pitchFamily="18" charset="0"/>
                  </a:rPr>
                  <a:t> </a:t>
                </a:r>
              </a:p>
              <a:p>
                <a:pPr marL="0" indent="0">
                  <a:buNone/>
                </a:pPr>
                <a:endParaRPr lang="de-DE" dirty="0">
                  <a:ea typeface="Cambria Math" panose="02040503050406030204" pitchFamily="18" charset="0"/>
                </a:endParaRPr>
              </a:p>
              <a:p>
                <a:pPr marL="0" indent="0">
                  <a:buNone/>
                </a:pPr>
                <a:r>
                  <a:rPr lang="de-DE" dirty="0"/>
                  <a:t>„für fast alle“ heißt … „für alle bis auf endlich viele Ausnahmen“.</a:t>
                </a:r>
              </a:p>
            </p:txBody>
          </p:sp>
        </mc:Choice>
        <mc:Fallback xmlns="">
          <p:sp>
            <p:nvSpPr>
              <p:cNvPr id="3" name="Inhaltsplatzhalter 2">
                <a:extLst>
                  <a:ext uri="{FF2B5EF4-FFF2-40B4-BE49-F238E27FC236}">
                    <a16:creationId xmlns:a16="http://schemas.microsoft.com/office/drawing/2014/main" id="{2AC13888-3E9D-474A-A0A8-E4FE33342659}"/>
                  </a:ext>
                </a:extLst>
              </p:cNvPr>
              <p:cNvSpPr>
                <a:spLocks noGrp="1" noRot="1" noChangeAspect="1" noMove="1" noResize="1" noEditPoints="1" noAdjustHandles="1" noChangeArrowheads="1" noChangeShapeType="1" noTextEdit="1"/>
              </p:cNvSpPr>
              <p:nvPr>
                <p:ph idx="1"/>
              </p:nvPr>
            </p:nvSpPr>
            <p:spPr>
              <a:blipFill>
                <a:blip r:embed="rId2"/>
                <a:stretch>
                  <a:fillRect l="-242" t="-1108"/>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B4B8694D-8A40-4A08-9F54-3A3C57147CF6}"/>
              </a:ext>
            </a:extLst>
          </p:cNvPr>
          <p:cNvSpPr>
            <a:spLocks noGrp="1"/>
          </p:cNvSpPr>
          <p:nvPr>
            <p:ph type="dt" sz="half" idx="10"/>
          </p:nvPr>
        </p:nvSpPr>
        <p:spPr/>
        <p:txBody>
          <a:bodyPr/>
          <a:lstStyle/>
          <a:p>
            <a:pPr rtl="0"/>
            <a:fld id="{FB7C0C16-5521-4517-AFDE-676F786A1296}" type="datetime1">
              <a:rPr lang="de-DE" smtClean="0"/>
              <a:t>04.05.2020</a:t>
            </a:fld>
            <a:endParaRPr lang="en-US"/>
          </a:p>
        </p:txBody>
      </p:sp>
      <p:sp>
        <p:nvSpPr>
          <p:cNvPr id="5" name="Rechteck 4">
            <a:extLst>
              <a:ext uri="{FF2B5EF4-FFF2-40B4-BE49-F238E27FC236}">
                <a16:creationId xmlns:a16="http://schemas.microsoft.com/office/drawing/2014/main" id="{C5D668FC-4136-46C7-A561-E43FBC2CC148}"/>
              </a:ext>
            </a:extLst>
          </p:cNvPr>
          <p:cNvSpPr/>
          <p:nvPr/>
        </p:nvSpPr>
        <p:spPr>
          <a:xfrm>
            <a:off x="1066800" y="2103120"/>
            <a:ext cx="9812693"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76872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7FDD2-84C0-4CAC-82F8-0B862C0AD5D0}"/>
              </a:ext>
            </a:extLst>
          </p:cNvPr>
          <p:cNvSpPr>
            <a:spLocks noGrp="1"/>
          </p:cNvSpPr>
          <p:nvPr>
            <p:ph type="title"/>
          </p:nvPr>
        </p:nvSpPr>
        <p:spPr/>
        <p:txBody>
          <a:bodyPr/>
          <a:lstStyle/>
          <a:p>
            <a:r>
              <a:rPr lang="de-DE" dirty="0"/>
              <a:t>Wurzelkriterium II</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AC13888-3E9D-474A-A0A8-E4FE33342659}"/>
                  </a:ext>
                </a:extLst>
              </p:cNvPr>
              <p:cNvSpPr>
                <a:spLocks noGrp="1"/>
              </p:cNvSpPr>
              <p:nvPr>
                <p:ph idx="1"/>
              </p:nvPr>
            </p:nvSpPr>
            <p:spPr/>
            <p:txBody>
              <a:bodyPr/>
              <a:lstStyle/>
              <a:p>
                <a:pPr marL="0" indent="0">
                  <a:buNone/>
                </a:pPr>
                <a:r>
                  <a:rPr lang="de-DE" dirty="0"/>
                  <a:t>Gibt es eine positive reelle Zahl  </a:t>
                </a:r>
                <a14:m>
                  <m:oMath xmlns:m="http://schemas.openxmlformats.org/officeDocument/2006/math">
                    <m:r>
                      <a:rPr lang="de-DE" i="1">
                        <a:latin typeface="Cambria Math" panose="02040503050406030204" pitchFamily="18" charset="0"/>
                        <a:ea typeface="Cambria Math" panose="02040503050406030204" pitchFamily="18" charset="0"/>
                      </a:rPr>
                      <m:t>𝑞</m:t>
                    </m:r>
                    <m:r>
                      <a:rPr lang="de-DE" i="1">
                        <a:latin typeface="Cambria Math" panose="02040503050406030204" pitchFamily="18" charset="0"/>
                        <a:ea typeface="Cambria Math" panose="02040503050406030204" pitchFamily="18" charset="0"/>
                      </a:rPr>
                      <m:t>&lt;1</m:t>
                    </m:r>
                  </m:oMath>
                </a14:m>
                <a:r>
                  <a:rPr lang="de-DE" dirty="0">
                    <a:ea typeface="Cambria Math" panose="02040503050406030204" pitchFamily="18" charset="0"/>
                  </a:rPr>
                  <a:t>, so dass </a:t>
                </a:r>
                <a14:m>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limLow>
                          <m:limLowPr>
                            <m:ctrlPr>
                              <a:rPr lang="de-DE" i="1" smtClean="0">
                                <a:latin typeface="Cambria Math" panose="02040503050406030204" pitchFamily="18" charset="0"/>
                                <a:ea typeface="Cambria Math" panose="02040503050406030204" pitchFamily="18" charset="0"/>
                              </a:rPr>
                            </m:ctrlPr>
                          </m:limLowPr>
                          <m:e>
                            <m:r>
                              <m:rPr>
                                <m:sty m:val="p"/>
                              </m:rPr>
                              <a:rPr lang="de-DE" i="0" smtClean="0">
                                <a:latin typeface="Cambria Math" panose="02040503050406030204" pitchFamily="18" charset="0"/>
                                <a:ea typeface="Cambria Math" panose="02040503050406030204" pitchFamily="18" charset="0"/>
                              </a:rPr>
                              <m:t>lim</m:t>
                            </m:r>
                          </m:e>
                          <m:lim>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𝑞</m:t>
                    </m:r>
                    <m:r>
                      <a:rPr lang="de-DE" b="0" i="0" smtClean="0">
                        <a:latin typeface="Cambria Math" panose="02040503050406030204" pitchFamily="18" charset="0"/>
                        <a:ea typeface="Cambria Math" panose="02040503050406030204" pitchFamily="18" charset="0"/>
                      </a:rPr>
                      <m:t> </m:t>
                    </m:r>
                  </m:oMath>
                </a14:m>
                <a:r>
                  <a:rPr lang="de-DE" dirty="0">
                    <a:ea typeface="Cambria Math" panose="02040503050406030204" pitchFamily="18" charset="0"/>
                  </a:rPr>
                  <a:t>gilt, dann konvergiert die Reihe </a:t>
                </a:r>
                <a14:m>
                  <m:oMath xmlns:m="http://schemas.openxmlformats.org/officeDocument/2006/math">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𝑛</m:t>
                            </m:r>
                          </m:sub>
                        </m:sSub>
                      </m:e>
                    </m:nary>
                  </m:oMath>
                </a14:m>
                <a:r>
                  <a:rPr lang="de-DE" dirty="0">
                    <a:ea typeface="Cambria Math" panose="02040503050406030204" pitchFamily="18" charset="0"/>
                  </a:rPr>
                  <a:t>. </a:t>
                </a:r>
              </a:p>
              <a:p>
                <a:pPr marL="0" indent="0">
                  <a:buNone/>
                </a:pPr>
                <a:r>
                  <a:rPr lang="de-DE" dirty="0">
                    <a:ea typeface="Cambria Math" panose="02040503050406030204" pitchFamily="18" charset="0"/>
                  </a:rPr>
                  <a:t> </a:t>
                </a:r>
              </a:p>
              <a:p>
                <a:pPr marL="0" indent="0">
                  <a:buNone/>
                </a:pPr>
                <a:endParaRPr lang="de-DE" dirty="0">
                  <a:ea typeface="Cambria Math" panose="02040503050406030204" pitchFamily="18" charset="0"/>
                </a:endParaRPr>
              </a:p>
              <a:p>
                <a:pPr marL="0" indent="0">
                  <a:buNone/>
                </a:pPr>
                <a:r>
                  <a:rPr lang="de-DE" dirty="0">
                    <a:ea typeface="Cambria Math" panose="02040503050406030204" pitchFamily="18" charset="0"/>
                  </a:rPr>
                  <a:t>Es muss nicht unbedingt gezeigt werden, dass fast alle Summanden kleiner als ein vorgegebenes </a:t>
                </a:r>
                <a:r>
                  <a:rPr lang="de-DE">
                    <a:ea typeface="Cambria Math" panose="02040503050406030204" pitchFamily="18" charset="0"/>
                  </a:rPr>
                  <a:t>q sind. </a:t>
                </a:r>
                <a:r>
                  <a:rPr lang="de-DE" dirty="0">
                    <a:ea typeface="Cambria Math" panose="02040503050406030204" pitchFamily="18" charset="0"/>
                  </a:rPr>
                  <a:t>Es reicht, wenn die Ausdrücke </a:t>
                </a:r>
                <a14:m>
                  <m:oMath xmlns:m="http://schemas.openxmlformats.org/officeDocument/2006/math">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 </m:t>
                    </m:r>
                  </m:oMath>
                </a14:m>
                <a:r>
                  <a:rPr lang="de-DE" dirty="0">
                    <a:ea typeface="Cambria Math" panose="02040503050406030204" pitchFamily="18" charset="0"/>
                  </a:rPr>
                  <a:t> irgendwann immer echt kleiner als 1 sind. Das ist z.B. dann der Fall, wenn der Grenzwert dieser Ausdrücke echt unterhalb von 1 liegt… daher diese Formulierung.</a:t>
                </a:r>
              </a:p>
              <a:p>
                <a:pPr marL="0" indent="0">
                  <a:buNone/>
                </a:pPr>
                <a:endParaRPr lang="de-DE" dirty="0">
                  <a:ea typeface="Cambria Math" panose="02040503050406030204" pitchFamily="18" charset="0"/>
                </a:endParaRPr>
              </a:p>
              <a:p>
                <a:pPr marL="0" indent="0">
                  <a:buNone/>
                </a:pPr>
                <a:r>
                  <a:rPr lang="de-DE" dirty="0">
                    <a:ea typeface="Cambria Math" panose="02040503050406030204" pitchFamily="18" charset="0"/>
                  </a:rPr>
                  <a:t>Aber konvergiert diese Folge </a:t>
                </a:r>
                <a14:m>
                  <m:oMath xmlns:m="http://schemas.openxmlformats.org/officeDocument/2006/math">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b="0" i="1" smtClean="0">
                        <a:latin typeface="Cambria Math" panose="02040503050406030204" pitchFamily="18" charset="0"/>
                        <a:ea typeface="Cambria Math" panose="02040503050406030204" pitchFamily="18" charset="0"/>
                      </a:rPr>
                      <m:t> </m:t>
                    </m:r>
                  </m:oMath>
                </a14:m>
                <a:r>
                  <a:rPr lang="de-DE" dirty="0">
                    <a:ea typeface="Cambria Math" panose="02040503050406030204" pitchFamily="18" charset="0"/>
                  </a:rPr>
                  <a:t>immer? Nicht unbedingt… Jetzt kommt die am geschicktesten formulierte Version des Wurzelkriteriums… </a:t>
                </a:r>
              </a:p>
            </p:txBody>
          </p:sp>
        </mc:Choice>
        <mc:Fallback xmlns="">
          <p:sp>
            <p:nvSpPr>
              <p:cNvPr id="3" name="Inhaltsplatzhalter 2">
                <a:extLst>
                  <a:ext uri="{FF2B5EF4-FFF2-40B4-BE49-F238E27FC236}">
                    <a16:creationId xmlns:a16="http://schemas.microsoft.com/office/drawing/2014/main" id="{2AC13888-3E9D-474A-A0A8-E4FE33342659}"/>
                  </a:ext>
                </a:extLst>
              </p:cNvPr>
              <p:cNvSpPr>
                <a:spLocks noGrp="1" noRot="1" noChangeAspect="1" noMove="1" noResize="1" noEditPoints="1" noAdjustHandles="1" noChangeArrowheads="1" noChangeShapeType="1" noTextEdit="1"/>
              </p:cNvSpPr>
              <p:nvPr>
                <p:ph idx="1"/>
              </p:nvPr>
            </p:nvSpPr>
            <p:spPr>
              <a:blipFill>
                <a:blip r:embed="rId2"/>
                <a:stretch>
                  <a:fillRect l="-242" t="-8070" r="-61"/>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B4B8694D-8A40-4A08-9F54-3A3C57147CF6}"/>
              </a:ext>
            </a:extLst>
          </p:cNvPr>
          <p:cNvSpPr>
            <a:spLocks noGrp="1"/>
          </p:cNvSpPr>
          <p:nvPr>
            <p:ph type="dt" sz="half" idx="10"/>
          </p:nvPr>
        </p:nvSpPr>
        <p:spPr/>
        <p:txBody>
          <a:bodyPr/>
          <a:lstStyle/>
          <a:p>
            <a:pPr rtl="0"/>
            <a:fld id="{FB7C0C16-5521-4517-AFDE-676F786A1296}" type="datetime1">
              <a:rPr lang="de-DE" smtClean="0"/>
              <a:t>04.05.2020</a:t>
            </a:fld>
            <a:endParaRPr lang="en-US"/>
          </a:p>
        </p:txBody>
      </p:sp>
      <p:sp>
        <p:nvSpPr>
          <p:cNvPr id="5" name="Rechteck 4">
            <a:extLst>
              <a:ext uri="{FF2B5EF4-FFF2-40B4-BE49-F238E27FC236}">
                <a16:creationId xmlns:a16="http://schemas.microsoft.com/office/drawing/2014/main" id="{C5D668FC-4136-46C7-A561-E43FBC2CC148}"/>
              </a:ext>
            </a:extLst>
          </p:cNvPr>
          <p:cNvSpPr/>
          <p:nvPr/>
        </p:nvSpPr>
        <p:spPr>
          <a:xfrm>
            <a:off x="1066800" y="2103120"/>
            <a:ext cx="9812693"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6491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7FDD2-84C0-4CAC-82F8-0B862C0AD5D0}"/>
              </a:ext>
            </a:extLst>
          </p:cNvPr>
          <p:cNvSpPr>
            <a:spLocks noGrp="1"/>
          </p:cNvSpPr>
          <p:nvPr>
            <p:ph type="title"/>
          </p:nvPr>
        </p:nvSpPr>
        <p:spPr/>
        <p:txBody>
          <a:bodyPr/>
          <a:lstStyle/>
          <a:p>
            <a:r>
              <a:rPr lang="de-DE" dirty="0"/>
              <a:t>Wurzelkriterium III (Cauchy-</a:t>
            </a:r>
            <a:r>
              <a:rPr lang="de-DE" dirty="0" err="1"/>
              <a:t>Hadamard</a:t>
            </a:r>
            <a:r>
              <a:rPr lang="de-DE" dirty="0"/>
              <a:t>)</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AC13888-3E9D-474A-A0A8-E4FE33342659}"/>
                  </a:ext>
                </a:extLst>
              </p:cNvPr>
              <p:cNvSpPr>
                <a:spLocks noGrp="1"/>
              </p:cNvSpPr>
              <p:nvPr>
                <p:ph idx="1"/>
              </p:nvPr>
            </p:nvSpPr>
            <p:spPr>
              <a:xfrm>
                <a:off x="1066800" y="2103120"/>
                <a:ext cx="10058400" cy="4112286"/>
              </a:xfrm>
            </p:spPr>
            <p:txBody>
              <a:bodyPr>
                <a:normAutofit lnSpcReduction="10000"/>
              </a:bodyPr>
              <a:lstStyle/>
              <a:p>
                <a:pPr marL="0" indent="0">
                  <a:buNone/>
                </a:pPr>
                <a:r>
                  <a:rPr lang="de-DE" dirty="0"/>
                  <a:t>Gilt</a:t>
                </a:r>
                <a14:m>
                  <m:oMath xmlns:m="http://schemas.openxmlformats.org/officeDocument/2006/math">
                    <m:r>
                      <a:rPr lang="de-DE" b="0" i="0" smtClean="0">
                        <a:latin typeface="Cambria Math" panose="02040503050406030204" pitchFamily="18" charset="0"/>
                        <a:ea typeface="Cambria Math" panose="02040503050406030204" pitchFamily="18" charset="0"/>
                      </a:rPr>
                      <m:t>  </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b="0" i="1" smtClean="0">
                            <a:latin typeface="Cambria Math" panose="02040503050406030204" pitchFamily="18" charset="0"/>
                            <a:ea typeface="Cambria Math" panose="02040503050406030204" pitchFamily="18" charset="0"/>
                          </a:rPr>
                          <m:t>&lt;</m:t>
                        </m:r>
                        <m:r>
                          <a:rPr lang="de-DE" i="1">
                            <a:latin typeface="Cambria Math" panose="02040503050406030204" pitchFamily="18" charset="0"/>
                            <a:ea typeface="Cambria Math" panose="02040503050406030204" pitchFamily="18" charset="0"/>
                          </a:rPr>
                          <m:t>1</m:t>
                        </m:r>
                      </m:e>
                    </m:func>
                  </m:oMath>
                </a14:m>
                <a:r>
                  <a:rPr lang="de-DE" dirty="0">
                    <a:ea typeface="Cambria Math" panose="02040503050406030204" pitchFamily="18" charset="0"/>
                  </a:rPr>
                  <a:t>, dann konvergiert die Reihe </a:t>
                </a:r>
                <a14:m>
                  <m:oMath xmlns:m="http://schemas.openxmlformats.org/officeDocument/2006/math">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𝑛</m:t>
                        </m:r>
                        <m:r>
                          <a:rPr lang="de-DE" i="1">
                            <a:latin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𝑛</m:t>
                            </m:r>
                          </m:sub>
                        </m:sSub>
                      </m:e>
                    </m:nary>
                  </m:oMath>
                </a14:m>
                <a:r>
                  <a:rPr lang="de-DE" dirty="0">
                    <a:ea typeface="Cambria Math" panose="02040503050406030204" pitchFamily="18" charset="0"/>
                  </a:rPr>
                  <a:t>. </a:t>
                </a:r>
              </a:p>
              <a:p>
                <a:pPr marL="0" indent="0">
                  <a:buNone/>
                </a:pPr>
                <a:r>
                  <a:rPr lang="de-DE" dirty="0">
                    <a:ea typeface="Cambria Math" panose="02040503050406030204" pitchFamily="18" charset="0"/>
                  </a:rPr>
                  <a:t>Gilt andererseits </a:t>
                </a:r>
                <a14:m>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b="0" i="1" smtClean="0">
                            <a:latin typeface="Cambria Math" panose="02040503050406030204" pitchFamily="18" charset="0"/>
                            <a:ea typeface="Cambria Math" panose="02040503050406030204" pitchFamily="18" charset="0"/>
                          </a:rPr>
                          <m:t>&gt;1</m:t>
                        </m:r>
                      </m:e>
                    </m:func>
                    <m:r>
                      <a:rPr lang="de-DE" b="0" i="1" smtClean="0">
                        <a:latin typeface="Cambria Math" panose="02040503050406030204" pitchFamily="18" charset="0"/>
                        <a:ea typeface="Cambria Math" panose="02040503050406030204" pitchFamily="18" charset="0"/>
                      </a:rPr>
                      <m:t>,</m:t>
                    </m:r>
                  </m:oMath>
                </a14:m>
                <a:r>
                  <a:rPr lang="de-DE" dirty="0">
                    <a:ea typeface="Cambria Math" panose="02040503050406030204" pitchFamily="18" charset="0"/>
                  </a:rPr>
                  <a:t> dann divergiert sie. </a:t>
                </a:r>
              </a:p>
              <a:p>
                <a:pPr marL="0" indent="0">
                  <a:buNone/>
                </a:pPr>
                <a:r>
                  <a:rPr lang="de-DE" dirty="0">
                    <a:ea typeface="Cambria Math" panose="02040503050406030204" pitchFamily="18" charset="0"/>
                  </a:rPr>
                  <a:t> </a:t>
                </a:r>
              </a:p>
              <a:p>
                <a:pPr marL="0" indent="0">
                  <a:buNone/>
                </a:pPr>
                <a:r>
                  <a:rPr lang="de-DE" dirty="0">
                    <a:ea typeface="Cambria Math" panose="02040503050406030204" pitchFamily="18" charset="0"/>
                  </a:rPr>
                  <a:t>Die alles entscheidende Größe in dieser Untersuchung ist der „</a:t>
                </a:r>
                <a:r>
                  <a:rPr lang="de-DE" dirty="0" err="1">
                    <a:ea typeface="Cambria Math" panose="02040503050406030204" pitchFamily="18" charset="0"/>
                  </a:rPr>
                  <a:t>limes</a:t>
                </a:r>
                <a:r>
                  <a:rPr lang="de-DE" dirty="0">
                    <a:ea typeface="Cambria Math" panose="02040503050406030204" pitchFamily="18" charset="0"/>
                  </a:rPr>
                  <a:t> superior“ von dem bekannten Wurzelausdruck. Ist dieser Limes größer als 1, dann divergiert die Reihe (dann werden tatsächlich die Summanden betragsmäßig immer größer). Ist der Limes kleiner als 1, dann konvergiert sie. </a:t>
                </a:r>
              </a:p>
              <a:p>
                <a:pPr marL="0" indent="0">
                  <a:buNone/>
                </a:pPr>
                <a:r>
                  <a:rPr lang="de-DE" dirty="0">
                    <a:ea typeface="Cambria Math" panose="02040503050406030204" pitchFamily="18" charset="0"/>
                  </a:rPr>
                  <a:t>Der „</a:t>
                </a:r>
                <a:r>
                  <a:rPr lang="de-DE" dirty="0" err="1">
                    <a:ea typeface="Cambria Math" panose="02040503050406030204" pitchFamily="18" charset="0"/>
                  </a:rPr>
                  <a:t>limes</a:t>
                </a:r>
                <a:r>
                  <a:rPr lang="de-DE" dirty="0">
                    <a:ea typeface="Cambria Math" panose="02040503050406030204" pitchFamily="18" charset="0"/>
                  </a:rPr>
                  <a:t> superior“ ist „der Grenzwert der oberen Schranken“. Genau genommen: </a:t>
                </a:r>
              </a:p>
              <a:p>
                <a:pPr marL="0" indent="0">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𝑛</m:t>
                              </m:r>
                            </m:sub>
                          </m:sSub>
                          <m:r>
                            <a:rPr lang="de-DE" b="0" i="1" smtClean="0">
                              <a:latin typeface="Cambria Math" panose="02040503050406030204" pitchFamily="18" charset="0"/>
                              <a:ea typeface="Cambria Math" panose="02040503050406030204" pitchFamily="18" charset="0"/>
                            </a:rPr>
                            <m:t>= </m:t>
                          </m:r>
                        </m:e>
                      </m:func>
                      <m:func>
                        <m:funcPr>
                          <m:ctrlPr>
                            <a:rPr lang="de-DE" i="1" smtClean="0">
                              <a:latin typeface="Cambria Math" panose="02040503050406030204" pitchFamily="18" charset="0"/>
                              <a:ea typeface="Cambria Math" panose="02040503050406030204" pitchFamily="18" charset="0"/>
                            </a:rPr>
                          </m:ctrlPr>
                        </m:funcPr>
                        <m:fName>
                          <m:limLow>
                            <m:limLowPr>
                              <m:ctrlPr>
                                <a:rPr lang="de-DE" i="1" smtClean="0">
                                  <a:latin typeface="Cambria Math" panose="02040503050406030204" pitchFamily="18" charset="0"/>
                                  <a:ea typeface="Cambria Math" panose="02040503050406030204" pitchFamily="18" charset="0"/>
                                </a:rPr>
                              </m:ctrlPr>
                            </m:limLowPr>
                            <m:e>
                              <m:r>
                                <m:rPr>
                                  <m:sty m:val="p"/>
                                </m:rPr>
                                <a:rPr lang="de-DE" i="0" smtClean="0">
                                  <a:latin typeface="Cambria Math" panose="02040503050406030204" pitchFamily="18" charset="0"/>
                                  <a:ea typeface="Cambria Math" panose="02040503050406030204" pitchFamily="18" charset="0"/>
                                </a:rPr>
                                <m:t>lim</m:t>
                              </m:r>
                            </m:e>
                            <m:lim>
                              <m:r>
                                <a:rPr lang="de-DE" b="0" i="1" smtClean="0">
                                  <a:latin typeface="Cambria Math" panose="02040503050406030204" pitchFamily="18" charset="0"/>
                                  <a:ea typeface="Cambria Math" panose="02040503050406030204" pitchFamily="18" charset="0"/>
                                </a:rPr>
                                <m:t>𝑁</m:t>
                              </m:r>
                              <m:r>
                                <a:rPr lang="de-DE" b="0" i="1" smtClean="0">
                                  <a:latin typeface="Cambria Math" panose="02040503050406030204" pitchFamily="18" charset="0"/>
                                  <a:ea typeface="Cambria Math" panose="02040503050406030204" pitchFamily="18" charset="0"/>
                                </a:rPr>
                                <m:t>→∞</m:t>
                              </m:r>
                            </m:lim>
                          </m:limLow>
                        </m:fName>
                        <m:e>
                          <m:func>
                            <m:funcPr>
                              <m:ctrlPr>
                                <a:rPr lang="de-DE" i="1" smtClean="0">
                                  <a:latin typeface="Cambria Math" panose="02040503050406030204" pitchFamily="18" charset="0"/>
                                  <a:ea typeface="Cambria Math" panose="02040503050406030204" pitchFamily="18" charset="0"/>
                                </a:rPr>
                              </m:ctrlPr>
                            </m:funcPr>
                            <m:fName>
                              <m:limLow>
                                <m:limLowPr>
                                  <m:ctrlPr>
                                    <a:rPr lang="de-DE"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sup</m:t>
                                  </m:r>
                                </m:e>
                                <m:lim/>
                              </m:limLow>
                            </m:fName>
                            <m:e>
                              <m:r>
                                <a:rPr lang="de-DE" b="0" i="1" smtClean="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𝑛</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m:t>
                              </m:r>
                              <m:r>
                                <a:rPr lang="de-DE" b="0" i="1" smtClean="0">
                                  <a:latin typeface="Cambria Math" panose="02040503050406030204" pitchFamily="18" charset="0"/>
                                  <a:ea typeface="Cambria Math" panose="02040503050406030204" pitchFamily="18" charset="0"/>
                                </a:rPr>
                                <m:t>}</m:t>
                              </m:r>
                            </m:e>
                          </m:func>
                        </m:e>
                      </m:func>
                    </m:oMath>
                  </m:oMathPara>
                </a14:m>
                <a:endParaRPr lang="de-DE" dirty="0">
                  <a:ea typeface="Cambria Math" panose="02040503050406030204" pitchFamily="18" charset="0"/>
                </a:endParaRPr>
              </a:p>
              <a:p>
                <a:pPr marL="0" indent="0">
                  <a:buNone/>
                </a:pPr>
                <a:r>
                  <a:rPr lang="de-DE" dirty="0">
                    <a:ea typeface="Cambria Math" panose="02040503050406030204" pitchFamily="18" charset="0"/>
                  </a:rPr>
                  <a:t>(wobei „</a:t>
                </a:r>
                <a:r>
                  <a:rPr lang="de-DE" dirty="0" err="1">
                    <a:ea typeface="Cambria Math" panose="02040503050406030204" pitchFamily="18" charset="0"/>
                  </a:rPr>
                  <a:t>sup</a:t>
                </a:r>
                <a:r>
                  <a:rPr lang="de-DE" dirty="0">
                    <a:ea typeface="Cambria Math" panose="02040503050406030204" pitchFamily="18" charset="0"/>
                  </a:rPr>
                  <a:t>“, die kleinstmögliche obere Schranke der entsprechenden Menge angibt). Es gilt aber </a:t>
                </a:r>
              </a:p>
              <a:p>
                <a:pPr marL="0" indent="0">
                  <a:buNone/>
                </a:pPr>
                <a14:m>
                  <m:oMathPara xmlns:m="http://schemas.openxmlformats.org/officeDocument/2006/math">
                    <m:oMathParaPr>
                      <m:jc m:val="centerGroup"/>
                    </m:oMathParaPr>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r>
                        <a:rPr lang="de-DE" b="0" i="1" smtClean="0">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r>
                        <a:rPr lang="de-DE" b="0" i="1" smtClean="0">
                          <a:latin typeface="Cambria Math" panose="02040503050406030204" pitchFamily="18" charset="0"/>
                          <a:ea typeface="Cambria Math" panose="02040503050406030204" pitchFamily="18" charset="0"/>
                        </a:rPr>
                        <m:t>,</m:t>
                      </m:r>
                    </m:oMath>
                  </m:oMathPara>
                </a14:m>
                <a:endParaRPr lang="de-DE" dirty="0">
                  <a:ea typeface="Cambria Math" panose="02040503050406030204" pitchFamily="18" charset="0"/>
                </a:endParaRPr>
              </a:p>
              <a:p>
                <a:pPr marL="0" indent="0">
                  <a:buNone/>
                </a:pPr>
                <a:r>
                  <a:rPr lang="de-DE" dirty="0">
                    <a:ea typeface="Cambria Math" panose="02040503050406030204" pitchFamily="18" charset="0"/>
                  </a:rPr>
                  <a:t>wenn der „einfache“ Grenzwert existiert…</a:t>
                </a:r>
              </a:p>
            </p:txBody>
          </p:sp>
        </mc:Choice>
        <mc:Fallback xmlns="">
          <p:sp>
            <p:nvSpPr>
              <p:cNvPr id="3" name="Inhaltsplatzhalter 2">
                <a:extLst>
                  <a:ext uri="{FF2B5EF4-FFF2-40B4-BE49-F238E27FC236}">
                    <a16:creationId xmlns:a16="http://schemas.microsoft.com/office/drawing/2014/main" id="{2AC13888-3E9D-474A-A0A8-E4FE33342659}"/>
                  </a:ext>
                </a:extLst>
              </p:cNvPr>
              <p:cNvSpPr>
                <a:spLocks noGrp="1" noRot="1" noChangeAspect="1" noMove="1" noResize="1" noEditPoints="1" noAdjustHandles="1" noChangeArrowheads="1" noChangeShapeType="1" noTextEdit="1"/>
              </p:cNvSpPr>
              <p:nvPr>
                <p:ph idx="1"/>
              </p:nvPr>
            </p:nvSpPr>
            <p:spPr>
              <a:xfrm>
                <a:off x="1066800" y="2103120"/>
                <a:ext cx="10058400" cy="4112286"/>
              </a:xfrm>
              <a:blipFill>
                <a:blip r:embed="rId6"/>
                <a:stretch>
                  <a:fillRect l="-242" t="-7704"/>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B4B8694D-8A40-4A08-9F54-3A3C57147CF6}"/>
              </a:ext>
            </a:extLst>
          </p:cNvPr>
          <p:cNvSpPr>
            <a:spLocks noGrp="1"/>
          </p:cNvSpPr>
          <p:nvPr>
            <p:ph type="dt" sz="half" idx="10"/>
          </p:nvPr>
        </p:nvSpPr>
        <p:spPr/>
        <p:txBody>
          <a:bodyPr/>
          <a:lstStyle/>
          <a:p>
            <a:pPr rtl="0"/>
            <a:fld id="{FB7C0C16-5521-4517-AFDE-676F786A1296}" type="datetime1">
              <a:rPr lang="de-DE" smtClean="0"/>
              <a:t>04.05.2020</a:t>
            </a:fld>
            <a:endParaRPr lang="en-US"/>
          </a:p>
        </p:txBody>
      </p:sp>
      <p:sp>
        <p:nvSpPr>
          <p:cNvPr id="5" name="Rechteck 4">
            <a:extLst>
              <a:ext uri="{FF2B5EF4-FFF2-40B4-BE49-F238E27FC236}">
                <a16:creationId xmlns:a16="http://schemas.microsoft.com/office/drawing/2014/main" id="{C5D668FC-4136-46C7-A561-E43FBC2CC148}"/>
              </a:ext>
            </a:extLst>
          </p:cNvPr>
          <p:cNvSpPr/>
          <p:nvPr/>
        </p:nvSpPr>
        <p:spPr>
          <a:xfrm>
            <a:off x="1066800" y="2106851"/>
            <a:ext cx="9840686" cy="10189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limes superior">
            <a:hlinkClick r:id="" action="ppaction://media"/>
            <a:extLst>
              <a:ext uri="{FF2B5EF4-FFF2-40B4-BE49-F238E27FC236}">
                <a16:creationId xmlns:a16="http://schemas.microsoft.com/office/drawing/2014/main" id="{AC216808-DB59-47E5-A2D2-0D4553E7B2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77280" y="2288786"/>
            <a:ext cx="487363" cy="487363"/>
          </a:xfrm>
          <a:prstGeom prst="rect">
            <a:avLst/>
          </a:prstGeom>
        </p:spPr>
      </p:pic>
      <p:pic>
        <p:nvPicPr>
          <p:cNvPr id="7" name="limes Superior">
            <a:hlinkClick r:id="" action="ppaction://media"/>
            <a:extLst>
              <a:ext uri="{FF2B5EF4-FFF2-40B4-BE49-F238E27FC236}">
                <a16:creationId xmlns:a16="http://schemas.microsoft.com/office/drawing/2014/main" id="{87BCBB4B-3593-4123-9FEB-D0D10BD6D02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52333" y="5259533"/>
            <a:ext cx="487363" cy="487363"/>
          </a:xfrm>
          <a:prstGeom prst="rect">
            <a:avLst/>
          </a:prstGeom>
        </p:spPr>
      </p:pic>
    </p:spTree>
    <p:extLst>
      <p:ext uri="{BB962C8B-B14F-4D97-AF65-F5344CB8AC3E}">
        <p14:creationId xmlns:p14="http://schemas.microsoft.com/office/powerpoint/2010/main" val="23638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8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7EF67-1448-4298-A93B-88F248087EC8}"/>
              </a:ext>
            </a:extLst>
          </p:cNvPr>
          <p:cNvSpPr>
            <a:spLocks noGrp="1"/>
          </p:cNvSpPr>
          <p:nvPr>
            <p:ph type="title"/>
          </p:nvPr>
        </p:nvSpPr>
        <p:spPr/>
        <p:txBody>
          <a:bodyPr/>
          <a:lstStyle/>
          <a:p>
            <a:r>
              <a:rPr lang="de-DE" dirty="0"/>
              <a:t>EXKURS</a:t>
            </a:r>
          </a:p>
        </p:txBody>
      </p:sp>
      <p:sp>
        <p:nvSpPr>
          <p:cNvPr id="3" name="Inhaltsplatzhalter 2">
            <a:extLst>
              <a:ext uri="{FF2B5EF4-FFF2-40B4-BE49-F238E27FC236}">
                <a16:creationId xmlns:a16="http://schemas.microsoft.com/office/drawing/2014/main" id="{2BF62106-F3BF-4C43-AC9E-390B6D4FE9B1}"/>
              </a:ext>
            </a:extLst>
          </p:cNvPr>
          <p:cNvSpPr>
            <a:spLocks noGrp="1"/>
          </p:cNvSpPr>
          <p:nvPr>
            <p:ph idx="1"/>
          </p:nvPr>
        </p:nvSpPr>
        <p:spPr/>
        <p:txBody>
          <a:bodyPr/>
          <a:lstStyle/>
          <a:p>
            <a:r>
              <a:rPr lang="de-DE" dirty="0"/>
              <a:t>Was müssen Mathematik-Studierende in der Vorlesung zu Konvergenz von Reihen lernen?</a:t>
            </a:r>
          </a:p>
          <a:p>
            <a:pPr marL="0" indent="0">
              <a:buNone/>
            </a:pPr>
            <a:endParaRPr lang="de-DE" dirty="0"/>
          </a:p>
          <a:p>
            <a:pPr marL="0" indent="0">
              <a:buNone/>
            </a:pPr>
            <a:r>
              <a:rPr lang="de-DE" dirty="0"/>
              <a:t>Ich habe </a:t>
            </a:r>
            <a:r>
              <a:rPr lang="de-DE" dirty="0">
                <a:hlinkClick r:id="rId2"/>
              </a:rPr>
              <a:t>hier</a:t>
            </a:r>
            <a:r>
              <a:rPr lang="de-DE" dirty="0"/>
              <a:t> mal ein Dokument verlinkt, das zeigt, was Studierende der Mathematik lernen, wenn sie untersuchen wollen, ob die Summanden einer Reihe schnell genug gegen Null konvergieren… Sie untersuchen unterschiedliche „Fallgeschwindigkeiten“  (exponentiell, polynomiell, alternierend) und sie untersuchen auch unterschiedliche Arten von Konvergenz (Konvergenz, absolute Konvergenz, Divergenz, bestimmte Divergenz). Sie lernen, dass man die Konvergenz einer Reihe mit verschiedenen Kriterien prüfen kann… Auf den ein oder anderen Punkt werden wir auch im Übungszettel noch eingehen. Wir werden das Thema Reihen jedoch viel weniger intensiv behandeln. Für die Klausur wird vor allem der folgende Abschnitt der Vorlesung relevant sein!</a:t>
            </a:r>
          </a:p>
          <a:p>
            <a:pPr marL="0" indent="0">
              <a:buNone/>
            </a:pPr>
            <a:endParaRPr lang="de-DE" dirty="0"/>
          </a:p>
        </p:txBody>
      </p:sp>
      <p:sp>
        <p:nvSpPr>
          <p:cNvPr id="4" name="Datumsplatzhalter 3">
            <a:extLst>
              <a:ext uri="{FF2B5EF4-FFF2-40B4-BE49-F238E27FC236}">
                <a16:creationId xmlns:a16="http://schemas.microsoft.com/office/drawing/2014/main" id="{13646CD6-C171-4E49-B656-814B5F36C13F}"/>
              </a:ext>
            </a:extLst>
          </p:cNvPr>
          <p:cNvSpPr>
            <a:spLocks noGrp="1"/>
          </p:cNvSpPr>
          <p:nvPr>
            <p:ph type="dt" sz="half" idx="10"/>
          </p:nvPr>
        </p:nvSpPr>
        <p:spPr/>
        <p:txBody>
          <a:bodyPr/>
          <a:lstStyle/>
          <a:p>
            <a:pPr rtl="0"/>
            <a:fld id="{FB7C0C16-5521-4517-AFDE-676F786A1296}" type="datetime1">
              <a:rPr lang="de-DE" smtClean="0"/>
              <a:t>04.05.2020</a:t>
            </a:fld>
            <a:endParaRPr lang="en-US"/>
          </a:p>
        </p:txBody>
      </p:sp>
    </p:spTree>
    <p:extLst>
      <p:ext uri="{BB962C8B-B14F-4D97-AF65-F5344CB8AC3E}">
        <p14:creationId xmlns:p14="http://schemas.microsoft.com/office/powerpoint/2010/main" val="3556885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CE160-BFAA-4A64-A8F2-9561F7FF063F}"/>
              </a:ext>
            </a:extLst>
          </p:cNvPr>
          <p:cNvSpPr>
            <a:spLocks noGrp="1"/>
          </p:cNvSpPr>
          <p:nvPr>
            <p:ph type="title"/>
          </p:nvPr>
        </p:nvSpPr>
        <p:spPr/>
        <p:txBody>
          <a:bodyPr/>
          <a:lstStyle/>
          <a:p>
            <a:r>
              <a:rPr lang="de-DE" dirty="0"/>
              <a:t>Jetzt aber zurück zu den Potenzreihen!</a:t>
            </a:r>
          </a:p>
        </p:txBody>
      </p:sp>
      <p:sp>
        <p:nvSpPr>
          <p:cNvPr id="4" name="Datumsplatzhalter 3">
            <a:extLst>
              <a:ext uri="{FF2B5EF4-FFF2-40B4-BE49-F238E27FC236}">
                <a16:creationId xmlns:a16="http://schemas.microsoft.com/office/drawing/2014/main" id="{2E67E21E-4398-4E2C-9625-F65AEF4B1139}"/>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graphicFrame>
            <p:nvGraphicFramePr>
              <p:cNvPr id="5" name="Tabelle 5">
                <a:extLst>
                  <a:ext uri="{FF2B5EF4-FFF2-40B4-BE49-F238E27FC236}">
                    <a16:creationId xmlns:a16="http://schemas.microsoft.com/office/drawing/2014/main" id="{A6EAF32F-BFFA-46BD-AB43-5004B66AD07C}"/>
                  </a:ext>
                </a:extLst>
              </p:cNvPr>
              <p:cNvGraphicFramePr>
                <a:graphicFrameLocks noGrp="1"/>
              </p:cNvGraphicFramePr>
              <p:nvPr>
                <p:extLst>
                  <p:ext uri="{D42A27DB-BD31-4B8C-83A1-F6EECF244321}">
                    <p14:modId xmlns:p14="http://schemas.microsoft.com/office/powerpoint/2010/main" val="909967204"/>
                  </p:ext>
                </p:extLst>
              </p:nvPr>
            </p:nvGraphicFramePr>
            <p:xfrm>
              <a:off x="1919202" y="1910131"/>
              <a:ext cx="8128000" cy="268986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64601791"/>
                        </a:ext>
                      </a:extLst>
                    </a:gridCol>
                    <a:gridCol w="4064000">
                      <a:extLst>
                        <a:ext uri="{9D8B030D-6E8A-4147-A177-3AD203B41FA5}">
                          <a16:colId xmlns:a16="http://schemas.microsoft.com/office/drawing/2014/main" val="1118850240"/>
                        </a:ext>
                      </a:extLst>
                    </a:gridCol>
                  </a:tblGrid>
                  <a:tr h="370840">
                    <a:tc>
                      <a:txBody>
                        <a:bodyPr/>
                        <a:lstStyle/>
                        <a:p>
                          <a:r>
                            <a:rPr lang="de-DE" dirty="0"/>
                            <a:t>ohne „Unbekannte x“</a:t>
                          </a:r>
                        </a:p>
                      </a:txBody>
                      <a:tcPr/>
                    </a:tc>
                    <a:tc>
                      <a:txBody>
                        <a:bodyPr/>
                        <a:lstStyle/>
                        <a:p>
                          <a:r>
                            <a:rPr lang="de-DE" dirty="0"/>
                            <a:t>mit „Unbekannter x“</a:t>
                          </a:r>
                        </a:p>
                      </a:txBody>
                      <a:tcPr/>
                    </a:tc>
                    <a:extLst>
                      <a:ext uri="{0D108BD9-81ED-4DB2-BD59-A6C34878D82A}">
                        <a16:rowId xmlns:a16="http://schemas.microsoft.com/office/drawing/2014/main" val="572211850"/>
                      </a:ext>
                    </a:extLst>
                  </a:tr>
                  <a:tr h="370840">
                    <a:tc>
                      <a:txBody>
                        <a:bodyPr/>
                        <a:lstStyle/>
                        <a:p>
                          <a14:m>
                            <m:oMath xmlns:m="http://schemas.openxmlformats.org/officeDocument/2006/math">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ℂ</m:t>
                              </m:r>
                            </m:oMath>
                          </a14:m>
                          <a:r>
                            <a:rPr lang="de-DE" dirty="0"/>
                            <a:t> komplexe </a:t>
                          </a:r>
                          <a:r>
                            <a:rPr lang="de-DE" b="1" dirty="0"/>
                            <a:t>Zahlen</a:t>
                          </a:r>
                        </a:p>
                      </a:txBody>
                      <a:tcPr/>
                    </a:tc>
                    <a:tc>
                      <a:txBody>
                        <a:bodyPr/>
                        <a:lstStyle/>
                        <a:p>
                          <a14:m>
                            <m:oMath xmlns:m="http://schemas.openxmlformats.org/officeDocument/2006/math">
                              <m:r>
                                <a:rPr lang="de-DE" b="0" i="1" smtClean="0">
                                  <a:latin typeface="Cambria Math" panose="02040503050406030204" pitchFamily="18" charset="0"/>
                                </a:rPr>
                                <m:t>{2</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 3</m:t>
                              </m:r>
                              <m:r>
                                <a:rPr lang="de-DE" b="0" i="1" smtClean="0">
                                  <a:latin typeface="Cambria Math" panose="02040503050406030204" pitchFamily="18" charset="0"/>
                                </a:rPr>
                                <m:t>𝑥</m:t>
                              </m:r>
                              <m:r>
                                <a:rPr lang="de-DE" b="0" i="1" smtClean="0">
                                  <a:latin typeface="Cambria Math" panose="02040503050406030204" pitchFamily="18" charset="0"/>
                                </a:rPr>
                                <m:t>, −2}</m:t>
                              </m:r>
                            </m:oMath>
                          </a14:m>
                          <a:r>
                            <a:rPr lang="de-DE" dirty="0"/>
                            <a:t> das sind </a:t>
                          </a:r>
                          <a:r>
                            <a:rPr lang="de-DE" b="1" dirty="0"/>
                            <a:t>Monome</a:t>
                          </a:r>
                        </a:p>
                      </a:txBody>
                      <a:tcPr/>
                    </a:tc>
                    <a:extLst>
                      <a:ext uri="{0D108BD9-81ED-4DB2-BD59-A6C34878D82A}">
                        <a16:rowId xmlns:a16="http://schemas.microsoft.com/office/drawing/2014/main" val="805408542"/>
                      </a:ext>
                    </a:extLst>
                  </a:tr>
                  <a:tr h="370840">
                    <a:tc>
                      <a:txBody>
                        <a:bodyPr/>
                        <a:lstStyle/>
                        <a:p>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1, 10, 100, 1000… </m:t>
                                  </m:r>
                                </m:e>
                              </m:d>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ℂ</m:t>
                                  </m:r>
                                </m:e>
                                <m:sup>
                                  <m:r>
                                    <a:rPr lang="de-DE" b="0" i="1" smtClean="0">
                                      <a:latin typeface="Cambria Math" panose="02040503050406030204" pitchFamily="18" charset="0"/>
                                      <a:ea typeface="Cambria Math" panose="02040503050406030204" pitchFamily="18" charset="0"/>
                                    </a:rPr>
                                    <m:t>ℕ</m:t>
                                  </m:r>
                                </m:sup>
                              </m:sSup>
                            </m:oMath>
                          </a14:m>
                          <a:r>
                            <a:rPr lang="de-DE" dirty="0"/>
                            <a:t>  eine </a:t>
                          </a:r>
                          <a:r>
                            <a:rPr lang="de-DE" b="1" dirty="0"/>
                            <a:t>Zahlenfolge</a:t>
                          </a:r>
                          <a:r>
                            <a:rPr lang="de-DE" dirty="0"/>
                            <a:t> (unendlich viele</a:t>
                          </a:r>
                          <a:r>
                            <a:rPr lang="de-DE" baseline="0" dirty="0"/>
                            <a:t> </a:t>
                          </a:r>
                          <a:r>
                            <a:rPr lang="de-DE" dirty="0"/>
                            <a:t>Zahlen) </a:t>
                          </a:r>
                        </a:p>
                      </a:txBody>
                      <a:tcPr/>
                    </a:tc>
                    <a:tc>
                      <a:txBody>
                        <a:bodyPr/>
                        <a:lstStyle/>
                        <a:p>
                          <a14:m>
                            <m:oMath xmlns:m="http://schemas.openxmlformats.org/officeDocument/2006/math">
                              <m:r>
                                <a:rPr lang="de-DE" b="0" i="1" smtClean="0">
                                  <a:latin typeface="Cambria Math" panose="02040503050406030204" pitchFamily="18" charset="0"/>
                                </a:rPr>
                                <m:t>2</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+3</m:t>
                              </m:r>
                              <m:r>
                                <a:rPr lang="de-DE" b="0" i="1" smtClean="0">
                                  <a:latin typeface="Cambria Math" panose="02040503050406030204" pitchFamily="18" charset="0"/>
                                </a:rPr>
                                <m:t>𝑥</m:t>
                              </m:r>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ℂ</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m:t>
                              </m:r>
                            </m:oMath>
                          </a14:m>
                          <a:r>
                            <a:rPr lang="de-DE" dirty="0"/>
                            <a:t> ein </a:t>
                          </a:r>
                          <a:r>
                            <a:rPr lang="de-DE" b="1" dirty="0"/>
                            <a:t>Polynom</a:t>
                          </a:r>
                          <a:r>
                            <a:rPr lang="de-DE" dirty="0"/>
                            <a:t> (Summe von Monomen)</a:t>
                          </a:r>
                        </a:p>
                      </a:txBody>
                      <a:tcPr/>
                    </a:tc>
                    <a:extLst>
                      <a:ext uri="{0D108BD9-81ED-4DB2-BD59-A6C34878D82A}">
                        <a16:rowId xmlns:a16="http://schemas.microsoft.com/office/drawing/2014/main" val="3748299183"/>
                      </a:ext>
                    </a:extLst>
                  </a:tr>
                  <a:tr h="370840">
                    <a:tc>
                      <a:txBody>
                        <a:bodyPr/>
                        <a:lstStyle/>
                        <a:p>
                          <a14:m>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𝑘</m:t>
                                  </m:r>
                                  <m:r>
                                    <a:rPr lang="de-DE" b="0" i="1" smtClean="0">
                                      <a:latin typeface="Cambria Math" panose="02040503050406030204" pitchFamily="18" charset="0"/>
                                    </a:rPr>
                                    <m:t>=1</m:t>
                                  </m:r>
                                </m:sub>
                                <m:sup>
                                  <m:r>
                                    <a:rPr lang="de-DE" i="1" smtClean="0">
                                      <a:latin typeface="Cambria Math" panose="02040503050406030204" pitchFamily="18" charset="0"/>
                                      <a:ea typeface="Cambria Math" panose="02040503050406030204" pitchFamily="18" charset="0"/>
                                    </a:rPr>
                                    <m:t>∞</m:t>
                                  </m:r>
                                </m:sup>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𝑘</m:t>
                                      </m:r>
                                      <m:r>
                                        <a:rPr lang="de-DE" b="0" i="1" smtClean="0">
                                          <a:latin typeface="Cambria Math" panose="02040503050406030204" pitchFamily="18" charset="0"/>
                                        </a:rPr>
                                        <m:t>²</m:t>
                                      </m:r>
                                    </m:den>
                                  </m:f>
                                </m:e>
                              </m:nary>
                              <m:r>
                                <a:rPr lang="de-DE" b="0" i="1" smtClean="0">
                                  <a:latin typeface="Cambria Math" panose="02040503050406030204" pitchFamily="18" charset="0"/>
                                </a:rPr>
                                <m:t> </m:t>
                              </m:r>
                            </m:oMath>
                          </a14:m>
                          <a:r>
                            <a:rPr lang="de-DE" dirty="0"/>
                            <a:t> heißt </a:t>
                          </a:r>
                          <a:r>
                            <a:rPr lang="de-DE" b="1" dirty="0"/>
                            <a:t>Reihe</a:t>
                          </a:r>
                          <a:r>
                            <a:rPr lang="de-DE" dirty="0"/>
                            <a:t> (eine unendliche Summe von Zahlen) </a:t>
                          </a:r>
                        </a:p>
                      </a:txBody>
                      <a:tcPr/>
                    </a:tc>
                    <a:tc>
                      <a:txBody>
                        <a:bodyPr/>
                        <a:lstStyle/>
                        <a:p>
                          <a14:m>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𝑘</m:t>
                                  </m:r>
                                  <m:r>
                                    <a:rPr lang="de-DE" b="0" i="1" smtClean="0">
                                      <a:latin typeface="Cambria Math" panose="02040503050406030204" pitchFamily="18" charset="0"/>
                                    </a:rPr>
                                    <m:t>=1</m:t>
                                  </m:r>
                                </m:sub>
                                <m:sup>
                                  <m:r>
                                    <a:rPr lang="de-DE" i="1" smtClean="0">
                                      <a:latin typeface="Cambria Math" panose="02040503050406030204" pitchFamily="18" charset="0"/>
                                      <a:ea typeface="Cambria Math" panose="02040503050406030204" pitchFamily="18" charset="0"/>
                                    </a:rPr>
                                    <m:t>∞</m:t>
                                  </m:r>
                                </m:sup>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𝑘</m:t>
                                      </m:r>
                                      <m:r>
                                        <a:rPr lang="de-DE" b="0" i="1" smtClean="0">
                                          <a:latin typeface="Cambria Math" panose="02040503050406030204" pitchFamily="18" charset="0"/>
                                        </a:rPr>
                                        <m:t>²</m:t>
                                      </m:r>
                                    </m:den>
                                  </m:f>
                                </m:e>
                              </m:nary>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𝑘</m:t>
                                  </m:r>
                                </m:sup>
                              </m:sSup>
                            </m:oMath>
                          </a14:m>
                          <a:r>
                            <a:rPr lang="de-DE" dirty="0"/>
                            <a:t> heißt</a:t>
                          </a:r>
                          <a:r>
                            <a:rPr lang="de-DE" baseline="0" dirty="0"/>
                            <a:t> </a:t>
                          </a:r>
                          <a:r>
                            <a:rPr lang="de-DE" b="1" baseline="0" dirty="0"/>
                            <a:t>Potenzreihe</a:t>
                          </a:r>
                          <a:r>
                            <a:rPr lang="de-DE" baseline="0" dirty="0"/>
                            <a:t> (ein Polynom vom Grad </a:t>
                          </a:r>
                          <a14:m>
                            <m:oMath xmlns:m="http://schemas.openxmlformats.org/officeDocument/2006/math">
                              <m:r>
                                <a:rPr lang="de-DE" i="1" baseline="0" smtClean="0">
                                  <a:latin typeface="Cambria Math" panose="02040503050406030204" pitchFamily="18" charset="0"/>
                                  <a:ea typeface="Cambria Math" panose="02040503050406030204" pitchFamily="18" charset="0"/>
                                </a:rPr>
                                <m:t>∞</m:t>
                              </m:r>
                            </m:oMath>
                          </a14:m>
                          <a:r>
                            <a:rPr lang="de-DE" dirty="0"/>
                            <a:t>). Die Taylorreihe ist eine Potenzreihe.</a:t>
                          </a:r>
                        </a:p>
                      </a:txBody>
                      <a:tcPr/>
                    </a:tc>
                    <a:extLst>
                      <a:ext uri="{0D108BD9-81ED-4DB2-BD59-A6C34878D82A}">
                        <a16:rowId xmlns:a16="http://schemas.microsoft.com/office/drawing/2014/main" val="493770167"/>
                      </a:ext>
                    </a:extLst>
                  </a:tr>
                </a:tbl>
              </a:graphicData>
            </a:graphic>
          </p:graphicFrame>
        </mc:Choice>
        <mc:Fallback>
          <p:graphicFrame>
            <p:nvGraphicFramePr>
              <p:cNvPr id="5" name="Tabelle 5">
                <a:extLst>
                  <a:ext uri="{FF2B5EF4-FFF2-40B4-BE49-F238E27FC236}">
                    <a16:creationId xmlns:a16="http://schemas.microsoft.com/office/drawing/2014/main" id="{A6EAF32F-BFFA-46BD-AB43-5004B66AD07C}"/>
                  </a:ext>
                </a:extLst>
              </p:cNvPr>
              <p:cNvGraphicFramePr>
                <a:graphicFrameLocks noGrp="1"/>
              </p:cNvGraphicFramePr>
              <p:nvPr>
                <p:extLst>
                  <p:ext uri="{D42A27DB-BD31-4B8C-83A1-F6EECF244321}">
                    <p14:modId xmlns:p14="http://schemas.microsoft.com/office/powerpoint/2010/main" val="909967204"/>
                  </p:ext>
                </p:extLst>
              </p:nvPr>
            </p:nvGraphicFramePr>
            <p:xfrm>
              <a:off x="1919202" y="1910131"/>
              <a:ext cx="8128000" cy="268986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64601791"/>
                        </a:ext>
                      </a:extLst>
                    </a:gridCol>
                    <a:gridCol w="4064000">
                      <a:extLst>
                        <a:ext uri="{9D8B030D-6E8A-4147-A177-3AD203B41FA5}">
                          <a16:colId xmlns:a16="http://schemas.microsoft.com/office/drawing/2014/main" val="1118850240"/>
                        </a:ext>
                      </a:extLst>
                    </a:gridCol>
                  </a:tblGrid>
                  <a:tr h="370840">
                    <a:tc>
                      <a:txBody>
                        <a:bodyPr/>
                        <a:lstStyle/>
                        <a:p>
                          <a:r>
                            <a:rPr lang="de-DE" dirty="0"/>
                            <a:t>ohne „Unbekannte x“</a:t>
                          </a:r>
                        </a:p>
                      </a:txBody>
                      <a:tcPr/>
                    </a:tc>
                    <a:tc>
                      <a:txBody>
                        <a:bodyPr/>
                        <a:lstStyle/>
                        <a:p>
                          <a:r>
                            <a:rPr lang="de-DE" dirty="0"/>
                            <a:t>mit „Unbekannter x“</a:t>
                          </a:r>
                        </a:p>
                      </a:txBody>
                      <a:tcPr/>
                    </a:tc>
                    <a:extLst>
                      <a:ext uri="{0D108BD9-81ED-4DB2-BD59-A6C34878D82A}">
                        <a16:rowId xmlns:a16="http://schemas.microsoft.com/office/drawing/2014/main" val="572211850"/>
                      </a:ext>
                    </a:extLst>
                  </a:tr>
                  <a:tr h="370840">
                    <a:tc>
                      <a:txBody>
                        <a:bodyPr/>
                        <a:lstStyle/>
                        <a:p>
                          <a:endParaRPr lang="de-DE"/>
                        </a:p>
                      </a:txBody>
                      <a:tcPr>
                        <a:blipFill>
                          <a:blip r:embed="rId2"/>
                          <a:stretch>
                            <a:fillRect l="-150" t="-108197" r="-100449" b="-549180"/>
                          </a:stretch>
                        </a:blipFill>
                      </a:tcPr>
                    </a:tc>
                    <a:tc>
                      <a:txBody>
                        <a:bodyPr/>
                        <a:lstStyle/>
                        <a:p>
                          <a:endParaRPr lang="de-DE"/>
                        </a:p>
                      </a:txBody>
                      <a:tcPr>
                        <a:blipFill>
                          <a:blip r:embed="rId2"/>
                          <a:stretch>
                            <a:fillRect l="-100300" t="-108197" r="-600" b="-549180"/>
                          </a:stretch>
                        </a:blipFill>
                      </a:tcPr>
                    </a:tc>
                    <a:extLst>
                      <a:ext uri="{0D108BD9-81ED-4DB2-BD59-A6C34878D82A}">
                        <a16:rowId xmlns:a16="http://schemas.microsoft.com/office/drawing/2014/main" val="805408542"/>
                      </a:ext>
                    </a:extLst>
                  </a:tr>
                  <a:tr h="919290">
                    <a:tc>
                      <a:txBody>
                        <a:bodyPr/>
                        <a:lstStyle/>
                        <a:p>
                          <a:endParaRPr lang="de-DE"/>
                        </a:p>
                      </a:txBody>
                      <a:tcPr>
                        <a:blipFill>
                          <a:blip r:embed="rId2"/>
                          <a:stretch>
                            <a:fillRect l="-150" t="-84106" r="-100449" b="-121854"/>
                          </a:stretch>
                        </a:blipFill>
                      </a:tcPr>
                    </a:tc>
                    <a:tc>
                      <a:txBody>
                        <a:bodyPr/>
                        <a:lstStyle/>
                        <a:p>
                          <a:endParaRPr lang="de-DE"/>
                        </a:p>
                      </a:txBody>
                      <a:tcPr>
                        <a:blipFill>
                          <a:blip r:embed="rId2"/>
                          <a:stretch>
                            <a:fillRect l="-100300" t="-84106" r="-600" b="-121854"/>
                          </a:stretch>
                        </a:blipFill>
                      </a:tcPr>
                    </a:tc>
                    <a:extLst>
                      <a:ext uri="{0D108BD9-81ED-4DB2-BD59-A6C34878D82A}">
                        <a16:rowId xmlns:a16="http://schemas.microsoft.com/office/drawing/2014/main" val="3748299183"/>
                      </a:ext>
                    </a:extLst>
                  </a:tr>
                  <a:tr h="1028891">
                    <a:tc>
                      <a:txBody>
                        <a:bodyPr/>
                        <a:lstStyle/>
                        <a:p>
                          <a:endParaRPr lang="de-DE"/>
                        </a:p>
                      </a:txBody>
                      <a:tcPr>
                        <a:blipFill>
                          <a:blip r:embed="rId2"/>
                          <a:stretch>
                            <a:fillRect l="-150" t="-164497" r="-100449" b="-8876"/>
                          </a:stretch>
                        </a:blipFill>
                      </a:tcPr>
                    </a:tc>
                    <a:tc>
                      <a:txBody>
                        <a:bodyPr/>
                        <a:lstStyle/>
                        <a:p>
                          <a:endParaRPr lang="de-DE"/>
                        </a:p>
                      </a:txBody>
                      <a:tcPr>
                        <a:blipFill>
                          <a:blip r:embed="rId2"/>
                          <a:stretch>
                            <a:fillRect l="-100300" t="-164497" r="-600" b="-8876"/>
                          </a:stretch>
                        </a:blipFill>
                      </a:tcPr>
                    </a:tc>
                    <a:extLst>
                      <a:ext uri="{0D108BD9-81ED-4DB2-BD59-A6C34878D82A}">
                        <a16:rowId xmlns:a16="http://schemas.microsoft.com/office/drawing/2014/main" val="493770167"/>
                      </a:ext>
                    </a:extLst>
                  </a:tr>
                </a:tbl>
              </a:graphicData>
            </a:graphic>
          </p:graphicFrame>
        </mc:Fallback>
      </mc:AlternateContent>
      <p:cxnSp>
        <p:nvCxnSpPr>
          <p:cNvPr id="7" name="Gerade Verbindung mit Pfeil 6">
            <a:extLst>
              <a:ext uri="{FF2B5EF4-FFF2-40B4-BE49-F238E27FC236}">
                <a16:creationId xmlns:a16="http://schemas.microsoft.com/office/drawing/2014/main" id="{55A28124-CE20-4C00-9000-D9B917E77C74}"/>
              </a:ext>
            </a:extLst>
          </p:cNvPr>
          <p:cNvCxnSpPr/>
          <p:nvPr/>
        </p:nvCxnSpPr>
        <p:spPr>
          <a:xfrm flipV="1">
            <a:off x="2883159" y="3946849"/>
            <a:ext cx="662474"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6985760-0FC1-46CD-8207-6F830838AEF6}"/>
              </a:ext>
            </a:extLst>
          </p:cNvPr>
          <p:cNvSpPr txBox="1"/>
          <p:nvPr/>
        </p:nvSpPr>
        <p:spPr>
          <a:xfrm>
            <a:off x="1810005" y="5318449"/>
            <a:ext cx="2832827" cy="923330"/>
          </a:xfrm>
          <a:prstGeom prst="rect">
            <a:avLst/>
          </a:prstGeom>
          <a:noFill/>
        </p:spPr>
        <p:txBody>
          <a:bodyPr wrap="none" rtlCol="0">
            <a:spAutoFit/>
          </a:bodyPr>
          <a:lstStyle/>
          <a:p>
            <a:r>
              <a:rPr lang="de-DE" dirty="0">
                <a:solidFill>
                  <a:srgbClr val="FF0000"/>
                </a:solidFill>
              </a:rPr>
              <a:t>Das gerade gelernte </a:t>
            </a:r>
          </a:p>
          <a:p>
            <a:r>
              <a:rPr lang="de-DE" dirty="0">
                <a:solidFill>
                  <a:srgbClr val="FF0000"/>
                </a:solidFill>
              </a:rPr>
              <a:t>Wurzelkriterium </a:t>
            </a:r>
          </a:p>
          <a:p>
            <a:r>
              <a:rPr lang="de-DE" dirty="0">
                <a:solidFill>
                  <a:srgbClr val="FF0000"/>
                </a:solidFill>
              </a:rPr>
              <a:t>bezieht sich auf Reihen!</a:t>
            </a:r>
          </a:p>
        </p:txBody>
      </p:sp>
      <p:sp>
        <p:nvSpPr>
          <p:cNvPr id="9" name="Textfeld 8">
            <a:extLst>
              <a:ext uri="{FF2B5EF4-FFF2-40B4-BE49-F238E27FC236}">
                <a16:creationId xmlns:a16="http://schemas.microsoft.com/office/drawing/2014/main" id="{5CBEFB20-2B52-4EED-8539-E004E05CDFD9}"/>
              </a:ext>
            </a:extLst>
          </p:cNvPr>
          <p:cNvSpPr txBox="1"/>
          <p:nvPr/>
        </p:nvSpPr>
        <p:spPr>
          <a:xfrm>
            <a:off x="5983202" y="5318449"/>
            <a:ext cx="3575018" cy="646331"/>
          </a:xfrm>
          <a:prstGeom prst="rect">
            <a:avLst/>
          </a:prstGeom>
          <a:noFill/>
        </p:spPr>
        <p:txBody>
          <a:bodyPr wrap="none" rtlCol="0">
            <a:spAutoFit/>
          </a:bodyPr>
          <a:lstStyle/>
          <a:p>
            <a:r>
              <a:rPr lang="de-DE" dirty="0">
                <a:solidFill>
                  <a:srgbClr val="FF0000"/>
                </a:solidFill>
              </a:rPr>
              <a:t>Aber was ist mit Potenzreihen?</a:t>
            </a:r>
            <a:br>
              <a:rPr lang="de-DE" dirty="0">
                <a:solidFill>
                  <a:srgbClr val="FF0000"/>
                </a:solidFill>
              </a:rPr>
            </a:br>
            <a:r>
              <a:rPr lang="de-DE" dirty="0">
                <a:solidFill>
                  <a:srgbClr val="FF0000"/>
                </a:solidFill>
              </a:rPr>
              <a:t>Wann konvergieren diese?</a:t>
            </a:r>
          </a:p>
        </p:txBody>
      </p:sp>
      <p:cxnSp>
        <p:nvCxnSpPr>
          <p:cNvPr id="11" name="Gerade Verbindung mit Pfeil 10">
            <a:extLst>
              <a:ext uri="{FF2B5EF4-FFF2-40B4-BE49-F238E27FC236}">
                <a16:creationId xmlns:a16="http://schemas.microsoft.com/office/drawing/2014/main" id="{47E46B11-062A-4650-A9C7-17638BF47A07}"/>
              </a:ext>
            </a:extLst>
          </p:cNvPr>
          <p:cNvCxnSpPr>
            <a:stCxn id="9" idx="0"/>
          </p:cNvCxnSpPr>
          <p:nvPr/>
        </p:nvCxnSpPr>
        <p:spPr>
          <a:xfrm flipV="1">
            <a:off x="7770711" y="4021495"/>
            <a:ext cx="178974" cy="129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441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77070-E95F-4E3E-AF71-56BC839F1634}"/>
              </a:ext>
            </a:extLst>
          </p:cNvPr>
          <p:cNvSpPr>
            <a:spLocks noGrp="1"/>
          </p:cNvSpPr>
          <p:nvPr>
            <p:ph type="title"/>
          </p:nvPr>
        </p:nvSpPr>
        <p:spPr/>
        <p:txBody>
          <a:bodyPr/>
          <a:lstStyle/>
          <a:p>
            <a:r>
              <a:rPr lang="de-DE" dirty="0"/>
              <a:t>Konvergenz einer Potenzreihe</a:t>
            </a:r>
          </a:p>
        </p:txBody>
      </p:sp>
      <p:sp>
        <p:nvSpPr>
          <p:cNvPr id="4" name="Datumsplatzhalter 3">
            <a:extLst>
              <a:ext uri="{FF2B5EF4-FFF2-40B4-BE49-F238E27FC236}">
                <a16:creationId xmlns:a16="http://schemas.microsoft.com/office/drawing/2014/main" id="{0266494F-8483-491C-B625-EC47647220E6}"/>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A9FA69CC-4F5E-446B-B98B-E70AAF042A81}"/>
                  </a:ext>
                </a:extLst>
              </p:cNvPr>
              <p:cNvSpPr txBox="1"/>
              <p:nvPr/>
            </p:nvSpPr>
            <p:spPr>
              <a:xfrm>
                <a:off x="1352939" y="2425959"/>
                <a:ext cx="8957388" cy="2786597"/>
              </a:xfrm>
              <a:prstGeom prst="rect">
                <a:avLst/>
              </a:prstGeom>
              <a:noFill/>
            </p:spPr>
            <p:txBody>
              <a:bodyPr wrap="square" rtlCol="0">
                <a:spAutoFit/>
              </a:bodyPr>
              <a:lstStyle/>
              <a:p>
                <a:r>
                  <a:rPr lang="de-DE" dirty="0"/>
                  <a:t>Denken Sie jetzt wieder an unser einführendes Beispiel!</a:t>
                </a:r>
              </a:p>
              <a:p>
                <a:r>
                  <a:rPr lang="de-DE" dirty="0"/>
                  <a:t>Wir wollten den Logarithmus von 3 bzw. von 1/3 rechnen, indem wir die</a:t>
                </a:r>
              </a:p>
              <a:p>
                <a:r>
                  <a:rPr lang="de-DE" dirty="0"/>
                  <a:t>Taylorreihe verwenden:</a:t>
                </a:r>
              </a:p>
              <a:p>
                <a:endParaRPr lang="de-DE" dirty="0"/>
              </a:p>
              <a:p>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rPr>
                          </m:ctrlPr>
                        </m:funcPr>
                        <m:fName>
                          <m:r>
                            <m:rPr>
                              <m:sty m:val="p"/>
                            </m:rPr>
                            <a:rPr lang="de-DE">
                              <a:latin typeface="Cambria Math" panose="02040503050406030204" pitchFamily="18" charset="0"/>
                            </a:rPr>
                            <m:t>ln</m:t>
                          </m:r>
                        </m:fName>
                        <m:e>
                          <m:d>
                            <m:dPr>
                              <m:ctrlPr>
                                <a:rPr lang="de-DE" i="1">
                                  <a:latin typeface="Cambria Math" panose="02040503050406030204" pitchFamily="18" charset="0"/>
                                </a:rPr>
                              </m:ctrlPr>
                            </m:dPr>
                            <m:e>
                              <m:r>
                                <a:rPr lang="de-DE" i="1">
                                  <a:latin typeface="Cambria Math" panose="02040503050406030204" pitchFamily="18" charset="0"/>
                                </a:rPr>
                                <m:t>𝑥</m:t>
                              </m:r>
                            </m:e>
                          </m:d>
                        </m:e>
                      </m:func>
                      <m:r>
                        <a:rPr lang="de-DE" i="1">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den>
                      </m:f>
                      <m:sSup>
                        <m:sSupPr>
                          <m:ctrlPr>
                            <a:rPr lang="de-DE" i="1">
                              <a:latin typeface="Cambria Math" panose="02040503050406030204" pitchFamily="18" charset="0"/>
                            </a:rPr>
                          </m:ctrlPr>
                        </m:sSupPr>
                        <m:e>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m:t>
                          </m:r>
                        </m:e>
                        <m:sup>
                          <m:r>
                            <a:rPr lang="de-DE" i="1">
                              <a:latin typeface="Cambria Math" panose="02040503050406030204" pitchFamily="18" charset="0"/>
                            </a:rPr>
                            <m:t>2</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3</m:t>
                          </m:r>
                        </m:den>
                      </m:f>
                      <m:sSup>
                        <m:sSupPr>
                          <m:ctrlPr>
                            <a:rPr lang="de-DE" i="1">
                              <a:latin typeface="Cambria Math" panose="02040503050406030204" pitchFamily="18" charset="0"/>
                            </a:rPr>
                          </m:ctrlPr>
                        </m:sSupPr>
                        <m:e>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m:t>
                          </m:r>
                        </m:e>
                        <m:sup>
                          <m:r>
                            <a:rPr lang="de-DE" i="1">
                              <a:latin typeface="Cambria Math" panose="02040503050406030204" pitchFamily="18" charset="0"/>
                            </a:rPr>
                            <m:t>3</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4</m:t>
                          </m:r>
                        </m:den>
                      </m:f>
                      <m:sSup>
                        <m:sSupPr>
                          <m:ctrlPr>
                            <a:rPr lang="de-DE" i="1">
                              <a:latin typeface="Cambria Math" panose="02040503050406030204" pitchFamily="18" charset="0"/>
                            </a:rPr>
                          </m:ctrlPr>
                        </m:sSupPr>
                        <m:e>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m:t>
                          </m:r>
                        </m:e>
                        <m:sup>
                          <m:r>
                            <a:rPr lang="de-DE" i="1">
                              <a:latin typeface="Cambria Math" panose="02040503050406030204" pitchFamily="18" charset="0"/>
                            </a:rPr>
                            <m:t>4</m:t>
                          </m:r>
                        </m:sup>
                      </m:sSup>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p>
                              </m:sSup>
                            </m:num>
                            <m:den>
                              <m:r>
                                <a:rPr lang="de-DE" i="1">
                                  <a:latin typeface="Cambria Math" panose="02040503050406030204" pitchFamily="18" charset="0"/>
                                  <a:ea typeface="Cambria Math" panose="02040503050406030204" pitchFamily="18" charset="0"/>
                                </a:rPr>
                                <m:t>𝑛</m:t>
                              </m:r>
                            </m:den>
                          </m:f>
                        </m:e>
                      </m:nary>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−1)</m:t>
                          </m:r>
                        </m:e>
                        <m:sup>
                          <m:r>
                            <a:rPr lang="de-DE" i="1">
                              <a:latin typeface="Cambria Math" panose="02040503050406030204" pitchFamily="18" charset="0"/>
                              <a:ea typeface="Cambria Math" panose="02040503050406030204" pitchFamily="18" charset="0"/>
                            </a:rPr>
                            <m:t>𝑛</m:t>
                          </m:r>
                        </m:sup>
                      </m:sSup>
                    </m:oMath>
                  </m:oMathPara>
                </a14:m>
                <a:endParaRPr lang="de-DE" dirty="0"/>
              </a:p>
              <a:p>
                <a:endParaRPr lang="de-DE" dirty="0"/>
              </a:p>
              <a:p>
                <a:r>
                  <a:rPr lang="de-DE" dirty="0"/>
                  <a:t>Für x=3 divergiert diese Reihe. Für x=1/3 konvergiert sie. Die Konvergenz einer  Potenzreihe hängt also davon ab, an welcher Stelle ich sie auswerten möchte. </a:t>
                </a:r>
              </a:p>
            </p:txBody>
          </p:sp>
        </mc:Choice>
        <mc:Fallback>
          <p:sp>
            <p:nvSpPr>
              <p:cNvPr id="10" name="Textfeld 9">
                <a:extLst>
                  <a:ext uri="{FF2B5EF4-FFF2-40B4-BE49-F238E27FC236}">
                    <a16:creationId xmlns:a16="http://schemas.microsoft.com/office/drawing/2014/main" id="{A9FA69CC-4F5E-446B-B98B-E70AAF042A81}"/>
                  </a:ext>
                </a:extLst>
              </p:cNvPr>
              <p:cNvSpPr txBox="1">
                <a:spLocks noRot="1" noChangeAspect="1" noMove="1" noResize="1" noEditPoints="1" noAdjustHandles="1" noChangeArrowheads="1" noChangeShapeType="1" noTextEdit="1"/>
              </p:cNvSpPr>
              <p:nvPr/>
            </p:nvSpPr>
            <p:spPr>
              <a:xfrm>
                <a:off x="1352939" y="2425959"/>
                <a:ext cx="8957388" cy="2786597"/>
              </a:xfrm>
              <a:prstGeom prst="rect">
                <a:avLst/>
              </a:prstGeom>
              <a:blipFill>
                <a:blip r:embed="rId2"/>
                <a:stretch>
                  <a:fillRect l="-613" t="-1313" r="-408" b="-2407"/>
                </a:stretch>
              </a:blipFill>
            </p:spPr>
            <p:txBody>
              <a:bodyPr/>
              <a:lstStyle/>
              <a:p>
                <a:r>
                  <a:rPr lang="de-DE">
                    <a:noFill/>
                  </a:rPr>
                  <a:t> </a:t>
                </a:r>
              </a:p>
            </p:txBody>
          </p:sp>
        </mc:Fallback>
      </mc:AlternateContent>
    </p:spTree>
    <p:extLst>
      <p:ext uri="{BB962C8B-B14F-4D97-AF65-F5344CB8AC3E}">
        <p14:creationId xmlns:p14="http://schemas.microsoft.com/office/powerpoint/2010/main" val="338250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rtlCol="0">
            <a:normAutofit/>
          </a:bodyPr>
          <a:lstStyle/>
          <a:p>
            <a:pPr algn="ctr" rtl="0"/>
            <a:r>
              <a:rPr lang="de-DE" dirty="0"/>
              <a:t>Rechnen Sie aus!</a:t>
            </a:r>
            <a:endParaRPr lang="de" dirty="0"/>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A8916837-63AE-4527-990D-5F378D8EA772}"/>
                  </a:ext>
                </a:extLst>
              </p:cNvPr>
              <p:cNvSpPr>
                <a:spLocks noGrp="1"/>
              </p:cNvSpPr>
              <p:nvPr>
                <p:ph idx="1"/>
              </p:nvPr>
            </p:nvSpPr>
            <p:spPr/>
            <p:txBody>
              <a:bodyPr/>
              <a:lstStyle/>
              <a:p>
                <a:pPr marL="0" indent="0">
                  <a:buNone/>
                </a:pPr>
                <a:r>
                  <a:rPr lang="de-DE" dirty="0"/>
                  <a:t>Sie haben in der letzten Vorlesung erfahren, wie man Funktionen (z.B. den Sinus) mit Hilfe eines „unendlichen“ Polynoms (einer sogenannten „Reihe“) darstellen kann. </a:t>
                </a:r>
              </a:p>
              <a:p>
                <a:pPr marL="0" indent="0">
                  <a:buNone/>
                </a:pPr>
                <a:endParaRPr lang="de-DE" dirty="0"/>
              </a:p>
              <a:p>
                <a:pPr marL="0" indent="0">
                  <a:buNone/>
                </a:pPr>
                <a:r>
                  <a:rPr lang="de-DE" dirty="0"/>
                  <a:t>Also können Sie jetzt rechnen:                                                    www.octave-online.net</a:t>
                </a:r>
              </a:p>
              <a:p>
                <a:pPr marL="0" indent="0">
                  <a:buNone/>
                </a:pPr>
                <a:endParaRPr lang="de-DE" dirty="0"/>
              </a:p>
              <a:p>
                <a:pPr marL="0" indent="0">
                  <a:buNone/>
                </a:pPr>
                <a14:m>
                  <m:oMath xmlns:m="http://schemas.openxmlformats.org/officeDocument/2006/math">
                    <m:func>
                      <m:funcPr>
                        <m:ctrlPr>
                          <a:rPr lang="de-DE" sz="3600" b="0" i="1" smtClean="0">
                            <a:latin typeface="Cambria Math" panose="02040503050406030204" pitchFamily="18" charset="0"/>
                          </a:rPr>
                        </m:ctrlPr>
                      </m:funcPr>
                      <m:fName>
                        <m:r>
                          <m:rPr>
                            <m:sty m:val="p"/>
                          </m:rPr>
                          <a:rPr lang="de-DE" sz="3600" b="0" i="0" smtClean="0">
                            <a:latin typeface="Cambria Math" panose="02040503050406030204" pitchFamily="18" charset="0"/>
                          </a:rPr>
                          <m:t>cos</m:t>
                        </m:r>
                      </m:fName>
                      <m:e>
                        <m:d>
                          <m:dPr>
                            <m:ctrlPr>
                              <a:rPr lang="de-DE" sz="3600" b="0" i="1" smtClean="0">
                                <a:latin typeface="Cambria Math" panose="02040503050406030204" pitchFamily="18" charset="0"/>
                              </a:rPr>
                            </m:ctrlPr>
                          </m:dPr>
                          <m:e>
                            <m:r>
                              <a:rPr lang="de-DE" sz="3600" b="0" i="1" smtClean="0">
                                <a:latin typeface="Cambria Math" panose="02040503050406030204" pitchFamily="18" charset="0"/>
                              </a:rPr>
                              <m:t>𝑖</m:t>
                            </m:r>
                          </m:e>
                        </m:d>
                      </m:e>
                    </m:func>
                    <m:r>
                      <a:rPr lang="de-DE" sz="3600" b="0" i="1" smtClean="0">
                        <a:latin typeface="Cambria Math" panose="02040503050406030204" pitchFamily="18" charset="0"/>
                      </a:rPr>
                      <m:t>         </m:t>
                    </m:r>
                    <m:func>
                      <m:funcPr>
                        <m:ctrlPr>
                          <a:rPr lang="de-DE" sz="3600" b="0" i="1" smtClean="0">
                            <a:latin typeface="Cambria Math" panose="02040503050406030204" pitchFamily="18" charset="0"/>
                          </a:rPr>
                        </m:ctrlPr>
                      </m:funcPr>
                      <m:fName>
                        <m:r>
                          <m:rPr>
                            <m:sty m:val="p"/>
                          </m:rPr>
                          <a:rPr lang="de-DE" sz="3600" b="0" i="0" smtClean="0">
                            <a:latin typeface="Cambria Math" panose="02040503050406030204" pitchFamily="18" charset="0"/>
                          </a:rPr>
                          <m:t>ln</m:t>
                        </m:r>
                      </m:fName>
                      <m:e>
                        <m:d>
                          <m:dPr>
                            <m:ctrlPr>
                              <a:rPr lang="de-DE" sz="3600" b="0" i="1" smtClean="0">
                                <a:latin typeface="Cambria Math" panose="02040503050406030204" pitchFamily="18" charset="0"/>
                              </a:rPr>
                            </m:ctrlPr>
                          </m:dPr>
                          <m:e>
                            <m:r>
                              <a:rPr lang="de-DE" sz="3600" b="0" i="1" smtClean="0">
                                <a:latin typeface="Cambria Math" panose="02040503050406030204" pitchFamily="18" charset="0"/>
                              </a:rPr>
                              <m:t>3</m:t>
                            </m:r>
                          </m:e>
                        </m:d>
                      </m:e>
                    </m:func>
                  </m:oMath>
                </a14:m>
                <a:r>
                  <a:rPr lang="de-DE" sz="4000" dirty="0"/>
                  <a:t> </a:t>
                </a:r>
                <a:endParaRPr lang="de-DE" dirty="0"/>
              </a:p>
              <a:p>
                <a:endParaRPr lang="de-DE" dirty="0"/>
              </a:p>
              <a:p>
                <a:endParaRPr lang="de-DE" dirty="0"/>
              </a:p>
            </p:txBody>
          </p:sp>
        </mc:Choice>
        <mc:Fallback xmlns="">
          <p:sp>
            <p:nvSpPr>
              <p:cNvPr id="4" name="Inhaltsplatzhalter 3">
                <a:extLst>
                  <a:ext uri="{FF2B5EF4-FFF2-40B4-BE49-F238E27FC236}">
                    <a16:creationId xmlns:a16="http://schemas.microsoft.com/office/drawing/2014/main" id="{A8916837-63AE-4527-990D-5F378D8EA772}"/>
                  </a:ext>
                </a:extLst>
              </p:cNvPr>
              <p:cNvSpPr>
                <a:spLocks noGrp="1" noRot="1" noChangeAspect="1" noMove="1" noResize="1" noEditPoints="1" noAdjustHandles="1" noChangeArrowheads="1" noChangeShapeType="1" noTextEdit="1"/>
              </p:cNvSpPr>
              <p:nvPr>
                <p:ph idx="1"/>
              </p:nvPr>
            </p:nvSpPr>
            <p:spPr>
              <a:blipFill>
                <a:blip r:embed="rId5"/>
                <a:stretch>
                  <a:fillRect l="-242" t="-158"/>
                </a:stretch>
              </a:blipFill>
            </p:spPr>
            <p:txBody>
              <a:bodyPr/>
              <a:lstStyle/>
              <a:p>
                <a:r>
                  <a:rPr lang="de-DE">
                    <a:noFill/>
                  </a:rPr>
                  <a:t> </a:t>
                </a:r>
              </a:p>
            </p:txBody>
          </p:sp>
        </mc:Fallback>
      </mc:AlternateContent>
      <p:pic>
        <p:nvPicPr>
          <p:cNvPr id="6" name="Grafik 5">
            <a:extLst>
              <a:ext uri="{FF2B5EF4-FFF2-40B4-BE49-F238E27FC236}">
                <a16:creationId xmlns:a16="http://schemas.microsoft.com/office/drawing/2014/main" id="{065EE240-EC04-486F-9F69-363F3DAF54EB}"/>
              </a:ext>
            </a:extLst>
          </p:cNvPr>
          <p:cNvPicPr>
            <a:picLocks noChangeAspect="1"/>
          </p:cNvPicPr>
          <p:nvPr/>
        </p:nvPicPr>
        <p:blipFill>
          <a:blip r:embed="rId6"/>
          <a:stretch>
            <a:fillRect/>
          </a:stretch>
        </p:blipFill>
        <p:spPr>
          <a:xfrm>
            <a:off x="4809523" y="3429000"/>
            <a:ext cx="6377822" cy="1631272"/>
          </a:xfrm>
          <a:prstGeom prst="rect">
            <a:avLst/>
          </a:prstGeom>
        </p:spPr>
      </p:pic>
      <p:pic>
        <p:nvPicPr>
          <p:cNvPr id="7" name="Ausrechnen">
            <a:hlinkClick r:id="" action="ppaction://media"/>
            <a:extLst>
              <a:ext uri="{FF2B5EF4-FFF2-40B4-BE49-F238E27FC236}">
                <a16:creationId xmlns:a16="http://schemas.microsoft.com/office/drawing/2014/main" id="{FF8F6DDF-FF70-40A7-AD8D-FDBDB9C33F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50798" y="4816590"/>
            <a:ext cx="487363" cy="487363"/>
          </a:xfrm>
          <a:prstGeom prst="rect">
            <a:avLst/>
          </a:prstGeom>
        </p:spPr>
      </p:pic>
    </p:spTree>
    <p:extLst>
      <p:ext uri="{BB962C8B-B14F-4D97-AF65-F5344CB8AC3E}">
        <p14:creationId xmlns:p14="http://schemas.microsoft.com/office/powerpoint/2010/main" val="1832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77070-E95F-4E3E-AF71-56BC839F1634}"/>
              </a:ext>
            </a:extLst>
          </p:cNvPr>
          <p:cNvSpPr>
            <a:spLocks noGrp="1"/>
          </p:cNvSpPr>
          <p:nvPr>
            <p:ph type="title"/>
          </p:nvPr>
        </p:nvSpPr>
        <p:spPr/>
        <p:txBody>
          <a:bodyPr/>
          <a:lstStyle/>
          <a:p>
            <a:r>
              <a:rPr lang="de-DE" dirty="0"/>
              <a:t>Konvergenz einer Potenzreihe</a:t>
            </a:r>
          </a:p>
        </p:txBody>
      </p:sp>
      <p:sp>
        <p:nvSpPr>
          <p:cNvPr id="4" name="Datumsplatzhalter 3">
            <a:extLst>
              <a:ext uri="{FF2B5EF4-FFF2-40B4-BE49-F238E27FC236}">
                <a16:creationId xmlns:a16="http://schemas.microsoft.com/office/drawing/2014/main" id="{0266494F-8483-491C-B625-EC47647220E6}"/>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A9FA69CC-4F5E-446B-B98B-E70AAF042A81}"/>
                  </a:ext>
                </a:extLst>
              </p:cNvPr>
              <p:cNvSpPr txBox="1"/>
              <p:nvPr/>
            </p:nvSpPr>
            <p:spPr>
              <a:xfrm>
                <a:off x="1352939" y="2425959"/>
                <a:ext cx="8957388" cy="2663806"/>
              </a:xfrm>
              <a:prstGeom prst="rect">
                <a:avLst/>
              </a:prstGeom>
              <a:noFill/>
            </p:spPr>
            <p:txBody>
              <a:bodyPr wrap="square" rtlCol="0">
                <a:spAutoFit/>
              </a:bodyPr>
              <a:lstStyle/>
              <a:p>
                <a:r>
                  <a:rPr lang="de-DE" dirty="0"/>
                  <a:t>So sieht eine allgemeine Potenzreihe aus</a:t>
                </a:r>
              </a:p>
              <a:p>
                <a:endParaRPr lang="de-DE" dirty="0"/>
              </a:p>
              <a:p>
                <a14:m>
                  <m:oMathPara xmlns:m="http://schemas.openxmlformats.org/officeDocument/2006/math">
                    <m:oMathParaPr>
                      <m:jc m:val="centerGroup"/>
                    </m:oMathParaPr>
                    <m:oMath xmlns:m="http://schemas.openxmlformats.org/officeDocument/2006/math">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𝑛</m:t>
                              </m:r>
                            </m:sub>
                          </m:sSub>
                        </m:e>
                      </m:nary>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e>
                        <m:sup>
                          <m:r>
                            <a:rPr lang="de-DE" i="1">
                              <a:latin typeface="Cambria Math" panose="02040503050406030204" pitchFamily="18" charset="0"/>
                              <a:ea typeface="Cambria Math" panose="02040503050406030204" pitchFamily="18" charset="0"/>
                            </a:rPr>
                            <m:t>𝑛</m:t>
                          </m:r>
                        </m:sup>
                      </m:sSup>
                      <m:r>
                        <a:rPr lang="de-DE" b="0" i="1" smtClean="0">
                          <a:latin typeface="Cambria Math" panose="02040503050406030204" pitchFamily="18" charset="0"/>
                          <a:ea typeface="Cambria Math" panose="02040503050406030204" pitchFamily="18" charset="0"/>
                        </a:rPr>
                        <m:t>.</m:t>
                      </m:r>
                    </m:oMath>
                  </m:oMathPara>
                </a14:m>
                <a:endParaRPr lang="de-DE" dirty="0"/>
              </a:p>
              <a:p>
                <a:endParaRPr lang="de-DE" dirty="0"/>
              </a:p>
              <a:p>
                <a:r>
                  <a:rPr lang="de-DE" dirty="0"/>
                  <a:t>In unserem Spezialfall für den Logarithmus sind die Entwicklungsstelle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=1</m:t>
                    </m:r>
                  </m:oMath>
                </a14:m>
                <a:r>
                  <a:rPr lang="de-DE" dirty="0"/>
                  <a:t> und die Koeffizienten gegeben als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p>
                        </m:sSup>
                      </m:num>
                      <m:den>
                        <m:r>
                          <a:rPr lang="de-DE" i="1">
                            <a:latin typeface="Cambria Math" panose="02040503050406030204" pitchFamily="18" charset="0"/>
                            <a:ea typeface="Cambria Math" panose="02040503050406030204" pitchFamily="18" charset="0"/>
                          </a:rPr>
                          <m:t>𝑛</m:t>
                        </m:r>
                      </m:den>
                    </m:f>
                    <m:r>
                      <a:rPr lang="de-DE" b="0" i="1" smtClean="0">
                        <a:latin typeface="Cambria Math" panose="02040503050406030204" pitchFamily="18" charset="0"/>
                        <a:ea typeface="Cambria Math" panose="02040503050406030204" pitchFamily="18" charset="0"/>
                      </a:rPr>
                      <m:t>.</m:t>
                    </m:r>
                  </m:oMath>
                </a14:m>
                <a:endParaRPr lang="de-DE" dirty="0"/>
              </a:p>
              <a:p>
                <a:endParaRPr lang="de-DE" dirty="0"/>
              </a:p>
            </p:txBody>
          </p:sp>
        </mc:Choice>
        <mc:Fallback>
          <p:sp>
            <p:nvSpPr>
              <p:cNvPr id="10" name="Textfeld 9">
                <a:extLst>
                  <a:ext uri="{FF2B5EF4-FFF2-40B4-BE49-F238E27FC236}">
                    <a16:creationId xmlns:a16="http://schemas.microsoft.com/office/drawing/2014/main" id="{A9FA69CC-4F5E-446B-B98B-E70AAF042A81}"/>
                  </a:ext>
                </a:extLst>
              </p:cNvPr>
              <p:cNvSpPr txBox="1">
                <a:spLocks noRot="1" noChangeAspect="1" noMove="1" noResize="1" noEditPoints="1" noAdjustHandles="1" noChangeArrowheads="1" noChangeShapeType="1" noTextEdit="1"/>
              </p:cNvSpPr>
              <p:nvPr/>
            </p:nvSpPr>
            <p:spPr>
              <a:xfrm>
                <a:off x="1352939" y="2425959"/>
                <a:ext cx="8957388" cy="2663806"/>
              </a:xfrm>
              <a:prstGeom prst="rect">
                <a:avLst/>
              </a:prstGeom>
              <a:blipFill>
                <a:blip r:embed="rId2"/>
                <a:stretch>
                  <a:fillRect l="-613" t="-1373" r="-1157"/>
                </a:stretch>
              </a:blipFill>
            </p:spPr>
            <p:txBody>
              <a:bodyPr/>
              <a:lstStyle/>
              <a:p>
                <a:r>
                  <a:rPr lang="de-DE">
                    <a:noFill/>
                  </a:rPr>
                  <a:t> </a:t>
                </a:r>
              </a:p>
            </p:txBody>
          </p:sp>
        </mc:Fallback>
      </mc:AlternateContent>
    </p:spTree>
    <p:extLst>
      <p:ext uri="{BB962C8B-B14F-4D97-AF65-F5344CB8AC3E}">
        <p14:creationId xmlns:p14="http://schemas.microsoft.com/office/powerpoint/2010/main" val="358514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77070-E95F-4E3E-AF71-56BC839F1634}"/>
              </a:ext>
            </a:extLst>
          </p:cNvPr>
          <p:cNvSpPr>
            <a:spLocks noGrp="1"/>
          </p:cNvSpPr>
          <p:nvPr>
            <p:ph type="title"/>
          </p:nvPr>
        </p:nvSpPr>
        <p:spPr/>
        <p:txBody>
          <a:bodyPr/>
          <a:lstStyle/>
          <a:p>
            <a:r>
              <a:rPr lang="de-DE" dirty="0"/>
              <a:t>Konvergenz einer Potenzreihe</a:t>
            </a:r>
          </a:p>
        </p:txBody>
      </p:sp>
      <p:sp>
        <p:nvSpPr>
          <p:cNvPr id="4" name="Datumsplatzhalter 3">
            <a:extLst>
              <a:ext uri="{FF2B5EF4-FFF2-40B4-BE49-F238E27FC236}">
                <a16:creationId xmlns:a16="http://schemas.microsoft.com/office/drawing/2014/main" id="{0266494F-8483-491C-B625-EC47647220E6}"/>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sp>
            <p:nvSpPr>
              <p:cNvPr id="10" name="Textfeld 9">
                <a:extLst>
                  <a:ext uri="{FF2B5EF4-FFF2-40B4-BE49-F238E27FC236}">
                    <a16:creationId xmlns:a16="http://schemas.microsoft.com/office/drawing/2014/main" id="{A9FA69CC-4F5E-446B-B98B-E70AAF042A81}"/>
                  </a:ext>
                </a:extLst>
              </p:cNvPr>
              <p:cNvSpPr txBox="1"/>
              <p:nvPr/>
            </p:nvSpPr>
            <p:spPr>
              <a:xfrm>
                <a:off x="1352939" y="2425959"/>
                <a:ext cx="8957388" cy="2428165"/>
              </a:xfrm>
              <a:prstGeom prst="rect">
                <a:avLst/>
              </a:prstGeom>
              <a:noFill/>
            </p:spPr>
            <p:txBody>
              <a:bodyPr wrap="square" rtlCol="0">
                <a:spAutoFit/>
              </a:bodyPr>
              <a:lstStyle/>
              <a:p>
                <a:r>
                  <a:rPr lang="de-DE" dirty="0"/>
                  <a:t>Die Reihe </a:t>
                </a:r>
              </a:p>
              <a:p>
                <a:endParaRPr lang="de-DE" dirty="0"/>
              </a:p>
              <a:p>
                <a14:m>
                  <m:oMathPara xmlns:m="http://schemas.openxmlformats.org/officeDocument/2006/math">
                    <m:oMathParaPr>
                      <m:jc m:val="centerGroup"/>
                    </m:oMathParaPr>
                    <m:oMath xmlns:m="http://schemas.openxmlformats.org/officeDocument/2006/math">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m:t>
                          </m:r>
                        </m:sup>
                        <m:e>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𝑛</m:t>
                              </m:r>
                            </m:sub>
                          </m:sSub>
                        </m:e>
                      </m:nary>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e>
                        <m:sup>
                          <m:r>
                            <a:rPr lang="de-DE" i="1">
                              <a:latin typeface="Cambria Math" panose="02040503050406030204" pitchFamily="18" charset="0"/>
                              <a:ea typeface="Cambria Math" panose="02040503050406030204" pitchFamily="18" charset="0"/>
                            </a:rPr>
                            <m:t>𝑛</m:t>
                          </m:r>
                        </m:sup>
                      </m:sSup>
                    </m:oMath>
                  </m:oMathPara>
                </a14:m>
                <a:endParaRPr lang="de-DE" dirty="0"/>
              </a:p>
              <a:p>
                <a:endParaRPr lang="de-DE" dirty="0"/>
              </a:p>
              <a:p>
                <a:r>
                  <a:rPr lang="de-DE" dirty="0"/>
                  <a:t>konvergiert, wenn das Wurzelkriterium gilt, also wenn</a:t>
                </a:r>
                <a14:m>
                  <m:oMath xmlns:m="http://schemas.openxmlformats.org/officeDocument/2006/math">
                    <m:r>
                      <a:rPr lang="de-DE">
                        <a:latin typeface="Cambria Math" panose="02040503050406030204" pitchFamily="18" charset="0"/>
                        <a:ea typeface="Cambria Math" panose="02040503050406030204" pitchFamily="18" charset="0"/>
                      </a:rPr>
                      <m:t> </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e>
                              <m:sup>
                                <m:r>
                                  <a:rPr lang="de-DE" b="0" i="1" smtClean="0">
                                    <a:latin typeface="Cambria Math" panose="02040503050406030204" pitchFamily="18" charset="0"/>
                                    <a:ea typeface="Cambria Math" panose="02040503050406030204" pitchFamily="18" charset="0"/>
                                  </a:rPr>
                                  <m:t>𝑛</m:t>
                                </m:r>
                              </m:sup>
                            </m:sSup>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&lt;</m:t>
                        </m:r>
                        <m:r>
                          <a:rPr lang="de-DE" i="1">
                            <a:latin typeface="Cambria Math" panose="02040503050406030204" pitchFamily="18" charset="0"/>
                            <a:ea typeface="Cambria Math" panose="02040503050406030204" pitchFamily="18" charset="0"/>
                          </a:rPr>
                          <m:t>1</m:t>
                        </m:r>
                      </m:e>
                    </m:func>
                  </m:oMath>
                </a14:m>
                <a:r>
                  <a:rPr lang="de-DE" dirty="0"/>
                  <a:t>.  </a:t>
                </a:r>
              </a:p>
              <a:p>
                <a:endParaRPr lang="de-DE" dirty="0"/>
              </a:p>
            </p:txBody>
          </p:sp>
        </mc:Choice>
        <mc:Fallback>
          <p:sp>
            <p:nvSpPr>
              <p:cNvPr id="10" name="Textfeld 9">
                <a:extLst>
                  <a:ext uri="{FF2B5EF4-FFF2-40B4-BE49-F238E27FC236}">
                    <a16:creationId xmlns:a16="http://schemas.microsoft.com/office/drawing/2014/main" id="{A9FA69CC-4F5E-446B-B98B-E70AAF042A81}"/>
                  </a:ext>
                </a:extLst>
              </p:cNvPr>
              <p:cNvSpPr txBox="1">
                <a:spLocks noRot="1" noChangeAspect="1" noMove="1" noResize="1" noEditPoints="1" noAdjustHandles="1" noChangeArrowheads="1" noChangeShapeType="1" noTextEdit="1"/>
              </p:cNvSpPr>
              <p:nvPr/>
            </p:nvSpPr>
            <p:spPr>
              <a:xfrm>
                <a:off x="1352939" y="2425959"/>
                <a:ext cx="8957388" cy="2428165"/>
              </a:xfrm>
              <a:prstGeom prst="rect">
                <a:avLst/>
              </a:prstGeom>
              <a:blipFill>
                <a:blip r:embed="rId2"/>
                <a:stretch>
                  <a:fillRect l="-613" t="-1508"/>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F8F2955B-164E-489B-9FCB-4CAE349B5677}"/>
              </a:ext>
            </a:extLst>
          </p:cNvPr>
          <p:cNvCxnSpPr/>
          <p:nvPr/>
        </p:nvCxnSpPr>
        <p:spPr>
          <a:xfrm flipV="1">
            <a:off x="8033657" y="4488024"/>
            <a:ext cx="559837" cy="587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6A3BF930-3910-419A-8C1E-321BBF04548F}"/>
              </a:ext>
            </a:extLst>
          </p:cNvPr>
          <p:cNvSpPr txBox="1"/>
          <p:nvPr/>
        </p:nvSpPr>
        <p:spPr>
          <a:xfrm>
            <a:off x="7256794" y="5075853"/>
            <a:ext cx="1968809" cy="430887"/>
          </a:xfrm>
          <a:prstGeom prst="rect">
            <a:avLst/>
          </a:prstGeom>
          <a:noFill/>
        </p:spPr>
        <p:txBody>
          <a:bodyPr wrap="none" rtlCol="0">
            <a:spAutoFit/>
          </a:bodyPr>
          <a:lstStyle/>
          <a:p>
            <a:r>
              <a:rPr lang="de-DE" sz="1100" dirty="0"/>
              <a:t>So sehen die Summanden</a:t>
            </a:r>
          </a:p>
          <a:p>
            <a:r>
              <a:rPr lang="de-DE" sz="1100" dirty="0"/>
              <a:t>der Reihe aus.</a:t>
            </a:r>
          </a:p>
        </p:txBody>
      </p:sp>
    </p:spTree>
    <p:extLst>
      <p:ext uri="{BB962C8B-B14F-4D97-AF65-F5344CB8AC3E}">
        <p14:creationId xmlns:p14="http://schemas.microsoft.com/office/powerpoint/2010/main" val="2937033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77070-E95F-4E3E-AF71-56BC839F1634}"/>
              </a:ext>
            </a:extLst>
          </p:cNvPr>
          <p:cNvSpPr>
            <a:spLocks noGrp="1"/>
          </p:cNvSpPr>
          <p:nvPr>
            <p:ph type="title"/>
          </p:nvPr>
        </p:nvSpPr>
        <p:spPr/>
        <p:txBody>
          <a:bodyPr/>
          <a:lstStyle/>
          <a:p>
            <a:r>
              <a:rPr lang="de-DE" dirty="0"/>
              <a:t>Konvergenz einer Potenzreihe</a:t>
            </a:r>
          </a:p>
        </p:txBody>
      </p:sp>
      <p:sp>
        <p:nvSpPr>
          <p:cNvPr id="4" name="Datumsplatzhalter 3">
            <a:extLst>
              <a:ext uri="{FF2B5EF4-FFF2-40B4-BE49-F238E27FC236}">
                <a16:creationId xmlns:a16="http://schemas.microsoft.com/office/drawing/2014/main" id="{0266494F-8483-491C-B625-EC47647220E6}"/>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sp>
            <p:nvSpPr>
              <p:cNvPr id="3" name="Rechteck 2">
                <a:extLst>
                  <a:ext uri="{FF2B5EF4-FFF2-40B4-BE49-F238E27FC236}">
                    <a16:creationId xmlns:a16="http://schemas.microsoft.com/office/drawing/2014/main" id="{C5FE21EA-0F45-45D3-BBDA-237ADA1A65EA}"/>
                  </a:ext>
                </a:extLst>
              </p:cNvPr>
              <p:cNvSpPr/>
              <p:nvPr/>
            </p:nvSpPr>
            <p:spPr>
              <a:xfrm>
                <a:off x="1355555" y="2110211"/>
                <a:ext cx="3690562" cy="304006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e>
                                <m:sup>
                                  <m:r>
                                    <a:rPr lang="de-DE" i="1">
                                      <a:latin typeface="Cambria Math" panose="02040503050406030204" pitchFamily="18" charset="0"/>
                                      <a:ea typeface="Cambria Math" panose="02040503050406030204" pitchFamily="18" charset="0"/>
                                    </a:rPr>
                                    <m:t>𝑛</m:t>
                                  </m:r>
                                </m:sup>
                              </m:sSup>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&lt;1</m:t>
                          </m:r>
                        </m:e>
                      </m:func>
                    </m:oMath>
                  </m:oMathPara>
                </a14:m>
                <a:endParaRPr lang="de-DE" dirty="0">
                  <a:ea typeface="Cambria Math" panose="02040503050406030204" pitchFamily="18" charset="0"/>
                </a:endParaRPr>
              </a:p>
              <a:p>
                <a:endParaRPr lang="de-DE" dirty="0"/>
              </a:p>
              <a:p>
                <a:pPr/>
                <a14:m>
                  <m:oMathPara xmlns:m="http://schemas.openxmlformats.org/officeDocument/2006/math">
                    <m:oMathParaPr>
                      <m:jc m:val="left"/>
                    </m:oMathParaPr>
                    <m:oMath xmlns:m="http://schemas.openxmlformats.org/officeDocument/2006/math">
                      <m:r>
                        <a:rPr lang="de-DE" i="1" smtClean="0">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b="0" i="1" smtClean="0">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smtClean="0">
                              <a:latin typeface="Cambria Math" panose="02040503050406030204" pitchFamily="18" charset="0"/>
                              <a:ea typeface="Cambria Math" panose="02040503050406030204" pitchFamily="18" charset="0"/>
                            </a:rPr>
                            <m:t>∙</m:t>
                          </m:r>
                          <m:rad>
                            <m:radPr>
                              <m:ctrlPr>
                                <a:rPr lang="de-DE" i="1" smtClean="0">
                                  <a:latin typeface="Cambria Math" panose="02040503050406030204" pitchFamily="18" charset="0"/>
                                  <a:ea typeface="Cambria Math" panose="02040503050406030204" pitchFamily="18" charset="0"/>
                                </a:rPr>
                              </m:ctrlPr>
                            </m:radPr>
                            <m:deg>
                              <m:r>
                                <m:rPr>
                                  <m:brk m:alnAt="7"/>
                                </m:rPr>
                                <a:rPr lang="de-DE" b="0" i="1" smtClean="0">
                                  <a:latin typeface="Cambria Math" panose="02040503050406030204" pitchFamily="18" charset="0"/>
                                  <a:ea typeface="Cambria Math" panose="02040503050406030204" pitchFamily="18" charset="0"/>
                                </a:rPr>
                                <m:t>𝑛</m:t>
                              </m:r>
                            </m:deg>
                            <m:e>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m:t>
                                  </m:r>
                                </m:e>
                                <m:sup>
                                  <m:r>
                                    <a:rPr lang="de-DE" b="0" i="1" smtClean="0">
                                      <a:latin typeface="Cambria Math" panose="02040503050406030204" pitchFamily="18" charset="0"/>
                                      <a:ea typeface="Cambria Math" panose="02040503050406030204" pitchFamily="18" charset="0"/>
                                    </a:rPr>
                                    <m:t>𝑛</m:t>
                                  </m:r>
                                </m:sup>
                              </m:sSup>
                            </m:e>
                          </m:rad>
                          <m:r>
                            <a:rPr lang="de-DE" i="1">
                              <a:latin typeface="Cambria Math" panose="02040503050406030204" pitchFamily="18" charset="0"/>
                              <a:ea typeface="Cambria Math" panose="02040503050406030204" pitchFamily="18" charset="0"/>
                            </a:rPr>
                            <m:t>&lt;1</m:t>
                          </m:r>
                        </m:e>
                      </m:func>
                    </m:oMath>
                  </m:oMathPara>
                </a14:m>
                <a:endParaRPr lang="de-DE" dirty="0">
                  <a:ea typeface="Cambria Math" panose="02040503050406030204" pitchFamily="18" charset="0"/>
                </a:endParaRPr>
              </a:p>
              <a:p>
                <a:endParaRPr lang="de-DE" dirty="0"/>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&lt;1</m:t>
                          </m:r>
                        </m:e>
                      </m:func>
                    </m:oMath>
                  </m:oMathPara>
                </a14:m>
                <a:endParaRPr lang="de-DE" dirty="0"/>
              </a:p>
              <a:p>
                <a:endParaRPr lang="de-DE" dirty="0"/>
              </a:p>
              <a:p>
                <a:pPr/>
                <a14:m>
                  <m:oMathPara xmlns:m="http://schemas.openxmlformats.org/officeDocument/2006/math">
                    <m:oMathParaPr>
                      <m:jc m:val="left"/>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e>
                      </m:d>
                      <m:r>
                        <a:rPr lang="de-DE" i="1">
                          <a:latin typeface="Cambria Math" panose="02040503050406030204" pitchFamily="18" charset="0"/>
                          <a:ea typeface="Cambria Math" panose="02040503050406030204" pitchFamily="18" charset="0"/>
                        </a:rPr>
                        <m:t>&lt;</m:t>
                      </m:r>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den>
                      </m:f>
                    </m:oMath>
                  </m:oMathPara>
                </a14:m>
                <a:endParaRPr lang="de-DE" dirty="0"/>
              </a:p>
            </p:txBody>
          </p:sp>
        </mc:Choice>
        <mc:Fallback>
          <p:sp>
            <p:nvSpPr>
              <p:cNvPr id="3" name="Rechteck 2">
                <a:extLst>
                  <a:ext uri="{FF2B5EF4-FFF2-40B4-BE49-F238E27FC236}">
                    <a16:creationId xmlns:a16="http://schemas.microsoft.com/office/drawing/2014/main" id="{C5FE21EA-0F45-45D3-BBDA-237ADA1A65EA}"/>
                  </a:ext>
                </a:extLst>
              </p:cNvPr>
              <p:cNvSpPr>
                <a:spLocks noRot="1" noChangeAspect="1" noMove="1" noResize="1" noEditPoints="1" noAdjustHandles="1" noChangeArrowheads="1" noChangeShapeType="1" noTextEdit="1"/>
              </p:cNvSpPr>
              <p:nvPr/>
            </p:nvSpPr>
            <p:spPr>
              <a:xfrm>
                <a:off x="1355555" y="2110211"/>
                <a:ext cx="3690562" cy="3040063"/>
              </a:xfrm>
              <a:prstGeom prst="rect">
                <a:avLst/>
              </a:prstGeom>
              <a:blipFill>
                <a:blip r:embed="rId2"/>
                <a:stretch>
                  <a:fillRect l="-495"/>
                </a:stretch>
              </a:blipFill>
            </p:spPr>
            <p:txBody>
              <a:bodyPr/>
              <a:lstStyle/>
              <a:p>
                <a:r>
                  <a:rPr lang="de-DE">
                    <a:noFill/>
                  </a:rPr>
                  <a:t> </a:t>
                </a:r>
              </a:p>
            </p:txBody>
          </p:sp>
        </mc:Fallback>
      </mc:AlternateContent>
    </p:spTree>
    <p:extLst>
      <p:ext uri="{BB962C8B-B14F-4D97-AF65-F5344CB8AC3E}">
        <p14:creationId xmlns:p14="http://schemas.microsoft.com/office/powerpoint/2010/main" val="977006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B77070-E95F-4E3E-AF71-56BC839F1634}"/>
              </a:ext>
            </a:extLst>
          </p:cNvPr>
          <p:cNvSpPr>
            <a:spLocks noGrp="1"/>
          </p:cNvSpPr>
          <p:nvPr>
            <p:ph type="title"/>
          </p:nvPr>
        </p:nvSpPr>
        <p:spPr/>
        <p:txBody>
          <a:bodyPr/>
          <a:lstStyle/>
          <a:p>
            <a:r>
              <a:rPr lang="de-DE" dirty="0"/>
              <a:t>Konvergenz einer Potenzreihe</a:t>
            </a:r>
          </a:p>
        </p:txBody>
      </p:sp>
      <p:sp>
        <p:nvSpPr>
          <p:cNvPr id="4" name="Datumsplatzhalter 3">
            <a:extLst>
              <a:ext uri="{FF2B5EF4-FFF2-40B4-BE49-F238E27FC236}">
                <a16:creationId xmlns:a16="http://schemas.microsoft.com/office/drawing/2014/main" id="{0266494F-8483-491C-B625-EC47647220E6}"/>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sp>
            <p:nvSpPr>
              <p:cNvPr id="3" name="Rechteck 2">
                <a:extLst>
                  <a:ext uri="{FF2B5EF4-FFF2-40B4-BE49-F238E27FC236}">
                    <a16:creationId xmlns:a16="http://schemas.microsoft.com/office/drawing/2014/main" id="{C5FE21EA-0F45-45D3-BBDA-237ADA1A65EA}"/>
                  </a:ext>
                </a:extLst>
              </p:cNvPr>
              <p:cNvSpPr/>
              <p:nvPr/>
            </p:nvSpPr>
            <p:spPr>
              <a:xfrm>
                <a:off x="1355555" y="2110211"/>
                <a:ext cx="3924985" cy="304006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unc>
                        <m:funcPr>
                          <m:ctrlPr>
                            <a:rPr lang="de-DE" i="1" smtClean="0">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e>
                                <m:sup>
                                  <m:r>
                                    <a:rPr lang="de-DE" i="1">
                                      <a:latin typeface="Cambria Math" panose="02040503050406030204" pitchFamily="18" charset="0"/>
                                      <a:ea typeface="Cambria Math" panose="02040503050406030204" pitchFamily="18" charset="0"/>
                                    </a:rPr>
                                    <m:t>𝑛</m:t>
                                  </m:r>
                                </m:sup>
                              </m:sSup>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&lt;1</m:t>
                          </m:r>
                        </m:e>
                      </m:func>
                    </m:oMath>
                  </m:oMathPara>
                </a14:m>
                <a:endParaRPr lang="de-DE" dirty="0">
                  <a:ea typeface="Cambria Math" panose="02040503050406030204" pitchFamily="18" charset="0"/>
                </a:endParaRPr>
              </a:p>
              <a:p>
                <a:endParaRPr lang="de-DE" dirty="0"/>
              </a:p>
              <a:p>
                <a:pPr/>
                <a14:m>
                  <m:oMathPara xmlns:m="http://schemas.openxmlformats.org/officeDocument/2006/math">
                    <m:oMathParaPr>
                      <m:jc m:val="left"/>
                    </m:oMathParaPr>
                    <m:oMath xmlns:m="http://schemas.openxmlformats.org/officeDocument/2006/math">
                      <m:r>
                        <a:rPr lang="de-DE" i="1" smtClean="0">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b="0" i="1" smtClean="0">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smtClean="0">
                              <a:latin typeface="Cambria Math" panose="02040503050406030204" pitchFamily="18" charset="0"/>
                              <a:ea typeface="Cambria Math" panose="02040503050406030204" pitchFamily="18" charset="0"/>
                            </a:rPr>
                            <m:t>∙</m:t>
                          </m:r>
                          <m:rad>
                            <m:radPr>
                              <m:ctrlPr>
                                <a:rPr lang="de-DE" i="1" smtClean="0">
                                  <a:latin typeface="Cambria Math" panose="02040503050406030204" pitchFamily="18" charset="0"/>
                                  <a:ea typeface="Cambria Math" panose="02040503050406030204" pitchFamily="18" charset="0"/>
                                </a:rPr>
                              </m:ctrlPr>
                            </m:radPr>
                            <m:deg>
                              <m:r>
                                <m:rPr>
                                  <m:brk m:alnAt="7"/>
                                </m:rPr>
                                <a:rPr lang="de-DE" b="0" i="1" smtClean="0">
                                  <a:latin typeface="Cambria Math" panose="02040503050406030204" pitchFamily="18" charset="0"/>
                                  <a:ea typeface="Cambria Math" panose="02040503050406030204" pitchFamily="18" charset="0"/>
                                </a:rPr>
                                <m:t>𝑛</m:t>
                              </m:r>
                            </m:deg>
                            <m:e>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m:t>
                                  </m:r>
                                </m:e>
                                <m:sup>
                                  <m:r>
                                    <a:rPr lang="de-DE" b="0" i="1" smtClean="0">
                                      <a:latin typeface="Cambria Math" panose="02040503050406030204" pitchFamily="18" charset="0"/>
                                      <a:ea typeface="Cambria Math" panose="02040503050406030204" pitchFamily="18" charset="0"/>
                                    </a:rPr>
                                    <m:t>𝑛</m:t>
                                  </m:r>
                                </m:sup>
                              </m:sSup>
                            </m:e>
                          </m:rad>
                          <m:r>
                            <a:rPr lang="de-DE" i="1">
                              <a:latin typeface="Cambria Math" panose="02040503050406030204" pitchFamily="18" charset="0"/>
                              <a:ea typeface="Cambria Math" panose="02040503050406030204" pitchFamily="18" charset="0"/>
                            </a:rPr>
                            <m:t>&lt;1</m:t>
                          </m:r>
                        </m:e>
                      </m:func>
                    </m:oMath>
                  </m:oMathPara>
                </a14:m>
                <a:endParaRPr lang="de-DE" dirty="0">
                  <a:ea typeface="Cambria Math" panose="02040503050406030204" pitchFamily="18" charset="0"/>
                </a:endParaRPr>
              </a:p>
              <a:p>
                <a:endParaRPr lang="de-DE" dirty="0"/>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&lt;1</m:t>
                          </m:r>
                        </m:e>
                      </m:func>
                    </m:oMath>
                  </m:oMathPara>
                </a14:m>
                <a:endParaRPr lang="de-DE" dirty="0"/>
              </a:p>
              <a:p>
                <a:endParaRPr lang="de-DE" dirty="0"/>
              </a:p>
              <a:p>
                <a:pPr/>
                <a14:m>
                  <m:oMathPara xmlns:m="http://schemas.openxmlformats.org/officeDocument/2006/math">
                    <m:oMathParaPr>
                      <m:jc m:val="left"/>
                    </m:oMathParaPr>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e>
                      </m:d>
                      <m:r>
                        <a:rPr lang="de-DE" i="1">
                          <a:latin typeface="Cambria Math" panose="02040503050406030204" pitchFamily="18" charset="0"/>
                          <a:ea typeface="Cambria Math" panose="02040503050406030204" pitchFamily="18" charset="0"/>
                        </a:rPr>
                        <m:t>&lt;</m:t>
                      </m:r>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den>
                      </m:f>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oMath>
                  </m:oMathPara>
                </a14:m>
                <a:endParaRPr lang="de-DE" dirty="0"/>
              </a:p>
            </p:txBody>
          </p:sp>
        </mc:Choice>
        <mc:Fallback>
          <p:sp>
            <p:nvSpPr>
              <p:cNvPr id="3" name="Rechteck 2">
                <a:extLst>
                  <a:ext uri="{FF2B5EF4-FFF2-40B4-BE49-F238E27FC236}">
                    <a16:creationId xmlns:a16="http://schemas.microsoft.com/office/drawing/2014/main" id="{C5FE21EA-0F45-45D3-BBDA-237ADA1A65EA}"/>
                  </a:ext>
                </a:extLst>
              </p:cNvPr>
              <p:cNvSpPr>
                <a:spLocks noRot="1" noChangeAspect="1" noMove="1" noResize="1" noEditPoints="1" noAdjustHandles="1" noChangeArrowheads="1" noChangeShapeType="1" noTextEdit="1"/>
              </p:cNvSpPr>
              <p:nvPr/>
            </p:nvSpPr>
            <p:spPr>
              <a:xfrm>
                <a:off x="1355555" y="2110211"/>
                <a:ext cx="3924985" cy="3040063"/>
              </a:xfrm>
              <a:prstGeom prst="rect">
                <a:avLst/>
              </a:prstGeom>
              <a:blipFill>
                <a:blip r:embed="rId2"/>
                <a:stretch>
                  <a:fillRect l="-466"/>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8E10F3EB-70FE-46BE-8C72-8FF9C241A316}"/>
                  </a:ext>
                </a:extLst>
              </p:cNvPr>
              <p:cNvSpPr txBox="1"/>
              <p:nvPr/>
            </p:nvSpPr>
            <p:spPr>
              <a:xfrm>
                <a:off x="6096000" y="2068917"/>
                <a:ext cx="4740445" cy="3399649"/>
              </a:xfrm>
              <a:prstGeom prst="rect">
                <a:avLst/>
              </a:prstGeom>
              <a:noFill/>
            </p:spPr>
            <p:txBody>
              <a:bodyPr wrap="square" rtlCol="0">
                <a:spAutoFit/>
              </a:bodyPr>
              <a:lstStyle/>
              <a:p>
                <a:r>
                  <a:rPr lang="de-DE" dirty="0"/>
                  <a:t>Hier steht eine sehr interessante Formel:</a:t>
                </a:r>
              </a:p>
              <a:p>
                <a:endParaRPr lang="de-DE" dirty="0"/>
              </a:p>
              <a:p>
                <a:r>
                  <a:rPr lang="de-DE" dirty="0"/>
                  <a:t>Wenn </a:t>
                </a:r>
                <a14:m>
                  <m:oMath xmlns:m="http://schemas.openxmlformats.org/officeDocument/2006/math">
                    <m:r>
                      <a:rPr lang="de-DE" i="1" dirty="0" smtClean="0">
                        <a:latin typeface="Cambria Math" panose="02040503050406030204" pitchFamily="18" charset="0"/>
                      </a:rPr>
                      <m:t>𝑥</m:t>
                    </m:r>
                  </m:oMath>
                </a14:m>
                <a:r>
                  <a:rPr lang="de-DE" dirty="0"/>
                  <a:t> von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also echt weniger als </a:t>
                </a:r>
                <a14:m>
                  <m:oMath xmlns:m="http://schemas.openxmlformats.org/officeDocument/2006/math">
                    <m:r>
                      <a:rPr lang="de-DE" i="1" dirty="0" smtClean="0">
                        <a:latin typeface="Cambria Math" panose="02040503050406030204" pitchFamily="18" charset="0"/>
                      </a:rPr>
                      <m:t>𝑅</m:t>
                    </m:r>
                  </m:oMath>
                </a14:m>
                <a:r>
                  <a:rPr lang="de-DE" dirty="0"/>
                  <a:t> entfernt ist, wobei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m:t>
                    </m:r>
                    <m:r>
                      <a:rPr lang="de-DE" b="0" i="0"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den>
                    </m:f>
                    <m:r>
                      <a:rPr lang="de-DE" b="0" i="1" smtClean="0">
                        <a:latin typeface="Cambria Math" panose="02040503050406030204" pitchFamily="18" charset="0"/>
                        <a:ea typeface="Cambria Math" panose="02040503050406030204" pitchFamily="18" charset="0"/>
                      </a:rPr>
                      <m:t>,</m:t>
                    </m:r>
                  </m:oMath>
                </a14:m>
                <a:r>
                  <a:rPr lang="de-DE" dirty="0"/>
                  <a:t> dann konvergiert die Reihe.</a:t>
                </a:r>
              </a:p>
              <a:p>
                <a:endParaRPr lang="de-DE" dirty="0"/>
              </a:p>
              <a:p>
                <a:r>
                  <a:rPr lang="de-DE" dirty="0"/>
                  <a:t>Ist allerdings </a:t>
                </a:r>
                <a14:m>
                  <m:oMath xmlns:m="http://schemas.openxmlformats.org/officeDocument/2006/math">
                    <m:r>
                      <a:rPr lang="de-DE" i="1" dirty="0">
                        <a:latin typeface="Cambria Math" panose="02040503050406030204" pitchFamily="18" charset="0"/>
                      </a:rPr>
                      <m:t>𝑥</m:t>
                    </m:r>
                  </m:oMath>
                </a14:m>
                <a:r>
                  <a:rPr lang="de-DE" dirty="0"/>
                  <a:t> von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echt weiter als </a:t>
                </a:r>
                <a14:m>
                  <m:oMath xmlns:m="http://schemas.openxmlformats.org/officeDocument/2006/math">
                    <m:r>
                      <a:rPr lang="de-DE" i="1" dirty="0">
                        <a:latin typeface="Cambria Math" panose="02040503050406030204" pitchFamily="18" charset="0"/>
                      </a:rPr>
                      <m:t>𝑅</m:t>
                    </m:r>
                  </m:oMath>
                </a14:m>
                <a:r>
                  <a:rPr lang="de-DE" dirty="0"/>
                  <a:t> entfernt, dann divergiert sie (wegen des Wurzelkriteriums).</a:t>
                </a:r>
              </a:p>
              <a:p>
                <a:endParaRPr lang="de-DE" dirty="0"/>
              </a:p>
              <a:p>
                <a:r>
                  <a:rPr lang="de-DE" dirty="0"/>
                  <a:t> </a:t>
                </a:r>
              </a:p>
            </p:txBody>
          </p:sp>
        </mc:Choice>
        <mc:Fallback>
          <p:sp>
            <p:nvSpPr>
              <p:cNvPr id="5" name="Textfeld 4">
                <a:extLst>
                  <a:ext uri="{FF2B5EF4-FFF2-40B4-BE49-F238E27FC236}">
                    <a16:creationId xmlns:a16="http://schemas.microsoft.com/office/drawing/2014/main" id="{8E10F3EB-70FE-46BE-8C72-8FF9C241A316}"/>
                  </a:ext>
                </a:extLst>
              </p:cNvPr>
              <p:cNvSpPr txBox="1">
                <a:spLocks noRot="1" noChangeAspect="1" noMove="1" noResize="1" noEditPoints="1" noAdjustHandles="1" noChangeArrowheads="1" noChangeShapeType="1" noTextEdit="1"/>
              </p:cNvSpPr>
              <p:nvPr/>
            </p:nvSpPr>
            <p:spPr>
              <a:xfrm>
                <a:off x="6096000" y="2068917"/>
                <a:ext cx="4740445" cy="3399649"/>
              </a:xfrm>
              <a:prstGeom prst="rect">
                <a:avLst/>
              </a:prstGeom>
              <a:blipFill>
                <a:blip r:embed="rId3"/>
                <a:stretch>
                  <a:fillRect l="-1028" t="-89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BD0E2824-1893-4501-98D1-AAB230D903A6}"/>
              </a:ext>
            </a:extLst>
          </p:cNvPr>
          <p:cNvCxnSpPr/>
          <p:nvPr/>
        </p:nvCxnSpPr>
        <p:spPr>
          <a:xfrm flipH="1">
            <a:off x="4394718" y="2304661"/>
            <a:ext cx="1701282" cy="199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63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4FC3D-829C-4784-9BA9-ECE80EE46CA9}"/>
              </a:ext>
            </a:extLst>
          </p:cNvPr>
          <p:cNvSpPr>
            <a:spLocks noGrp="1"/>
          </p:cNvSpPr>
          <p:nvPr>
            <p:ph type="title"/>
          </p:nvPr>
        </p:nvSpPr>
        <p:spPr/>
        <p:txBody>
          <a:bodyPr/>
          <a:lstStyle/>
          <a:p>
            <a:r>
              <a:rPr lang="de-DE" dirty="0"/>
              <a:t>R ausrechnen für </a:t>
            </a:r>
            <a:r>
              <a:rPr lang="de-DE" dirty="0" err="1"/>
              <a:t>ln</a:t>
            </a:r>
            <a:r>
              <a:rPr lang="de-DE" dirty="0"/>
              <a:t>(x)</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D3DC555B-5260-4857-BF3D-F0E91246D6C0}"/>
                  </a:ext>
                </a:extLst>
              </p:cNvPr>
              <p:cNvSpPr>
                <a:spLocks noGrp="1"/>
              </p:cNvSpPr>
              <p:nvPr>
                <p:ph idx="1"/>
              </p:nvPr>
            </p:nvSpPr>
            <p:spPr/>
            <p:txBody>
              <a:bodyPr/>
              <a:lstStyle/>
              <a:p>
                <a:pPr marL="0" indent="0">
                  <a:buNone/>
                </a:pPr>
                <a:r>
                  <a:rPr lang="de-DE" dirty="0"/>
                  <a:t>Rechnen wir dieses R mal für den Spezialfall des Logarithmus aus, dort gilt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p>
                        </m:sSup>
                      </m:num>
                      <m:den>
                        <m:r>
                          <a:rPr lang="de-DE" i="1">
                            <a:latin typeface="Cambria Math" panose="02040503050406030204" pitchFamily="18" charset="0"/>
                            <a:ea typeface="Cambria Math" panose="02040503050406030204" pitchFamily="18" charset="0"/>
                          </a:rPr>
                          <m:t>𝑛</m:t>
                        </m:r>
                      </m:den>
                    </m:f>
                  </m:oMath>
                </a14:m>
                <a:r>
                  <a:rPr lang="de-DE" dirty="0"/>
                  <a:t>:</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dirty="0"/>
                  <a:t>Doch was ist der Grenzwert von </a:t>
                </a:r>
                <a14:m>
                  <m:oMath xmlns:m="http://schemas.openxmlformats.org/officeDocument/2006/math">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𝑛</m:t>
                        </m:r>
                      </m:e>
                    </m:rad>
                  </m:oMath>
                </a14:m>
                <a:r>
                  <a:rPr lang="de-DE" dirty="0"/>
                  <a:t> ?</a:t>
                </a:r>
              </a:p>
            </p:txBody>
          </p:sp>
        </mc:Choice>
        <mc:Fallback>
          <p:sp>
            <p:nvSpPr>
              <p:cNvPr id="3" name="Inhaltsplatzhalter 2">
                <a:extLst>
                  <a:ext uri="{FF2B5EF4-FFF2-40B4-BE49-F238E27FC236}">
                    <a16:creationId xmlns:a16="http://schemas.microsoft.com/office/drawing/2014/main" id="{D3DC555B-5260-4857-BF3D-F0E91246D6C0}"/>
                  </a:ext>
                </a:extLst>
              </p:cNvPr>
              <p:cNvSpPr>
                <a:spLocks noGrp="1" noRot="1" noChangeAspect="1" noMove="1" noResize="1" noEditPoints="1" noAdjustHandles="1" noChangeArrowheads="1" noChangeShapeType="1" noTextEdit="1"/>
              </p:cNvSpPr>
              <p:nvPr>
                <p:ph idx="1"/>
              </p:nvPr>
            </p:nvSpPr>
            <p:spPr>
              <a:blipFill>
                <a:blip r:embed="rId2"/>
                <a:stretch>
                  <a:fillRect l="-242"/>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319C21BB-0D40-456B-8FFB-A4BFCC755097}"/>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sp>
            <p:nvSpPr>
              <p:cNvPr id="5" name="Rechteck 4">
                <a:extLst>
                  <a:ext uri="{FF2B5EF4-FFF2-40B4-BE49-F238E27FC236}">
                    <a16:creationId xmlns:a16="http://schemas.microsoft.com/office/drawing/2014/main" id="{15925434-039D-467C-9839-50F17A55676C}"/>
                  </a:ext>
                </a:extLst>
              </p:cNvPr>
              <p:cNvSpPr/>
              <p:nvPr/>
            </p:nvSpPr>
            <p:spPr>
              <a:xfrm>
                <a:off x="1501794" y="3027081"/>
                <a:ext cx="7533922" cy="99104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de-DE" smtClean="0">
                          <a:latin typeface="Cambria Math" panose="02040503050406030204" pitchFamily="18" charset="0"/>
                          <a:ea typeface="Cambria Math" panose="02040503050406030204" pitchFamily="18" charset="0"/>
                        </a:rPr>
                        <m:t>R</m:t>
                      </m:r>
                      <m:r>
                        <a:rPr lang="de-DE"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d>
                                    <m:dPr>
                                      <m:begChr m:val="|"/>
                                      <m:endChr m:val="|"/>
                                      <m:ctrlPr>
                                        <a:rPr lang="de-DE" i="1" smtClean="0">
                                          <a:latin typeface="Cambria Math" panose="02040503050406030204" pitchFamily="18" charset="0"/>
                                          <a:ea typeface="Cambria Math" panose="02040503050406030204" pitchFamily="18" charset="0"/>
                                        </a:rPr>
                                      </m:ctrlPr>
                                    </m:dPr>
                                    <m:e>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p>
                                          </m:sSup>
                                        </m:num>
                                        <m:den>
                                          <m:r>
                                            <a:rPr lang="de-DE" i="1">
                                              <a:latin typeface="Cambria Math" panose="02040503050406030204" pitchFamily="18" charset="0"/>
                                              <a:ea typeface="Cambria Math" panose="02040503050406030204" pitchFamily="18" charset="0"/>
                                            </a:rPr>
                                            <m:t>𝑛</m:t>
                                          </m:r>
                                        </m:den>
                                      </m:f>
                                    </m:e>
                                  </m:d>
                                </m:e>
                              </m:rad>
                            </m:e>
                          </m:func>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𝑛</m:t>
                                      </m:r>
                                    </m:den>
                                  </m:f>
                                </m:e>
                              </m:rad>
                            </m:e>
                          </m:func>
                        </m:den>
                      </m:f>
                      <m:r>
                        <a:rPr lang="de-DE" b="0" i="1" smtClean="0">
                          <a:latin typeface="Cambria Math" panose="02040503050406030204" pitchFamily="18" charset="0"/>
                          <a:ea typeface="Cambria Math" panose="02040503050406030204" pitchFamily="18" charset="0"/>
                        </a:rPr>
                        <m:t>=</m:t>
                      </m:r>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r>
                            <a:rPr lang="de-DE" b="0" i="0" smtClean="0">
                              <a:latin typeface="Cambria Math" panose="02040503050406030204" pitchFamily="18" charset="0"/>
                              <a:ea typeface="Cambria Math" panose="02040503050406030204" pitchFamily="18" charset="0"/>
                            </a:rPr>
                            <m:t> </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rad>
                        <m:radPr>
                          <m:ctrlPr>
                            <a:rPr lang="de-DE" i="1" smtClean="0">
                              <a:latin typeface="Cambria Math" panose="02040503050406030204" pitchFamily="18" charset="0"/>
                              <a:ea typeface="Cambria Math" panose="02040503050406030204" pitchFamily="18" charset="0"/>
                            </a:rPr>
                          </m:ctrlPr>
                        </m:radPr>
                        <m:deg>
                          <m:r>
                            <m:rPr>
                              <m:brk m:alnAt="7"/>
                            </m:rPr>
                            <a:rPr lang="de-DE" b="0" i="1" smtClean="0">
                              <a:latin typeface="Cambria Math" panose="02040503050406030204" pitchFamily="18" charset="0"/>
                              <a:ea typeface="Cambria Math" panose="02040503050406030204" pitchFamily="18" charset="0"/>
                            </a:rPr>
                            <m:t>𝑛</m:t>
                          </m:r>
                        </m:deg>
                        <m:e>
                          <m:r>
                            <a:rPr lang="de-DE" b="0" i="1" smtClean="0">
                              <a:latin typeface="Cambria Math" panose="02040503050406030204" pitchFamily="18" charset="0"/>
                              <a:ea typeface="Cambria Math" panose="02040503050406030204" pitchFamily="18" charset="0"/>
                            </a:rPr>
                            <m:t>𝑛</m:t>
                          </m:r>
                        </m:e>
                      </m:rad>
                    </m:oMath>
                  </m:oMathPara>
                </a14:m>
                <a:endParaRPr lang="de-DE" dirty="0"/>
              </a:p>
            </p:txBody>
          </p:sp>
        </mc:Choice>
        <mc:Fallback>
          <p:sp>
            <p:nvSpPr>
              <p:cNvPr id="5" name="Rechteck 4">
                <a:extLst>
                  <a:ext uri="{FF2B5EF4-FFF2-40B4-BE49-F238E27FC236}">
                    <a16:creationId xmlns:a16="http://schemas.microsoft.com/office/drawing/2014/main" id="{15925434-039D-467C-9839-50F17A55676C}"/>
                  </a:ext>
                </a:extLst>
              </p:cNvPr>
              <p:cNvSpPr>
                <a:spLocks noRot="1" noChangeAspect="1" noMove="1" noResize="1" noEditPoints="1" noAdjustHandles="1" noChangeArrowheads="1" noChangeShapeType="1" noTextEdit="1"/>
              </p:cNvSpPr>
              <p:nvPr/>
            </p:nvSpPr>
            <p:spPr>
              <a:xfrm>
                <a:off x="1501794" y="3027081"/>
                <a:ext cx="7533922" cy="991041"/>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87756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2341E-04FA-45BD-A02D-3CEA46284B57}"/>
              </a:ext>
            </a:extLst>
          </p:cNvPr>
          <p:cNvSpPr>
            <a:spLocks noGrp="1"/>
          </p:cNvSpPr>
          <p:nvPr>
            <p:ph type="title"/>
          </p:nvPr>
        </p:nvSpPr>
        <p:spPr/>
        <p:txBody>
          <a:bodyPr/>
          <a:lstStyle/>
          <a:p>
            <a:r>
              <a:rPr lang="de-DE" dirty="0"/>
              <a:t>R ausrechnen für </a:t>
            </a:r>
            <a:r>
              <a:rPr lang="de-DE" dirty="0" err="1"/>
              <a:t>ln</a:t>
            </a:r>
            <a:r>
              <a:rPr lang="de-DE" dirty="0"/>
              <a:t>(x)</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8B7F99DC-14B8-403E-B87E-8C9305F12A17}"/>
                  </a:ext>
                </a:extLst>
              </p:cNvPr>
              <p:cNvSpPr>
                <a:spLocks noGrp="1"/>
              </p:cNvSpPr>
              <p:nvPr>
                <p:ph idx="1"/>
              </p:nvPr>
            </p:nvSpPr>
            <p:spPr/>
            <p:txBody>
              <a:bodyPr/>
              <a:lstStyle/>
              <a:p>
                <a:pPr marL="0" indent="0">
                  <a:buNone/>
                </a:pPr>
                <a14:m>
                  <m:oMath xmlns:m="http://schemas.openxmlformats.org/officeDocument/2006/math">
                    <m:rad>
                      <m:radPr>
                        <m:ctrlPr>
                          <a:rPr lang="de-DE" i="1" smtClean="0">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𝑛</m:t>
                        </m:r>
                      </m:e>
                    </m:rad>
                  </m:oMath>
                </a14:m>
                <a:r>
                  <a:rPr lang="de-DE" dirty="0"/>
                  <a:t> lässt sich auch schreiben als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sSup>
                          <m:sSupPr>
                            <m:ctrlPr>
                              <a:rPr lang="de-DE" i="1" smtClean="0">
                                <a:latin typeface="Cambria Math" panose="02040503050406030204" pitchFamily="18" charset="0"/>
                              </a:rPr>
                            </m:ctrlPr>
                          </m:sSupPr>
                          <m:e>
                            <m:r>
                              <a:rPr lang="de-DE" b="0" i="1" smtClean="0">
                                <a:latin typeface="Cambria Math" panose="02040503050406030204" pitchFamily="18" charset="0"/>
                              </a:rPr>
                              <m:t>(</m:t>
                            </m:r>
                            <m:r>
                              <a:rPr lang="de-DE" b="0" i="1" smtClean="0">
                                <a:latin typeface="Cambria Math" panose="02040503050406030204" pitchFamily="18" charset="0"/>
                              </a:rPr>
                              <m:t>𝑛</m:t>
                            </m:r>
                          </m:e>
                          <m:sup>
                            <m:r>
                              <a:rPr lang="de-DE" b="0" i="1" smtClean="0">
                                <a:latin typeface="Cambria Math" panose="02040503050406030204" pitchFamily="18" charset="0"/>
                              </a:rPr>
                              <m:t>−1</m:t>
                            </m:r>
                          </m:sup>
                        </m:sSup>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rPr>
                          <m:t>ln</m:t>
                        </m:r>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r>
                      <a:rPr lang="de-DE" b="0" i="1" smtClean="0">
                        <a:latin typeface="Cambria Math" panose="02040503050406030204" pitchFamily="18" charset="0"/>
                      </a:rPr>
                      <m:t>.</m:t>
                    </m:r>
                  </m:oMath>
                </a14:m>
                <a:r>
                  <a:rPr lang="de-DE" dirty="0"/>
                  <a:t> Wenn Sie jetzt gut bei der Regel von de </a:t>
                </a:r>
                <a:r>
                  <a:rPr lang="de-DE" dirty="0" err="1"/>
                  <a:t>L‘Hospital</a:t>
                </a:r>
                <a:r>
                  <a:rPr lang="de-DE" dirty="0"/>
                  <a:t> aufgepasst haben, dann können Sie ausrechnen, dass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m:t>
                        </m:r>
                        <m:r>
                          <a:rPr lang="de-DE" i="1">
                            <a:latin typeface="Cambria Math" panose="02040503050406030204" pitchFamily="18" charset="0"/>
                          </a:rPr>
                          <m:t>𝑛</m:t>
                        </m:r>
                      </m:e>
                      <m:sup>
                        <m:r>
                          <a:rPr lang="de-DE" i="1">
                            <a:latin typeface="Cambria Math" panose="02040503050406030204" pitchFamily="18" charset="0"/>
                          </a:rPr>
                          <m:t>−1</m:t>
                        </m:r>
                      </m:sup>
                    </m:sSup>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r>
                      <a:rPr lang="de-DE">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rPr>
                      <m:t>ln</m:t>
                    </m:r>
                    <m:r>
                      <a:rPr lang="de-DE" i="1">
                        <a:latin typeface="Cambria Math" panose="02040503050406030204" pitchFamily="18" charset="0"/>
                      </a:rPr>
                      <m:t>⁡(</m:t>
                    </m:r>
                    <m:r>
                      <a:rPr lang="de-DE" i="1">
                        <a:latin typeface="Cambria Math" panose="02040503050406030204" pitchFamily="18" charset="0"/>
                      </a:rPr>
                      <m:t>𝑛</m:t>
                    </m:r>
                    <m:r>
                      <a:rPr lang="de-DE" i="1">
                        <a:latin typeface="Cambria Math" panose="02040503050406030204" pitchFamily="18" charset="0"/>
                      </a:rPr>
                      <m:t>))</m:t>
                    </m:r>
                  </m:oMath>
                </a14:m>
                <a:r>
                  <a:rPr lang="de-DE" dirty="0"/>
                  <a:t> gegen 0 konvergiert. Also konvergiert </a:t>
                </a:r>
                <a14:m>
                  <m:oMath xmlns:m="http://schemas.openxmlformats.org/officeDocument/2006/math">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𝑛</m:t>
                        </m:r>
                      </m:e>
                    </m:rad>
                  </m:oMath>
                </a14:m>
                <a:r>
                  <a:rPr lang="de-DE" dirty="0"/>
                  <a:t> gegen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b="0" i="1" smtClean="0">
                            <a:latin typeface="Cambria Math" panose="02040503050406030204" pitchFamily="18" charset="0"/>
                          </a:rPr>
                          <m:t>0</m:t>
                        </m:r>
                      </m:sup>
                    </m:sSup>
                    <m:r>
                      <a:rPr lang="de-DE" b="0" i="1" smtClean="0">
                        <a:latin typeface="Cambria Math" panose="02040503050406030204" pitchFamily="18" charset="0"/>
                      </a:rPr>
                      <m:t>=1</m:t>
                    </m:r>
                  </m:oMath>
                </a14:m>
                <a:r>
                  <a:rPr lang="de-DE" dirty="0"/>
                  <a:t>. </a:t>
                </a:r>
              </a:p>
              <a:p>
                <a:pPr marL="0" indent="0">
                  <a:buNone/>
                </a:pPr>
                <a:endParaRPr lang="de-DE" dirty="0"/>
              </a:p>
              <a:p>
                <a:pPr marL="0" indent="0">
                  <a:buNone/>
                </a:pPr>
                <a:r>
                  <a:rPr lang="de-DE" dirty="0"/>
                  <a:t>D.h. für den </a:t>
                </a:r>
                <a:r>
                  <a:rPr lang="de-DE" dirty="0" err="1"/>
                  <a:t>ln</a:t>
                </a:r>
                <a:r>
                  <a:rPr lang="de-DE" dirty="0"/>
                  <a:t>(x) gilt, dass  </a:t>
                </a:r>
                <a14:m>
                  <m:oMath xmlns:m="http://schemas.openxmlformats.org/officeDocument/2006/math">
                    <m:r>
                      <a:rPr lang="de-DE" i="1" dirty="0" smtClean="0">
                        <a:latin typeface="Cambria Math" panose="02040503050406030204" pitchFamily="18" charset="0"/>
                      </a:rPr>
                      <m:t>𝑅</m:t>
                    </m:r>
                    <m:r>
                      <a:rPr lang="de-DE" i="1" dirty="0" smtClean="0">
                        <a:latin typeface="Cambria Math" panose="02040503050406030204" pitchFamily="18" charset="0"/>
                      </a:rPr>
                      <m:t>=1.</m:t>
                    </m:r>
                  </m:oMath>
                </a14:m>
                <a:endParaRPr lang="de-DE" dirty="0"/>
              </a:p>
              <a:p>
                <a:pPr marL="0" indent="0">
                  <a:buNone/>
                </a:pPr>
                <a:endParaRPr lang="de-DE" dirty="0"/>
              </a:p>
              <a:p>
                <a:pPr marL="0" indent="0">
                  <a:buNone/>
                </a:pPr>
                <a:r>
                  <a:rPr lang="de-DE" dirty="0"/>
                  <a:t>D.h.  Wenn </a:t>
                </a:r>
                <a14:m>
                  <m:oMath xmlns:m="http://schemas.openxmlformats.org/officeDocument/2006/math">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e>
                    </m:d>
                    <m:r>
                      <a:rPr lang="de-DE" i="1">
                        <a:latin typeface="Cambria Math" panose="02040503050406030204" pitchFamily="18" charset="0"/>
                        <a:ea typeface="Cambria Math" panose="02040503050406030204" pitchFamily="18" charset="0"/>
                      </a:rPr>
                      <m:t>&lt;</m:t>
                    </m:r>
                    <m:r>
                      <a:rPr lang="de-DE" b="0" i="1" smtClean="0">
                        <a:latin typeface="Cambria Math" panose="02040503050406030204" pitchFamily="18" charset="0"/>
                        <a:ea typeface="Cambria Math" panose="02040503050406030204" pitchFamily="18" charset="0"/>
                      </a:rPr>
                      <m:t>1</m:t>
                    </m:r>
                  </m:oMath>
                </a14:m>
                <a:r>
                  <a:rPr lang="de-DE" dirty="0"/>
                  <a:t>, dann konvergiert die Reihenentwicklung von </a:t>
                </a:r>
                <a:r>
                  <a:rPr lang="de-DE" dirty="0" err="1"/>
                  <a:t>ln</a:t>
                </a:r>
                <a:r>
                  <a:rPr lang="de-DE" dirty="0"/>
                  <a:t>(x). Wenn allerdings </a:t>
                </a:r>
                <a14:m>
                  <m:oMath xmlns:m="http://schemas.openxmlformats.org/officeDocument/2006/math">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e>
                    </m:d>
                    <m:r>
                      <a:rPr lang="de-DE" b="0" i="1" smtClean="0">
                        <a:latin typeface="Cambria Math" panose="02040503050406030204" pitchFamily="18" charset="0"/>
                        <a:ea typeface="Cambria Math" panose="02040503050406030204" pitchFamily="18" charset="0"/>
                      </a:rPr>
                      <m:t>&gt;1</m:t>
                    </m:r>
                  </m:oMath>
                </a14:m>
                <a:r>
                  <a:rPr lang="de-DE" dirty="0"/>
                  <a:t>, dann divergiert sie. Unsere Entwicklungsstelle war dabei: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=1</m:t>
                    </m:r>
                  </m:oMath>
                </a14:m>
                <a:r>
                  <a:rPr lang="de-DE" dirty="0"/>
                  <a:t>. Für welche x konvergiert </a:t>
                </a:r>
                <a:r>
                  <a:rPr lang="de-DE" dirty="0" err="1"/>
                  <a:t>ln</a:t>
                </a:r>
                <a:r>
                  <a:rPr lang="de-DE" dirty="0"/>
                  <a:t>(x) also?</a:t>
                </a:r>
              </a:p>
              <a:p>
                <a:pPr marL="0" indent="0">
                  <a:buNone/>
                </a:pPr>
                <a:endParaRPr lang="de-DE" dirty="0"/>
              </a:p>
              <a:p>
                <a:pPr marL="0" indent="0">
                  <a:buNone/>
                </a:pPr>
                <a:r>
                  <a:rPr lang="de-DE" dirty="0"/>
                  <a:t>D.h. Die Reihenentwicklung von </a:t>
                </a:r>
                <a:r>
                  <a:rPr lang="de-DE" dirty="0" err="1"/>
                  <a:t>ln</a:t>
                </a:r>
                <a:r>
                  <a:rPr lang="de-DE" dirty="0"/>
                  <a:t>(x) konvergiert im Intervall </a:t>
                </a:r>
                <a14:m>
                  <m:oMath xmlns:m="http://schemas.openxmlformats.org/officeDocument/2006/math">
                    <m:r>
                      <a:rPr lang="de-DE" b="0" i="1" smtClean="0">
                        <a:latin typeface="Cambria Math" panose="02040503050406030204" pitchFamily="18" charset="0"/>
                      </a:rPr>
                      <m:t>0&lt;</m:t>
                    </m:r>
                    <m:r>
                      <a:rPr lang="de-DE" b="0" i="1" smtClean="0">
                        <a:latin typeface="Cambria Math" panose="02040503050406030204" pitchFamily="18" charset="0"/>
                      </a:rPr>
                      <m:t>𝑥</m:t>
                    </m:r>
                    <m:r>
                      <a:rPr lang="de-DE" b="0" i="1" smtClean="0">
                        <a:latin typeface="Cambria Math" panose="02040503050406030204" pitchFamily="18" charset="0"/>
                      </a:rPr>
                      <m:t>&lt;2.</m:t>
                    </m:r>
                  </m:oMath>
                </a14:m>
                <a:r>
                  <a:rPr lang="de-DE" dirty="0"/>
                  <a:t> Für </a:t>
                </a:r>
                <a14:m>
                  <m:oMath xmlns:m="http://schemas.openxmlformats.org/officeDocument/2006/math">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≤0</m:t>
                    </m:r>
                  </m:oMath>
                </a14:m>
                <a:r>
                  <a:rPr lang="de-DE" dirty="0"/>
                  <a:t> oder für </a:t>
                </a:r>
                <a14:m>
                  <m:oMath xmlns:m="http://schemas.openxmlformats.org/officeDocument/2006/math">
                    <m:r>
                      <a:rPr lang="de-DE" b="0" i="1" smtClean="0">
                        <a:latin typeface="Cambria Math" panose="02040503050406030204" pitchFamily="18" charset="0"/>
                      </a:rPr>
                      <m:t>𝑥</m:t>
                    </m:r>
                    <m:r>
                      <a:rPr lang="de-DE" b="0" i="1" smtClean="0">
                        <a:latin typeface="Cambria Math" panose="02040503050406030204" pitchFamily="18" charset="0"/>
                      </a:rPr>
                      <m:t>&gt;2</m:t>
                    </m:r>
                  </m:oMath>
                </a14:m>
                <a:r>
                  <a:rPr lang="de-DE" dirty="0"/>
                  <a:t> divergiert sie. </a:t>
                </a:r>
              </a:p>
              <a:p>
                <a:pPr marL="0" indent="0">
                  <a:buNone/>
                </a:pPr>
                <a:endParaRPr lang="de-DE" dirty="0"/>
              </a:p>
              <a:p>
                <a:pPr marL="0" indent="0">
                  <a:buNone/>
                </a:pPr>
                <a:endParaRPr lang="de-DE" dirty="0"/>
              </a:p>
            </p:txBody>
          </p:sp>
        </mc:Choice>
        <mc:Fallback>
          <p:sp>
            <p:nvSpPr>
              <p:cNvPr id="3" name="Inhaltsplatzhalter 2">
                <a:extLst>
                  <a:ext uri="{FF2B5EF4-FFF2-40B4-BE49-F238E27FC236}">
                    <a16:creationId xmlns:a16="http://schemas.microsoft.com/office/drawing/2014/main" id="{8B7F99DC-14B8-403E-B87E-8C9305F12A17}"/>
                  </a:ext>
                </a:extLst>
              </p:cNvPr>
              <p:cNvSpPr>
                <a:spLocks noGrp="1" noRot="1" noChangeAspect="1" noMove="1" noResize="1" noEditPoints="1" noAdjustHandles="1" noChangeArrowheads="1" noChangeShapeType="1" noTextEdit="1"/>
              </p:cNvSpPr>
              <p:nvPr>
                <p:ph idx="1"/>
              </p:nvPr>
            </p:nvSpPr>
            <p:spPr>
              <a:blipFill>
                <a:blip r:embed="rId2"/>
                <a:stretch>
                  <a:fillRect l="-242"/>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40EE1CBE-6417-417A-AFEF-72B91F7A4DD5}"/>
              </a:ext>
            </a:extLst>
          </p:cNvPr>
          <p:cNvSpPr>
            <a:spLocks noGrp="1"/>
          </p:cNvSpPr>
          <p:nvPr>
            <p:ph type="dt" sz="half" idx="10"/>
          </p:nvPr>
        </p:nvSpPr>
        <p:spPr/>
        <p:txBody>
          <a:bodyPr/>
          <a:lstStyle/>
          <a:p>
            <a:pPr rtl="0"/>
            <a:fld id="{FB7C0C16-5521-4517-AFDE-676F786A1296}" type="datetime1">
              <a:rPr lang="de-DE" smtClean="0"/>
              <a:t>04.05.2020</a:t>
            </a:fld>
            <a:endParaRPr lang="en-US"/>
          </a:p>
        </p:txBody>
      </p:sp>
    </p:spTree>
    <p:extLst>
      <p:ext uri="{BB962C8B-B14F-4D97-AF65-F5344CB8AC3E}">
        <p14:creationId xmlns:p14="http://schemas.microsoft.com/office/powerpoint/2010/main" val="896331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2341E-04FA-45BD-A02D-3CEA46284B57}"/>
              </a:ext>
            </a:extLst>
          </p:cNvPr>
          <p:cNvSpPr>
            <a:spLocks noGrp="1"/>
          </p:cNvSpPr>
          <p:nvPr>
            <p:ph type="title"/>
          </p:nvPr>
        </p:nvSpPr>
        <p:spPr/>
        <p:txBody>
          <a:bodyPr/>
          <a:lstStyle/>
          <a:p>
            <a:r>
              <a:rPr lang="de-DE" dirty="0" err="1"/>
              <a:t>ln</a:t>
            </a:r>
            <a:r>
              <a:rPr lang="de-DE" dirty="0"/>
              <a:t>(x) für komplexe Zahlen x</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8B7F99DC-14B8-403E-B87E-8C9305F12A17}"/>
                  </a:ext>
                </a:extLst>
              </p:cNvPr>
              <p:cNvSpPr>
                <a:spLocks noGrp="1"/>
              </p:cNvSpPr>
              <p:nvPr>
                <p:ph idx="1"/>
              </p:nvPr>
            </p:nvSpPr>
            <p:spPr/>
            <p:txBody>
              <a:bodyPr/>
              <a:lstStyle/>
              <a:p>
                <a:pPr marL="0" indent="0">
                  <a:buNone/>
                </a:pPr>
                <a:r>
                  <a:rPr lang="de-DE" dirty="0"/>
                  <a:t>Wenn man jetzt noch beachtet, dass die Zahlen </a:t>
                </a:r>
                <a14:m>
                  <m:oMath xmlns:m="http://schemas.openxmlformats.org/officeDocument/2006/math">
                    <m:r>
                      <a:rPr lang="de-DE" i="1" dirty="0" smtClean="0">
                        <a:latin typeface="Cambria Math" panose="02040503050406030204" pitchFamily="18" charset="0"/>
                      </a:rPr>
                      <m:t>𝑥</m:t>
                    </m:r>
                  </m:oMath>
                </a14:m>
                <a:r>
                  <a:rPr lang="de-DE" dirty="0"/>
                  <a:t> komplex sein dürfen, dann gibt </a:t>
                </a:r>
                <a14:m>
                  <m:oMath xmlns:m="http://schemas.openxmlformats.org/officeDocument/2006/math">
                    <m:r>
                      <a:rPr lang="de-DE" i="1" dirty="0" smtClean="0">
                        <a:latin typeface="Cambria Math" panose="02040503050406030204" pitchFamily="18" charset="0"/>
                      </a:rPr>
                      <m:t>𝑅</m:t>
                    </m:r>
                  </m:oMath>
                </a14:m>
                <a:r>
                  <a:rPr lang="de-DE" dirty="0"/>
                  <a:t> an, in welchem Radius um die Entwicklungsstelle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die Reihe konvergiert. Daher heißt R auch </a:t>
                </a:r>
                <a:r>
                  <a:rPr lang="de-DE" b="1" dirty="0"/>
                  <a:t>„Konvergenzradius“</a:t>
                </a:r>
                <a:r>
                  <a:rPr lang="de-DE" dirty="0"/>
                  <a:t>. Außerhalb dieses Radius divergiert die Reihe. Auf der Kreislinie … also dort wo </a:t>
                </a:r>
                <a14:m>
                  <m:oMath xmlns:m="http://schemas.openxmlformats.org/officeDocument/2006/math">
                    <m:r>
                      <a:rPr lang="de-DE" b="0" i="0" dirty="0" smtClean="0">
                        <a:latin typeface="Cambria Math" panose="02040503050406030204" pitchFamily="18" charset="0"/>
                      </a:rPr>
                      <m:t>|</m:t>
                    </m:r>
                    <m:r>
                      <a:rPr lang="de-DE" i="1" dirty="0">
                        <a:latin typeface="Cambria Math" panose="02040503050406030204" pitchFamily="18" charset="0"/>
                      </a:rPr>
                      <m:t>𝑥</m:t>
                    </m:r>
                    <m:r>
                      <a:rPr lang="de-DE" b="0" i="0" dirty="0"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oMath>
                </a14:m>
                <a:r>
                  <a:rPr lang="de-DE" dirty="0"/>
                  <a:t>, kann man keine Aussage machen, ob die Reihe konvergiert oder divergiert. Den Radius berechnet man über die Formel von Cauchy und </a:t>
                </a:r>
                <a:r>
                  <a:rPr lang="de-DE" dirty="0" err="1"/>
                  <a:t>Hadamard</a:t>
                </a:r>
                <a:r>
                  <a:rPr lang="de-DE" dirty="0"/>
                  <a:t> als </a:t>
                </a:r>
                <a14:m>
                  <m:oMath xmlns:m="http://schemas.openxmlformats.org/officeDocument/2006/math">
                    <m:r>
                      <m:rPr>
                        <m:sty m:val="p"/>
                      </m:rPr>
                      <a:rPr lang="de-DE">
                        <a:latin typeface="Cambria Math" panose="02040503050406030204" pitchFamily="18" charset="0"/>
                        <a:ea typeface="Cambria Math" panose="02040503050406030204" pitchFamily="18" charset="0"/>
                      </a:rPr>
                      <m:t>R</m:t>
                    </m:r>
                    <m:r>
                      <a:rPr lang="de-DE">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den>
                    </m:f>
                  </m:oMath>
                </a14:m>
                <a:r>
                  <a:rPr lang="de-DE" dirty="0"/>
                  <a:t>.</a:t>
                </a:r>
              </a:p>
              <a:p>
                <a:pPr marL="0" indent="0">
                  <a:buNone/>
                </a:pPr>
                <a:endParaRPr lang="de-DE" dirty="0"/>
              </a:p>
              <a:p>
                <a:pPr marL="0" indent="0">
                  <a:buNone/>
                </a:pPr>
                <a:r>
                  <a:rPr lang="de-DE" dirty="0"/>
                  <a:t>In der komplexen Zahlenebene: </a:t>
                </a:r>
              </a:p>
              <a:p>
                <a:pPr marL="0" indent="0">
                  <a:buNone/>
                </a:pPr>
                <a:endParaRPr lang="de-DE" dirty="0"/>
              </a:p>
            </p:txBody>
          </p:sp>
        </mc:Choice>
        <mc:Fallback>
          <p:sp>
            <p:nvSpPr>
              <p:cNvPr id="3" name="Inhaltsplatzhalter 2">
                <a:extLst>
                  <a:ext uri="{FF2B5EF4-FFF2-40B4-BE49-F238E27FC236}">
                    <a16:creationId xmlns:a16="http://schemas.microsoft.com/office/drawing/2014/main" id="{8B7F99DC-14B8-403E-B87E-8C9305F12A17}"/>
                  </a:ext>
                </a:extLst>
              </p:cNvPr>
              <p:cNvSpPr>
                <a:spLocks noGrp="1" noRot="1" noChangeAspect="1" noMove="1" noResize="1" noEditPoints="1" noAdjustHandles="1" noChangeArrowheads="1" noChangeShapeType="1" noTextEdit="1"/>
              </p:cNvSpPr>
              <p:nvPr>
                <p:ph idx="1"/>
              </p:nvPr>
            </p:nvSpPr>
            <p:spPr>
              <a:blipFill>
                <a:blip r:embed="rId4"/>
                <a:stretch>
                  <a:fillRect l="-242" t="-158" r="-121"/>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40EE1CBE-6417-417A-AFEF-72B91F7A4DD5}"/>
              </a:ext>
            </a:extLst>
          </p:cNvPr>
          <p:cNvSpPr>
            <a:spLocks noGrp="1"/>
          </p:cNvSpPr>
          <p:nvPr>
            <p:ph type="dt" sz="half" idx="10"/>
          </p:nvPr>
        </p:nvSpPr>
        <p:spPr/>
        <p:txBody>
          <a:bodyPr/>
          <a:lstStyle/>
          <a:p>
            <a:pPr rtl="0"/>
            <a:fld id="{FB7C0C16-5521-4517-AFDE-676F786A1296}" type="datetime1">
              <a:rPr lang="de-DE" smtClean="0"/>
              <a:t>04.05.2020</a:t>
            </a:fld>
            <a:endParaRPr lang="en-US"/>
          </a:p>
        </p:txBody>
      </p:sp>
      <p:sp>
        <p:nvSpPr>
          <p:cNvPr id="5" name="Ellipse 4">
            <a:extLst>
              <a:ext uri="{FF2B5EF4-FFF2-40B4-BE49-F238E27FC236}">
                <a16:creationId xmlns:a16="http://schemas.microsoft.com/office/drawing/2014/main" id="{4DEB7CED-F67A-4DED-8491-6E5BA15FF701}"/>
              </a:ext>
            </a:extLst>
          </p:cNvPr>
          <p:cNvSpPr/>
          <p:nvPr/>
        </p:nvSpPr>
        <p:spPr>
          <a:xfrm>
            <a:off x="7063274" y="3568866"/>
            <a:ext cx="2034073" cy="2034073"/>
          </a:xfrm>
          <a:prstGeom prst="ellipse">
            <a:avLst/>
          </a:prstGeom>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96AFA49D-B8F7-4FDF-9335-47FE8523BB96}"/>
              </a:ext>
            </a:extLst>
          </p:cNvPr>
          <p:cNvSpPr/>
          <p:nvPr/>
        </p:nvSpPr>
        <p:spPr>
          <a:xfrm>
            <a:off x="8080310" y="458590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mc:AlternateContent xmlns:mc="http://schemas.openxmlformats.org/markup-compatibility/2006">
        <mc:Choice xmlns:a14="http://schemas.microsoft.com/office/drawing/2010/main" Requires="a14">
          <p:sp>
            <p:nvSpPr>
              <p:cNvPr id="7" name="Rechteck 6">
                <a:extLst>
                  <a:ext uri="{FF2B5EF4-FFF2-40B4-BE49-F238E27FC236}">
                    <a16:creationId xmlns:a16="http://schemas.microsoft.com/office/drawing/2014/main" id="{FF027C45-39CD-4B66-BB0A-5A0C599C2BF0}"/>
                  </a:ext>
                </a:extLst>
              </p:cNvPr>
              <p:cNvSpPr/>
              <p:nvPr/>
            </p:nvSpPr>
            <p:spPr>
              <a:xfrm>
                <a:off x="7841655" y="4621858"/>
                <a:ext cx="477310"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m:oMathPara>
                </a14:m>
                <a:endParaRPr lang="de-DE" dirty="0"/>
              </a:p>
            </p:txBody>
          </p:sp>
        </mc:Choice>
        <mc:Fallback>
          <p:sp>
            <p:nvSpPr>
              <p:cNvPr id="7" name="Rechteck 6">
                <a:extLst>
                  <a:ext uri="{FF2B5EF4-FFF2-40B4-BE49-F238E27FC236}">
                    <a16:creationId xmlns:a16="http://schemas.microsoft.com/office/drawing/2014/main" id="{FF027C45-39CD-4B66-BB0A-5A0C599C2BF0}"/>
                  </a:ext>
                </a:extLst>
              </p:cNvPr>
              <p:cNvSpPr>
                <a:spLocks noRot="1" noChangeAspect="1" noMove="1" noResize="1" noEditPoints="1" noAdjustHandles="1" noChangeArrowheads="1" noChangeShapeType="1" noTextEdit="1"/>
              </p:cNvSpPr>
              <p:nvPr/>
            </p:nvSpPr>
            <p:spPr>
              <a:xfrm>
                <a:off x="7841655" y="4621858"/>
                <a:ext cx="477310" cy="369332"/>
              </a:xfrm>
              <a:prstGeom prst="rect">
                <a:avLst/>
              </a:prstGeom>
              <a:blipFill>
                <a:blip r:embed="rId5"/>
                <a:stretch>
                  <a:fillRect b="-1639"/>
                </a:stretch>
              </a:blipFill>
            </p:spPr>
            <p:txBody>
              <a:bodyPr/>
              <a:lstStyle/>
              <a:p>
                <a:r>
                  <a:rPr lang="de-DE">
                    <a:noFill/>
                  </a:rPr>
                  <a:t> </a:t>
                </a:r>
              </a:p>
            </p:txBody>
          </p:sp>
        </mc:Fallback>
      </mc:AlternateContent>
      <p:cxnSp>
        <p:nvCxnSpPr>
          <p:cNvPr id="9" name="Gerade Verbindung mit Pfeil 8">
            <a:extLst>
              <a:ext uri="{FF2B5EF4-FFF2-40B4-BE49-F238E27FC236}">
                <a16:creationId xmlns:a16="http://schemas.microsoft.com/office/drawing/2014/main" id="{9DF1BC28-A434-45F9-BD73-E7519FB8828E}"/>
              </a:ext>
            </a:extLst>
          </p:cNvPr>
          <p:cNvCxnSpPr>
            <a:stCxn id="6" idx="7"/>
            <a:endCxn id="5" idx="7"/>
          </p:cNvCxnSpPr>
          <p:nvPr/>
        </p:nvCxnSpPr>
        <p:spPr>
          <a:xfrm flipV="1">
            <a:off x="8119334" y="3866749"/>
            <a:ext cx="680130" cy="7258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0" name="Rechteck 9">
                <a:extLst>
                  <a:ext uri="{FF2B5EF4-FFF2-40B4-BE49-F238E27FC236}">
                    <a16:creationId xmlns:a16="http://schemas.microsoft.com/office/drawing/2014/main" id="{DA1E276F-A619-491C-939C-D5F12A593545}"/>
                  </a:ext>
                </a:extLst>
              </p:cNvPr>
              <p:cNvSpPr/>
              <p:nvPr/>
            </p:nvSpPr>
            <p:spPr>
              <a:xfrm rot="18757526">
                <a:off x="8126029" y="3974153"/>
                <a:ext cx="39145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de-DE">
                          <a:latin typeface="Cambria Math" panose="02040503050406030204" pitchFamily="18" charset="0"/>
                          <a:ea typeface="Cambria Math" panose="02040503050406030204" pitchFamily="18" charset="0"/>
                        </a:rPr>
                        <m:t>R</m:t>
                      </m:r>
                    </m:oMath>
                  </m:oMathPara>
                </a14:m>
                <a:endParaRPr lang="de-DE" dirty="0"/>
              </a:p>
            </p:txBody>
          </p:sp>
        </mc:Choice>
        <mc:Fallback>
          <p:sp>
            <p:nvSpPr>
              <p:cNvPr id="10" name="Rechteck 9">
                <a:extLst>
                  <a:ext uri="{FF2B5EF4-FFF2-40B4-BE49-F238E27FC236}">
                    <a16:creationId xmlns:a16="http://schemas.microsoft.com/office/drawing/2014/main" id="{DA1E276F-A619-491C-939C-D5F12A593545}"/>
                  </a:ext>
                </a:extLst>
              </p:cNvPr>
              <p:cNvSpPr>
                <a:spLocks noRot="1" noChangeAspect="1" noMove="1" noResize="1" noEditPoints="1" noAdjustHandles="1" noChangeArrowheads="1" noChangeShapeType="1" noTextEdit="1"/>
              </p:cNvSpPr>
              <p:nvPr/>
            </p:nvSpPr>
            <p:spPr>
              <a:xfrm rot="18757526">
                <a:off x="8126029" y="3974153"/>
                <a:ext cx="391453" cy="369332"/>
              </a:xfrm>
              <a:prstGeom prst="rect">
                <a:avLst/>
              </a:prstGeom>
              <a:blipFill>
                <a:blip r:embed="rId6"/>
                <a:stretch>
                  <a:fillRect/>
                </a:stretch>
              </a:blipFill>
            </p:spPr>
            <p:txBody>
              <a:bodyPr/>
              <a:lstStyle/>
              <a:p>
                <a:r>
                  <a:rPr lang="de-DE">
                    <a:noFill/>
                  </a:rPr>
                  <a:t> </a:t>
                </a:r>
              </a:p>
            </p:txBody>
          </p:sp>
        </mc:Fallback>
      </mc:AlternateContent>
      <p:pic>
        <p:nvPicPr>
          <p:cNvPr id="11" name="Konvergenzradius">
            <a:hlinkClick r:id="" action="ppaction://media"/>
            <a:extLst>
              <a:ext uri="{FF2B5EF4-FFF2-40B4-BE49-F238E27FC236}">
                <a16:creationId xmlns:a16="http://schemas.microsoft.com/office/drawing/2014/main" id="{268D658A-8F1C-42D4-90FC-745B9014F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9296" y="4032597"/>
            <a:ext cx="487363" cy="487363"/>
          </a:xfrm>
          <a:prstGeom prst="rect">
            <a:avLst/>
          </a:prstGeom>
        </p:spPr>
      </p:pic>
    </p:spTree>
    <p:extLst>
      <p:ext uri="{BB962C8B-B14F-4D97-AF65-F5344CB8AC3E}">
        <p14:creationId xmlns:p14="http://schemas.microsoft.com/office/powerpoint/2010/main" val="147508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2341E-04FA-45BD-A02D-3CEA46284B57}"/>
              </a:ext>
            </a:extLst>
          </p:cNvPr>
          <p:cNvSpPr>
            <a:spLocks noGrp="1"/>
          </p:cNvSpPr>
          <p:nvPr>
            <p:ph type="title"/>
          </p:nvPr>
        </p:nvSpPr>
        <p:spPr/>
        <p:txBody>
          <a:bodyPr/>
          <a:lstStyle/>
          <a:p>
            <a:r>
              <a:rPr lang="de-DE" dirty="0"/>
              <a:t>R ausrechnen für cos(x)</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8B7F99DC-14B8-403E-B87E-8C9305F12A17}"/>
                  </a:ext>
                </a:extLst>
              </p:cNvPr>
              <p:cNvSpPr>
                <a:spLocks noGrp="1"/>
              </p:cNvSpPr>
              <p:nvPr>
                <p:ph idx="1"/>
              </p:nvPr>
            </p:nvSpPr>
            <p:spPr/>
            <p:txBody>
              <a:bodyPr>
                <a:normAutofit lnSpcReduction="10000"/>
              </a:bodyPr>
              <a:lstStyle/>
              <a:p>
                <a:pPr marL="0" indent="0">
                  <a:buNone/>
                </a:pPr>
                <a:r>
                  <a:rPr lang="de-DE" dirty="0"/>
                  <a:t>Rechnen wir jetzt noch den Konvergenzradius von der Reihenentwicklung von cos(x) aus. Wir haben bereits am Anfang gesehen, dass cos(i) durch die Reihe ausgerechnet werden konnte und dass für x=i also die Reihe konvergiert.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rPr>
                          </m:ctrlPr>
                        </m:funcPr>
                        <m:fName>
                          <m:r>
                            <m:rPr>
                              <m:sty m:val="p"/>
                            </m:rPr>
                            <a:rPr lang="de-DE">
                              <a:latin typeface="Cambria Math" panose="02040503050406030204" pitchFamily="18" charset="0"/>
                            </a:rPr>
                            <m:t>cos</m:t>
                          </m:r>
                        </m:fName>
                        <m:e>
                          <m:d>
                            <m:dPr>
                              <m:ctrlPr>
                                <a:rPr lang="de-DE" i="1">
                                  <a:latin typeface="Cambria Math" panose="02040503050406030204" pitchFamily="18" charset="0"/>
                                </a:rPr>
                              </m:ctrlPr>
                            </m:dPr>
                            <m:e>
                              <m:r>
                                <a:rPr lang="de-DE" i="1">
                                  <a:latin typeface="Cambria Math" panose="02040503050406030204" pitchFamily="18" charset="0"/>
                                </a:rPr>
                                <m:t>𝑥</m:t>
                              </m:r>
                            </m:e>
                          </m:d>
                        </m:e>
                      </m:func>
                      <m:r>
                        <a:rPr lang="de-DE" i="1">
                          <a:latin typeface="Cambria Math" panose="02040503050406030204" pitchFamily="18" charset="0"/>
                        </a:rPr>
                        <m:t>=</m:t>
                      </m:r>
                      <m:r>
                        <a:rPr lang="de-DE" i="1">
                          <a:latin typeface="Cambria Math" panose="02040503050406030204" pitchFamily="18" charset="0"/>
                        </a:rPr>
                        <m:t>1</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4</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6</m:t>
                          </m:r>
                          <m:r>
                            <a:rPr lang="de-DE" i="1">
                              <a:latin typeface="Cambria Math" panose="02040503050406030204" pitchFamily="18" charset="0"/>
                            </a:rPr>
                            <m:t>!</m:t>
                          </m:r>
                        </m:den>
                      </m:f>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6</m:t>
                          </m:r>
                        </m:sup>
                      </m:sSup>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=0</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sup>
                              </m:sSup>
                            </m:num>
                            <m:den>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e>
                              </m:d>
                              <m:r>
                                <a:rPr lang="de-DE" i="1">
                                  <a:latin typeface="Cambria Math" panose="02040503050406030204" pitchFamily="18" charset="0"/>
                                  <a:ea typeface="Cambria Math" panose="02040503050406030204" pitchFamily="18" charset="0"/>
                                </a:rPr>
                                <m:t>!</m:t>
                              </m:r>
                            </m:den>
                          </m:f>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sup>
                          </m:sSup>
                        </m:e>
                      </m:nary>
                      <m:r>
                        <a:rPr lang="de-DE" b="0" i="1" smtClean="0">
                          <a:latin typeface="Cambria Math" panose="02040503050406030204" pitchFamily="18" charset="0"/>
                          <a:ea typeface="Cambria Math" panose="02040503050406030204" pitchFamily="18" charset="0"/>
                        </a:rPr>
                        <m:t>,</m:t>
                      </m:r>
                    </m:oMath>
                  </m:oMathPara>
                </a14:m>
                <a:endParaRPr lang="de-DE" dirty="0"/>
              </a:p>
              <a:p>
                <a:pPr marL="0" indent="0">
                  <a:buNone/>
                </a:pPr>
                <a:r>
                  <a:rPr lang="de-DE" dirty="0"/>
                  <a:t>also gilt: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=0</m:t>
                    </m:r>
                  </m:oMath>
                </a14:m>
                <a:r>
                  <a:rPr lang="de-DE" dirty="0"/>
                  <a:t> und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𝑛</m:t>
                        </m:r>
                      </m:sub>
                    </m:sSub>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sup>
                        </m:sSup>
                      </m:num>
                      <m:den>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e>
                        </m:d>
                        <m:r>
                          <a:rPr lang="de-DE" i="1">
                            <a:latin typeface="Cambria Math" panose="02040503050406030204" pitchFamily="18" charset="0"/>
                            <a:ea typeface="Cambria Math" panose="02040503050406030204" pitchFamily="18" charset="0"/>
                          </a:rPr>
                          <m:t>!</m:t>
                        </m:r>
                      </m:den>
                    </m:f>
                  </m:oMath>
                </a14:m>
                <a:r>
                  <a:rPr lang="de-DE" dirty="0"/>
                  <a:t>.    In die Formel für R einsetzen liefert: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m:rPr>
                          <m:sty m:val="p"/>
                        </m:rPr>
                        <a:rPr lang="de-DE">
                          <a:latin typeface="Cambria Math" panose="02040503050406030204" pitchFamily="18" charset="0"/>
                          <a:ea typeface="Cambria Math" panose="02040503050406030204" pitchFamily="18" charset="0"/>
                        </a:rPr>
                        <m:t>R</m:t>
                      </m:r>
                      <m:r>
                        <a:rPr lang="de-DE">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r>
                                    <a:rPr lang="de-DE" i="1">
                                      <a:latin typeface="Cambria Math" panose="02040503050406030204" pitchFamily="18" charset="0"/>
                                      <a:ea typeface="Cambria Math" panose="02040503050406030204" pitchFamily="18" charset="0"/>
                                    </a:rPr>
                                    <m:t>|</m:t>
                                  </m:r>
                                </m:e>
                              </m:rad>
                            </m:e>
                          </m:func>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e>
                                          </m:d>
                                        </m:e>
                                        <m:sup>
                                          <m:r>
                                            <a:rPr lang="de-DE" i="1">
                                              <a:latin typeface="Cambria Math" panose="02040503050406030204" pitchFamily="18" charset="0"/>
                                              <a:ea typeface="Cambria Math" panose="02040503050406030204" pitchFamily="18" charset="0"/>
                                            </a:rPr>
                                            <m:t>𝑛</m:t>
                                          </m:r>
                                        </m:sup>
                                      </m:sSup>
                                    </m:num>
                                    <m:den>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𝑛</m:t>
                                          </m:r>
                                        </m:e>
                                      </m:d>
                                      <m:r>
                                        <a:rPr lang="de-DE" i="1">
                                          <a:latin typeface="Cambria Math" panose="02040503050406030204" pitchFamily="18" charset="0"/>
                                          <a:ea typeface="Cambria Math" panose="02040503050406030204" pitchFamily="18" charset="0"/>
                                        </a:rPr>
                                        <m:t>!</m:t>
                                      </m:r>
                                    </m:den>
                                  </m:f>
                                  <m:r>
                                    <a:rPr lang="de-DE" i="1">
                                      <a:latin typeface="Cambria Math" panose="02040503050406030204" pitchFamily="18" charset="0"/>
                                      <a:ea typeface="Cambria Math" panose="02040503050406030204" pitchFamily="18" charset="0"/>
                                    </a:rPr>
                                    <m:t>|</m:t>
                                  </m:r>
                                </m:e>
                              </m:rad>
                            </m:e>
                          </m:func>
                        </m:den>
                      </m:f>
                      <m:r>
                        <a:rPr lang="de-DE" b="0" i="1" smtClean="0">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a:rPr lang="de-DE" i="1">
                                  <a:latin typeface="Cambria Math" panose="02040503050406030204" pitchFamily="18" charset="0"/>
                                  <a:ea typeface="Cambria Math" panose="02040503050406030204" pitchFamily="18" charset="0"/>
                                </a:rPr>
                                <m:t>  </m:t>
                              </m:r>
                              <m:r>
                                <m:rPr>
                                  <m:sty m:val="p"/>
                                </m:rPr>
                                <a:rPr lang="de-DE">
                                  <a:latin typeface="Cambria Math" panose="02040503050406030204" pitchFamily="18" charset="0"/>
                                  <a:ea typeface="Cambria Math" panose="02040503050406030204" pitchFamily="18" charset="0"/>
                                </a:rPr>
                                <m:t>limsup</m:t>
                              </m:r>
                            </m:e>
                            <m:lim>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m:t>
                              </m:r>
                            </m:lim>
                          </m:limLow>
                        </m:fName>
                        <m:e>
                          <m:rad>
                            <m:radPr>
                              <m:ctrlPr>
                                <a:rPr lang="de-DE" i="1">
                                  <a:latin typeface="Cambria Math" panose="02040503050406030204" pitchFamily="18" charset="0"/>
                                  <a:ea typeface="Cambria Math" panose="02040503050406030204" pitchFamily="18" charset="0"/>
                                </a:rPr>
                              </m:ctrlPr>
                            </m:radPr>
                            <m:deg>
                              <m:r>
                                <m:rPr>
                                  <m:brk m:alnAt="7"/>
                                </m:rPr>
                                <a:rPr lang="de-DE" i="1">
                                  <a:latin typeface="Cambria Math" panose="02040503050406030204" pitchFamily="18" charset="0"/>
                                  <a:ea typeface="Cambria Math" panose="02040503050406030204" pitchFamily="18" charset="0"/>
                                </a:rPr>
                                <m:t>𝑛</m:t>
                              </m:r>
                            </m:deg>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𝑛</m:t>
                                  </m:r>
                                </m:e>
                              </m:d>
                              <m:r>
                                <a:rPr lang="de-DE" b="0" i="1" smtClean="0">
                                  <a:latin typeface="Cambria Math" panose="02040503050406030204" pitchFamily="18" charset="0"/>
                                  <a:ea typeface="Cambria Math" panose="02040503050406030204" pitchFamily="18" charset="0"/>
                                </a:rPr>
                                <m:t>!</m:t>
                              </m:r>
                            </m:e>
                          </m:rad>
                        </m:e>
                      </m:func>
                      <m:r>
                        <a:rPr lang="de-DE" b="0" i="1" smtClean="0">
                          <a:latin typeface="Cambria Math" panose="02040503050406030204" pitchFamily="18" charset="0"/>
                          <a:ea typeface="Cambria Math" panose="02040503050406030204" pitchFamily="18" charset="0"/>
                        </a:rPr>
                        <m:t>=∞</m:t>
                      </m:r>
                    </m:oMath>
                  </m:oMathPara>
                </a14:m>
                <a:endParaRPr lang="de-DE" dirty="0"/>
              </a:p>
              <a:p>
                <a:pPr marL="0" indent="0">
                  <a:buNone/>
                </a:pPr>
                <a:r>
                  <a:rPr lang="de-DE" dirty="0"/>
                  <a:t>FAZIT: Die Reihenentwicklung von cos(x) konvergiert für alle komplexen (und auch reellen) Zahlen x. </a:t>
                </a:r>
              </a:p>
            </p:txBody>
          </p:sp>
        </mc:Choice>
        <mc:Fallback>
          <p:sp>
            <p:nvSpPr>
              <p:cNvPr id="3" name="Inhaltsplatzhalter 2">
                <a:extLst>
                  <a:ext uri="{FF2B5EF4-FFF2-40B4-BE49-F238E27FC236}">
                    <a16:creationId xmlns:a16="http://schemas.microsoft.com/office/drawing/2014/main" id="{8B7F99DC-14B8-403E-B87E-8C9305F12A17}"/>
                  </a:ext>
                </a:extLst>
              </p:cNvPr>
              <p:cNvSpPr>
                <a:spLocks noGrp="1" noRot="1" noChangeAspect="1" noMove="1" noResize="1" noEditPoints="1" noAdjustHandles="1" noChangeArrowheads="1" noChangeShapeType="1" noTextEdit="1"/>
              </p:cNvSpPr>
              <p:nvPr>
                <p:ph idx="1"/>
              </p:nvPr>
            </p:nvSpPr>
            <p:spPr>
              <a:blipFill>
                <a:blip r:embed="rId2"/>
                <a:stretch>
                  <a:fillRect l="-242" t="-158" r="-424"/>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40EE1CBE-6417-417A-AFEF-72B91F7A4DD5}"/>
              </a:ext>
            </a:extLst>
          </p:cNvPr>
          <p:cNvSpPr>
            <a:spLocks noGrp="1"/>
          </p:cNvSpPr>
          <p:nvPr>
            <p:ph type="dt" sz="half" idx="10"/>
          </p:nvPr>
        </p:nvSpPr>
        <p:spPr>
          <a:xfrm>
            <a:off x="7210140" y="5952744"/>
            <a:ext cx="2893045" cy="365760"/>
          </a:xfrm>
        </p:spPr>
        <p:txBody>
          <a:bodyPr/>
          <a:lstStyle/>
          <a:p>
            <a:pPr rtl="0"/>
            <a:fld id="{FB7C0C16-5521-4517-AFDE-676F786A1296}" type="datetime1">
              <a:rPr lang="de-DE" smtClean="0"/>
              <a:t>04.05.2020</a:t>
            </a:fld>
            <a:endParaRPr lang="en-US"/>
          </a:p>
        </p:txBody>
      </p:sp>
      <p:cxnSp>
        <p:nvCxnSpPr>
          <p:cNvPr id="6" name="Gerade Verbindung mit Pfeil 5">
            <a:extLst>
              <a:ext uri="{FF2B5EF4-FFF2-40B4-BE49-F238E27FC236}">
                <a16:creationId xmlns:a16="http://schemas.microsoft.com/office/drawing/2014/main" id="{86AA01A3-2640-4ED8-9858-AA00A7C0B000}"/>
              </a:ext>
            </a:extLst>
          </p:cNvPr>
          <p:cNvCxnSpPr/>
          <p:nvPr/>
        </p:nvCxnSpPr>
        <p:spPr>
          <a:xfrm flipH="1">
            <a:off x="8173616" y="4441372"/>
            <a:ext cx="186613" cy="251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E805B0A8-4788-40BC-8894-E7EB20D264DC}"/>
              </a:ext>
            </a:extLst>
          </p:cNvPr>
          <p:cNvSpPr txBox="1"/>
          <p:nvPr/>
        </p:nvSpPr>
        <p:spPr>
          <a:xfrm>
            <a:off x="8360229" y="4093134"/>
            <a:ext cx="3190297" cy="600164"/>
          </a:xfrm>
          <a:prstGeom prst="rect">
            <a:avLst/>
          </a:prstGeom>
          <a:noFill/>
        </p:spPr>
        <p:txBody>
          <a:bodyPr wrap="none" rtlCol="0">
            <a:spAutoFit/>
          </a:bodyPr>
          <a:lstStyle/>
          <a:p>
            <a:r>
              <a:rPr lang="de-DE" sz="1100" dirty="0"/>
              <a:t>Die Fakultät hat 2n Faktoren, von denen </a:t>
            </a:r>
          </a:p>
          <a:p>
            <a:r>
              <a:rPr lang="de-DE" sz="1100" dirty="0"/>
              <a:t>(die letzten) n Faktoren größer als n sind. </a:t>
            </a:r>
          </a:p>
          <a:p>
            <a:r>
              <a:rPr lang="de-DE" sz="1100" dirty="0"/>
              <a:t>Die Wurzel wächst über alle Grenzen hinaus.</a:t>
            </a:r>
          </a:p>
        </p:txBody>
      </p:sp>
    </p:spTree>
    <p:extLst>
      <p:ext uri="{BB962C8B-B14F-4D97-AF65-F5344CB8AC3E}">
        <p14:creationId xmlns:p14="http://schemas.microsoft.com/office/powerpoint/2010/main" val="316031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8C496-3B76-4CFC-B65E-4F77E8EA4373}"/>
              </a:ext>
            </a:extLst>
          </p:cNvPr>
          <p:cNvSpPr>
            <a:spLocks noGrp="1"/>
          </p:cNvSpPr>
          <p:nvPr>
            <p:ph type="title"/>
          </p:nvPr>
        </p:nvSpPr>
        <p:spPr/>
        <p:txBody>
          <a:bodyPr/>
          <a:lstStyle/>
          <a:p>
            <a:r>
              <a:rPr lang="de-DE" dirty="0"/>
              <a:t>Weiterführende Links</a:t>
            </a:r>
          </a:p>
        </p:txBody>
      </p:sp>
      <p:sp>
        <p:nvSpPr>
          <p:cNvPr id="3" name="Inhaltsplatzhalter 2">
            <a:extLst>
              <a:ext uri="{FF2B5EF4-FFF2-40B4-BE49-F238E27FC236}">
                <a16:creationId xmlns:a16="http://schemas.microsoft.com/office/drawing/2014/main" id="{642F78C0-AD3C-435E-A4FB-011A3474EB49}"/>
              </a:ext>
            </a:extLst>
          </p:cNvPr>
          <p:cNvSpPr>
            <a:spLocks noGrp="1"/>
          </p:cNvSpPr>
          <p:nvPr>
            <p:ph idx="1"/>
          </p:nvPr>
        </p:nvSpPr>
        <p:spPr/>
        <p:txBody>
          <a:bodyPr/>
          <a:lstStyle/>
          <a:p>
            <a:r>
              <a:rPr lang="de-DE" dirty="0"/>
              <a:t>Um mal zu zeigen, wie man den Konvergenzradius einer Reihe mit Hilfe des Wurzelkriteriums bestimmt, können Sie sich </a:t>
            </a:r>
            <a:r>
              <a:rPr lang="de-DE" dirty="0">
                <a:hlinkClick r:id="rId2"/>
              </a:rPr>
              <a:t>dieses</a:t>
            </a:r>
            <a:r>
              <a:rPr lang="de-DE" dirty="0"/>
              <a:t> Video anschauen.</a:t>
            </a:r>
          </a:p>
          <a:p>
            <a:endParaRPr lang="de-DE" dirty="0"/>
          </a:p>
          <a:p>
            <a:r>
              <a:rPr lang="de-DE" dirty="0"/>
              <a:t>Man kann den Konvergenzradius auch über ein sogenanntes </a:t>
            </a:r>
            <a:r>
              <a:rPr lang="de-DE" dirty="0" err="1"/>
              <a:t>Quotientenkriterium</a:t>
            </a:r>
            <a:r>
              <a:rPr lang="de-DE" dirty="0"/>
              <a:t> ausrechnen. Das geht so wie </a:t>
            </a:r>
            <a:r>
              <a:rPr lang="de-DE" dirty="0">
                <a:hlinkClick r:id="rId3"/>
              </a:rPr>
              <a:t>hier</a:t>
            </a:r>
            <a:r>
              <a:rPr lang="de-DE" dirty="0"/>
              <a:t> gezeigt.</a:t>
            </a:r>
          </a:p>
          <a:p>
            <a:endParaRPr lang="de-DE" dirty="0"/>
          </a:p>
          <a:p>
            <a:r>
              <a:rPr lang="de-DE" dirty="0"/>
              <a:t>Schließlich kann man auch ganz klassisch mal bei </a:t>
            </a:r>
            <a:r>
              <a:rPr lang="de-DE" dirty="0">
                <a:hlinkClick r:id="rId4"/>
              </a:rPr>
              <a:t>Wikipedia</a:t>
            </a:r>
            <a:r>
              <a:rPr lang="de-DE" dirty="0"/>
              <a:t> schauen, was ein Konvergenzradius ist. </a:t>
            </a:r>
          </a:p>
        </p:txBody>
      </p:sp>
      <p:sp>
        <p:nvSpPr>
          <p:cNvPr id="4" name="Datumsplatzhalter 3">
            <a:extLst>
              <a:ext uri="{FF2B5EF4-FFF2-40B4-BE49-F238E27FC236}">
                <a16:creationId xmlns:a16="http://schemas.microsoft.com/office/drawing/2014/main" id="{B9F0E119-09D6-4FE9-B888-5467BFA3486E}"/>
              </a:ext>
            </a:extLst>
          </p:cNvPr>
          <p:cNvSpPr>
            <a:spLocks noGrp="1"/>
          </p:cNvSpPr>
          <p:nvPr>
            <p:ph type="dt" sz="half" idx="10"/>
          </p:nvPr>
        </p:nvSpPr>
        <p:spPr/>
        <p:txBody>
          <a:bodyPr/>
          <a:lstStyle/>
          <a:p>
            <a:pPr rtl="0"/>
            <a:fld id="{FB7C0C16-5521-4517-AFDE-676F786A1296}" type="datetime1">
              <a:rPr lang="de-DE" smtClean="0"/>
              <a:t>04.05.2020</a:t>
            </a:fld>
            <a:endParaRPr lang="en-US"/>
          </a:p>
        </p:txBody>
      </p:sp>
    </p:spTree>
    <p:extLst>
      <p:ext uri="{BB962C8B-B14F-4D97-AF65-F5344CB8AC3E}">
        <p14:creationId xmlns:p14="http://schemas.microsoft.com/office/powerpoint/2010/main" val="185923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6E25F47B-3090-4973-AD3F-CDACB083903D}"/>
              </a:ext>
            </a:extLst>
          </p:cNvPr>
          <p:cNvSpPr txBox="1"/>
          <p:nvPr/>
        </p:nvSpPr>
        <p:spPr>
          <a:xfrm>
            <a:off x="5413068" y="4273741"/>
            <a:ext cx="3563796" cy="577081"/>
          </a:xfrm>
          <a:prstGeom prst="rect">
            <a:avLst/>
          </a:prstGeom>
          <a:noFill/>
        </p:spPr>
        <p:txBody>
          <a:bodyPr wrap="none" rtlCol="0">
            <a:spAutoFit/>
          </a:bodyPr>
          <a:lstStyle/>
          <a:p>
            <a:r>
              <a:rPr lang="de-DE" sz="1050" dirty="0"/>
              <a:t>Dieser Summand ist eine Rechenungenauigkeit. </a:t>
            </a:r>
          </a:p>
          <a:p>
            <a:r>
              <a:rPr lang="de-DE" sz="1050" dirty="0"/>
              <a:t>Der Taschenrechner kann auch kleine Rechenfehler</a:t>
            </a:r>
          </a:p>
          <a:p>
            <a:r>
              <a:rPr lang="de-DE" sz="1050" dirty="0"/>
              <a:t>machen…</a:t>
            </a:r>
          </a:p>
        </p:txBody>
      </p:sp>
      <p:sp>
        <p:nvSpPr>
          <p:cNvPr id="2" name="Titel 1">
            <a:extLst>
              <a:ext uri="{FF2B5EF4-FFF2-40B4-BE49-F238E27FC236}">
                <a16:creationId xmlns:a16="http://schemas.microsoft.com/office/drawing/2014/main" id="{9A8AD560-C519-4CAA-A188-6D8872A12FEA}"/>
              </a:ext>
            </a:extLst>
          </p:cNvPr>
          <p:cNvSpPr>
            <a:spLocks noGrp="1"/>
          </p:cNvSpPr>
          <p:nvPr>
            <p:ph type="title"/>
          </p:nvPr>
        </p:nvSpPr>
        <p:spPr/>
        <p:txBody>
          <a:bodyPr/>
          <a:lstStyle/>
          <a:p>
            <a:r>
              <a:rPr lang="de-DE" dirty="0"/>
              <a:t>Konvergente Reihe (cos(i))</a:t>
            </a:r>
          </a:p>
        </p:txBody>
      </p:sp>
      <p:sp>
        <p:nvSpPr>
          <p:cNvPr id="4" name="Datumsplatzhalter 3">
            <a:extLst>
              <a:ext uri="{FF2B5EF4-FFF2-40B4-BE49-F238E27FC236}">
                <a16:creationId xmlns:a16="http://schemas.microsoft.com/office/drawing/2014/main" id="{6F61D806-2CEF-4474-930C-CC9DEB500572}"/>
              </a:ext>
            </a:extLst>
          </p:cNvPr>
          <p:cNvSpPr>
            <a:spLocks noGrp="1"/>
          </p:cNvSpPr>
          <p:nvPr>
            <p:ph type="dt" sz="half" idx="10"/>
          </p:nvPr>
        </p:nvSpPr>
        <p:spPr/>
        <p:txBody>
          <a:bodyPr/>
          <a:lstStyle/>
          <a:p>
            <a:pPr rtl="0"/>
            <a:fld id="{FB7C0C16-5521-4517-AFDE-676F786A1296}" type="datetime1">
              <a:rPr lang="de-DE" smtClean="0"/>
              <a:t>04.05.2020</a:t>
            </a:fld>
            <a:endParaRPr lang="en-US"/>
          </a:p>
        </p:txBody>
      </p:sp>
      <p:pic>
        <p:nvPicPr>
          <p:cNvPr id="5" name="Grafik 4">
            <a:extLst>
              <a:ext uri="{FF2B5EF4-FFF2-40B4-BE49-F238E27FC236}">
                <a16:creationId xmlns:a16="http://schemas.microsoft.com/office/drawing/2014/main" id="{FCE18E3C-A6D7-4D8E-916D-FA70B2FC88A7}"/>
              </a:ext>
            </a:extLst>
          </p:cNvPr>
          <p:cNvPicPr>
            <a:picLocks noChangeAspect="1"/>
          </p:cNvPicPr>
          <p:nvPr/>
        </p:nvPicPr>
        <p:blipFill>
          <a:blip r:embed="rId4"/>
          <a:stretch>
            <a:fillRect/>
          </a:stretch>
        </p:blipFill>
        <p:spPr>
          <a:xfrm>
            <a:off x="1487011" y="2014194"/>
            <a:ext cx="9002672" cy="1589523"/>
          </a:xfrm>
          <a:prstGeom prst="rect">
            <a:avLst/>
          </a:prstGeom>
        </p:spPr>
      </p:pic>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A8606396-B1F1-43FA-A4ED-AC649D5D8EE7}"/>
                  </a:ext>
                </a:extLst>
              </p:cNvPr>
              <p:cNvSpPr txBox="1"/>
              <p:nvPr/>
            </p:nvSpPr>
            <p:spPr>
              <a:xfrm>
                <a:off x="1446360" y="3719743"/>
                <a:ext cx="414818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𝑖</m:t>
                              </m:r>
                            </m:e>
                          </m:d>
                        </m:e>
                      </m:func>
                      <m:r>
                        <a:rPr lang="de-DE" b="0" i="1" smtClean="0">
                          <a:latin typeface="Cambria Math" panose="02040503050406030204" pitchFamily="18" charset="0"/>
                          <a:ea typeface="Cambria Math" panose="02040503050406030204" pitchFamily="18" charset="0"/>
                        </a:rPr>
                        <m:t>≈1.5431∙</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10</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−7.1960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10</m:t>
                          </m:r>
                        </m:e>
                        <m:sup>
                          <m:r>
                            <a:rPr lang="de-DE" b="0" i="1" smtClean="0">
                              <a:latin typeface="Cambria Math" panose="02040503050406030204" pitchFamily="18" charset="0"/>
                              <a:ea typeface="Cambria Math" panose="02040503050406030204" pitchFamily="18" charset="0"/>
                            </a:rPr>
                            <m:t>−17 </m:t>
                          </m:r>
                        </m:sup>
                      </m:sSup>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 </m:t>
                      </m:r>
                    </m:oMath>
                  </m:oMathPara>
                </a14:m>
                <a:br>
                  <a:rPr lang="de-DE" b="0" i="1" dirty="0">
                    <a:latin typeface="Cambria Math" panose="02040503050406030204" pitchFamily="18" charset="0"/>
                    <a:ea typeface="Cambria Math" panose="02040503050406030204" pitchFamily="18" charset="0"/>
                  </a:rPr>
                </a:br>
                <a:r>
                  <a:rPr lang="de-DE" b="0" i="1" dirty="0">
                    <a:latin typeface="Cambria Math" panose="02040503050406030204" pitchFamily="18" charset="0"/>
                    <a:ea typeface="Cambria Math" panose="02040503050406030204" pitchFamily="18" charset="0"/>
                  </a:rPr>
                  <a:t>              </a:t>
                </a:r>
                <a14:m>
                  <m:oMath xmlns:m="http://schemas.openxmlformats.org/officeDocument/2006/math">
                    <m:r>
                      <a:rPr lang="de-DE" b="0" i="1" smtClean="0">
                        <a:latin typeface="Cambria Math" panose="02040503050406030204" pitchFamily="18" charset="0"/>
                        <a:ea typeface="Cambria Math" panose="02040503050406030204" pitchFamily="18" charset="0"/>
                      </a:rPr>
                      <m:t>≈1.5431</m:t>
                    </m:r>
                  </m:oMath>
                </a14:m>
                <a:endParaRPr lang="de-DE" dirty="0"/>
              </a:p>
            </p:txBody>
          </p:sp>
        </mc:Choice>
        <mc:Fallback xmlns="">
          <p:sp>
            <p:nvSpPr>
              <p:cNvPr id="6" name="Textfeld 5">
                <a:extLst>
                  <a:ext uri="{FF2B5EF4-FFF2-40B4-BE49-F238E27FC236}">
                    <a16:creationId xmlns:a16="http://schemas.microsoft.com/office/drawing/2014/main" id="{A8606396-B1F1-43FA-A4ED-AC649D5D8EE7}"/>
                  </a:ext>
                </a:extLst>
              </p:cNvPr>
              <p:cNvSpPr txBox="1">
                <a:spLocks noRot="1" noChangeAspect="1" noMove="1" noResize="1" noEditPoints="1" noAdjustHandles="1" noChangeArrowheads="1" noChangeShapeType="1" noTextEdit="1"/>
              </p:cNvSpPr>
              <p:nvPr/>
            </p:nvSpPr>
            <p:spPr>
              <a:xfrm>
                <a:off x="1446360" y="3719743"/>
                <a:ext cx="4148187" cy="553998"/>
              </a:xfrm>
              <a:prstGeom prst="rect">
                <a:avLst/>
              </a:prstGeom>
              <a:blipFill>
                <a:blip r:embed="rId5"/>
                <a:stretch>
                  <a:fillRect t="-1099" b="-5495"/>
                </a:stretch>
              </a:blipFill>
            </p:spPr>
            <p:txBody>
              <a:bodyPr/>
              <a:lstStyle/>
              <a:p>
                <a:r>
                  <a:rPr lang="de-DE">
                    <a:noFill/>
                  </a:rPr>
                  <a:t> </a:t>
                </a:r>
              </a:p>
            </p:txBody>
          </p:sp>
        </mc:Fallback>
      </mc:AlternateContent>
      <p:pic>
        <p:nvPicPr>
          <p:cNvPr id="7" name="cos konvergent">
            <a:hlinkClick r:id="" action="ppaction://media"/>
            <a:extLst>
              <a:ext uri="{FF2B5EF4-FFF2-40B4-BE49-F238E27FC236}">
                <a16:creationId xmlns:a16="http://schemas.microsoft.com/office/drawing/2014/main" id="{298C41FF-157A-4CAC-8497-12073BA596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494" y="2453654"/>
            <a:ext cx="487363" cy="487363"/>
          </a:xfrm>
          <a:prstGeom prst="rect">
            <a:avLst/>
          </a:prstGeom>
        </p:spPr>
      </p:pic>
      <p:pic>
        <p:nvPicPr>
          <p:cNvPr id="3" name="Grafik 2">
            <a:extLst>
              <a:ext uri="{FF2B5EF4-FFF2-40B4-BE49-F238E27FC236}">
                <a16:creationId xmlns:a16="http://schemas.microsoft.com/office/drawing/2014/main" id="{EA2A830B-7329-4D2A-892F-9210827A156C}"/>
              </a:ext>
            </a:extLst>
          </p:cNvPr>
          <p:cNvPicPr>
            <a:picLocks noChangeAspect="1"/>
          </p:cNvPicPr>
          <p:nvPr/>
        </p:nvPicPr>
        <p:blipFill>
          <a:blip r:embed="rId7"/>
          <a:stretch>
            <a:fillRect/>
          </a:stretch>
        </p:blipFill>
        <p:spPr>
          <a:xfrm>
            <a:off x="6285390" y="3867842"/>
            <a:ext cx="5011768" cy="2532958"/>
          </a:xfrm>
          <a:prstGeom prst="rect">
            <a:avLst/>
          </a:prstGeom>
        </p:spPr>
      </p:pic>
      <p:sp>
        <p:nvSpPr>
          <p:cNvPr id="8" name="Textfeld 7">
            <a:extLst>
              <a:ext uri="{FF2B5EF4-FFF2-40B4-BE49-F238E27FC236}">
                <a16:creationId xmlns:a16="http://schemas.microsoft.com/office/drawing/2014/main" id="{FDBA9F48-FD80-4BC7-8A6D-9C297499B671}"/>
              </a:ext>
            </a:extLst>
          </p:cNvPr>
          <p:cNvSpPr txBox="1"/>
          <p:nvPr/>
        </p:nvSpPr>
        <p:spPr>
          <a:xfrm>
            <a:off x="1775534" y="4802819"/>
            <a:ext cx="2254143" cy="369332"/>
          </a:xfrm>
          <a:prstGeom prst="rect">
            <a:avLst/>
          </a:prstGeom>
          <a:noFill/>
        </p:spPr>
        <p:txBody>
          <a:bodyPr wrap="none" rtlCol="0">
            <a:spAutoFit/>
          </a:bodyPr>
          <a:lstStyle/>
          <a:p>
            <a:r>
              <a:rPr lang="de-DE" u="sng" dirty="0">
                <a:solidFill>
                  <a:schemeClr val="accent2"/>
                </a:solidFill>
              </a:rPr>
              <a:t>Was sagt Google?</a:t>
            </a:r>
          </a:p>
        </p:txBody>
      </p:sp>
      <p:sp>
        <p:nvSpPr>
          <p:cNvPr id="9" name="Rechteck 8">
            <a:extLst>
              <a:ext uri="{FF2B5EF4-FFF2-40B4-BE49-F238E27FC236}">
                <a16:creationId xmlns:a16="http://schemas.microsoft.com/office/drawing/2014/main" id="{409E2A57-156A-4DAF-A0B3-1DB2F1071C42}"/>
              </a:ext>
            </a:extLst>
          </p:cNvPr>
          <p:cNvSpPr/>
          <p:nvPr/>
        </p:nvSpPr>
        <p:spPr>
          <a:xfrm>
            <a:off x="2407298" y="3419669"/>
            <a:ext cx="1978090" cy="1747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3B25C95-494A-40CA-A189-6E55C2675C95}"/>
              </a:ext>
            </a:extLst>
          </p:cNvPr>
          <p:cNvSpPr/>
          <p:nvPr/>
        </p:nvSpPr>
        <p:spPr>
          <a:xfrm>
            <a:off x="2307773" y="3245493"/>
            <a:ext cx="342121" cy="1747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mit Pfeil 11">
            <a:extLst>
              <a:ext uri="{FF2B5EF4-FFF2-40B4-BE49-F238E27FC236}">
                <a16:creationId xmlns:a16="http://schemas.microsoft.com/office/drawing/2014/main" id="{4913BD7E-4662-4824-B4FD-E28FEDDED3E1}"/>
              </a:ext>
            </a:extLst>
          </p:cNvPr>
          <p:cNvCxnSpPr>
            <a:cxnSpLocks/>
          </p:cNvCxnSpPr>
          <p:nvPr/>
        </p:nvCxnSpPr>
        <p:spPr>
          <a:xfrm flipH="1" flipV="1">
            <a:off x="4786604" y="4012164"/>
            <a:ext cx="541176" cy="37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84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AD560-C519-4CAA-A188-6D8872A12FEA}"/>
              </a:ext>
            </a:extLst>
          </p:cNvPr>
          <p:cNvSpPr>
            <a:spLocks noGrp="1"/>
          </p:cNvSpPr>
          <p:nvPr>
            <p:ph type="title"/>
          </p:nvPr>
        </p:nvSpPr>
        <p:spPr/>
        <p:txBody>
          <a:bodyPr/>
          <a:lstStyle/>
          <a:p>
            <a:r>
              <a:rPr lang="de-DE" dirty="0"/>
              <a:t>Divergente Reihe (</a:t>
            </a:r>
            <a:r>
              <a:rPr lang="de-DE" dirty="0" err="1"/>
              <a:t>ln</a:t>
            </a:r>
            <a:r>
              <a:rPr lang="de-DE" dirty="0"/>
              <a:t>(3))</a:t>
            </a:r>
          </a:p>
        </p:txBody>
      </p:sp>
      <p:sp>
        <p:nvSpPr>
          <p:cNvPr id="4" name="Datumsplatzhalter 3">
            <a:extLst>
              <a:ext uri="{FF2B5EF4-FFF2-40B4-BE49-F238E27FC236}">
                <a16:creationId xmlns:a16="http://schemas.microsoft.com/office/drawing/2014/main" id="{6F61D806-2CEF-4474-930C-CC9DEB500572}"/>
              </a:ext>
            </a:extLst>
          </p:cNvPr>
          <p:cNvSpPr>
            <a:spLocks noGrp="1"/>
          </p:cNvSpPr>
          <p:nvPr>
            <p:ph type="dt" sz="half" idx="10"/>
          </p:nvPr>
        </p:nvSpPr>
        <p:spPr/>
        <p:txBody>
          <a:bodyPr/>
          <a:lstStyle/>
          <a:p>
            <a:pPr rtl="0"/>
            <a:fld id="{FB7C0C16-5521-4517-AFDE-676F786A1296}" type="datetime1">
              <a:rPr lang="de-DE" smtClean="0"/>
              <a:t>04.05.2020</a:t>
            </a:fld>
            <a:endParaRPr lang="en-US"/>
          </a:p>
        </p:txBody>
      </p:sp>
      <p:pic>
        <p:nvPicPr>
          <p:cNvPr id="3" name="Grafik 2">
            <a:extLst>
              <a:ext uri="{FF2B5EF4-FFF2-40B4-BE49-F238E27FC236}">
                <a16:creationId xmlns:a16="http://schemas.microsoft.com/office/drawing/2014/main" id="{6C3E01F7-7641-4925-A459-442BAA1D5830}"/>
              </a:ext>
            </a:extLst>
          </p:cNvPr>
          <p:cNvPicPr>
            <a:picLocks noChangeAspect="1"/>
          </p:cNvPicPr>
          <p:nvPr/>
        </p:nvPicPr>
        <p:blipFill>
          <a:blip r:embed="rId4"/>
          <a:stretch>
            <a:fillRect/>
          </a:stretch>
        </p:blipFill>
        <p:spPr>
          <a:xfrm>
            <a:off x="954003" y="1903979"/>
            <a:ext cx="10283994" cy="3356179"/>
          </a:xfrm>
          <a:prstGeom prst="rect">
            <a:avLst/>
          </a:prstGeom>
        </p:spPr>
      </p:pic>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F6C7D6D9-C674-42F8-96E3-602C6B2BB6B1}"/>
                  </a:ext>
                </a:extLst>
              </p:cNvPr>
              <p:cNvSpPr txBox="1"/>
              <p:nvPr/>
            </p:nvSpPr>
            <p:spPr>
              <a:xfrm>
                <a:off x="1154097" y="5601810"/>
                <a:ext cx="3752181" cy="369332"/>
              </a:xfrm>
              <a:prstGeom prst="rect">
                <a:avLst/>
              </a:prstGeom>
              <a:noFill/>
            </p:spPr>
            <p:txBody>
              <a:bodyPr wrap="none" rtlCol="0">
                <a:spAutoFit/>
              </a:bodyPr>
              <a:lstStyle/>
              <a:p>
                <a:r>
                  <a:rPr lang="de-DE" dirty="0"/>
                  <a:t>Taschenrechner: </a:t>
                </a:r>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3</m:t>
                            </m:r>
                          </m:e>
                        </m:d>
                      </m:e>
                    </m:func>
                    <m:r>
                      <a:rPr lang="de-DE" b="0" i="1" smtClean="0">
                        <a:latin typeface="Cambria Math" panose="02040503050406030204" pitchFamily="18" charset="0"/>
                        <a:ea typeface="Cambria Math" panose="02040503050406030204" pitchFamily="18" charset="0"/>
                      </a:rPr>
                      <m:t>≈</m:t>
                    </m:r>
                    <m:r>
                      <m:rPr>
                        <m:nor/>
                      </m:rPr>
                      <a:rPr lang="de-DE"/>
                      <m:t>1.09861</m:t>
                    </m:r>
                  </m:oMath>
                </a14:m>
                <a:endParaRPr lang="de-DE" dirty="0"/>
              </a:p>
            </p:txBody>
          </p:sp>
        </mc:Choice>
        <mc:Fallback xmlns="">
          <p:sp>
            <p:nvSpPr>
              <p:cNvPr id="6" name="Textfeld 5">
                <a:extLst>
                  <a:ext uri="{FF2B5EF4-FFF2-40B4-BE49-F238E27FC236}">
                    <a16:creationId xmlns:a16="http://schemas.microsoft.com/office/drawing/2014/main" id="{F6C7D6D9-C674-42F8-96E3-602C6B2BB6B1}"/>
                  </a:ext>
                </a:extLst>
              </p:cNvPr>
              <p:cNvSpPr txBox="1">
                <a:spLocks noRot="1" noChangeAspect="1" noMove="1" noResize="1" noEditPoints="1" noAdjustHandles="1" noChangeArrowheads="1" noChangeShapeType="1" noTextEdit="1"/>
              </p:cNvSpPr>
              <p:nvPr/>
            </p:nvSpPr>
            <p:spPr>
              <a:xfrm>
                <a:off x="1154097" y="5601810"/>
                <a:ext cx="3752181" cy="369332"/>
              </a:xfrm>
              <a:prstGeom prst="rect">
                <a:avLst/>
              </a:prstGeom>
              <a:blipFill>
                <a:blip r:embed="rId5"/>
                <a:stretch>
                  <a:fillRect l="-1299" t="-9836" b="-24590"/>
                </a:stretch>
              </a:blipFill>
            </p:spPr>
            <p:txBody>
              <a:bodyPr/>
              <a:lstStyle/>
              <a:p>
                <a:r>
                  <a:rPr lang="de-DE">
                    <a:noFill/>
                  </a:rPr>
                  <a:t> </a:t>
                </a:r>
              </a:p>
            </p:txBody>
          </p:sp>
        </mc:Fallback>
      </mc:AlternateContent>
      <p:pic>
        <p:nvPicPr>
          <p:cNvPr id="7" name="log divergent">
            <a:hlinkClick r:id="" action="ppaction://media"/>
            <a:extLst>
              <a:ext uri="{FF2B5EF4-FFF2-40B4-BE49-F238E27FC236}">
                <a16:creationId xmlns:a16="http://schemas.microsoft.com/office/drawing/2014/main" id="{7FA88DBB-61FA-46B5-AABE-38684A5643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2445" y="5542794"/>
            <a:ext cx="487363" cy="487363"/>
          </a:xfrm>
          <a:prstGeom prst="rect">
            <a:avLst/>
          </a:prstGeom>
        </p:spPr>
      </p:pic>
    </p:spTree>
    <p:extLst>
      <p:ext uri="{BB962C8B-B14F-4D97-AF65-F5344CB8AC3E}">
        <p14:creationId xmlns:p14="http://schemas.microsoft.com/office/powerpoint/2010/main" val="40637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BE657B6C-B280-4EE4-9ABA-754E194172AD}"/>
                  </a:ext>
                </a:extLst>
              </p:cNvPr>
              <p:cNvSpPr>
                <a:spLocks noGrp="1"/>
              </p:cNvSpPr>
              <p:nvPr>
                <p:ph type="title"/>
              </p:nvPr>
            </p:nvSpPr>
            <p:spPr/>
            <p:txBody>
              <a:bodyPr/>
              <a:lstStyle/>
              <a:p>
                <a:r>
                  <a:rPr lang="de-DE" dirty="0"/>
                  <a:t>Lösung des </a:t>
                </a:r>
                <a14:m>
                  <m:oMath xmlns:m="http://schemas.openxmlformats.org/officeDocument/2006/math">
                    <m:r>
                      <m:rPr>
                        <m:sty m:val="p"/>
                      </m:rPr>
                      <a:rPr lang="de-DE" i="1" dirty="0" smtClean="0">
                        <a:latin typeface="Cambria Math" panose="02040503050406030204" pitchFamily="18" charset="0"/>
                      </a:rPr>
                      <m:t>ln</m:t>
                    </m:r>
                    <m:r>
                      <a:rPr lang="de-DE" i="1" dirty="0" smtClean="0">
                        <a:latin typeface="Cambria Math" panose="02040503050406030204" pitchFamily="18" charset="0"/>
                      </a:rPr>
                      <m:t>⁡</m:t>
                    </m:r>
                  </m:oMath>
                </a14:m>
                <a:r>
                  <a:rPr lang="de-DE" dirty="0"/>
                  <a:t>-Problems</a:t>
                </a:r>
              </a:p>
            </p:txBody>
          </p:sp>
        </mc:Choice>
        <mc:Fallback xmlns="">
          <p:sp>
            <p:nvSpPr>
              <p:cNvPr id="2" name="Titel 1">
                <a:extLst>
                  <a:ext uri="{FF2B5EF4-FFF2-40B4-BE49-F238E27FC236}">
                    <a16:creationId xmlns:a16="http://schemas.microsoft.com/office/drawing/2014/main" id="{BE657B6C-B280-4EE4-9ABA-754E194172AD}"/>
                  </a:ext>
                </a:extLst>
              </p:cNvPr>
              <p:cNvSpPr>
                <a:spLocks noGrp="1" noRot="1" noChangeAspect="1" noMove="1" noResize="1" noEditPoints="1" noAdjustHandles="1" noChangeArrowheads="1" noChangeShapeType="1" noTextEdit="1"/>
              </p:cNvSpPr>
              <p:nvPr>
                <p:ph type="title"/>
              </p:nvPr>
            </p:nvSpPr>
            <p:spPr>
              <a:blipFill>
                <a:blip r:embed="rId4"/>
                <a:stretch>
                  <a:fillRect l="-2121"/>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85F3137B-CE70-494F-BD17-25C33DF86C64}"/>
              </a:ext>
            </a:extLst>
          </p:cNvPr>
          <p:cNvSpPr>
            <a:spLocks noGrp="1"/>
          </p:cNvSpPr>
          <p:nvPr>
            <p:ph type="dt" sz="half" idx="10"/>
          </p:nvPr>
        </p:nvSpPr>
        <p:spPr/>
        <p:txBody>
          <a:bodyPr/>
          <a:lstStyle/>
          <a:p>
            <a:pPr rtl="0"/>
            <a:fld id="{FB7C0C16-5521-4517-AFDE-676F786A1296}" type="datetime1">
              <a:rPr lang="de-DE" smtClean="0"/>
              <a:t>04.05.2020</a:t>
            </a:fld>
            <a:endParaRPr lang="en-US"/>
          </a:p>
        </p:txBody>
      </p:sp>
      <p:pic>
        <p:nvPicPr>
          <p:cNvPr id="5" name="Grafik 4">
            <a:extLst>
              <a:ext uri="{FF2B5EF4-FFF2-40B4-BE49-F238E27FC236}">
                <a16:creationId xmlns:a16="http://schemas.microsoft.com/office/drawing/2014/main" id="{3EB80854-AD0B-435D-8384-AD8D5EBBD63A}"/>
              </a:ext>
            </a:extLst>
          </p:cNvPr>
          <p:cNvPicPr>
            <a:picLocks noChangeAspect="1"/>
          </p:cNvPicPr>
          <p:nvPr/>
        </p:nvPicPr>
        <p:blipFill>
          <a:blip r:embed="rId5"/>
          <a:stretch>
            <a:fillRect/>
          </a:stretch>
        </p:blipFill>
        <p:spPr>
          <a:xfrm>
            <a:off x="2195512" y="3315208"/>
            <a:ext cx="7800975" cy="866775"/>
          </a:xfrm>
          <a:prstGeom prst="rect">
            <a:avLst/>
          </a:prstGeom>
        </p:spPr>
      </p:pic>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9B18496-04C0-43AF-A652-A1691019A657}"/>
                  </a:ext>
                </a:extLst>
              </p:cNvPr>
              <p:cNvSpPr txBox="1"/>
              <p:nvPr/>
            </p:nvSpPr>
            <p:spPr>
              <a:xfrm>
                <a:off x="2195512" y="2104008"/>
                <a:ext cx="1894621"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3</m:t>
                              </m:r>
                            </m:e>
                          </m:d>
                        </m:e>
                      </m:func>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e>
                          </m:d>
                        </m:e>
                      </m:func>
                    </m:oMath>
                  </m:oMathPara>
                </a14:m>
                <a:endParaRPr lang="de-DE" dirty="0"/>
              </a:p>
            </p:txBody>
          </p:sp>
        </mc:Choice>
        <mc:Fallback xmlns="">
          <p:sp>
            <p:nvSpPr>
              <p:cNvPr id="6" name="Textfeld 5">
                <a:extLst>
                  <a:ext uri="{FF2B5EF4-FFF2-40B4-BE49-F238E27FC236}">
                    <a16:creationId xmlns:a16="http://schemas.microsoft.com/office/drawing/2014/main" id="{79B18496-04C0-43AF-A652-A1691019A657}"/>
                  </a:ext>
                </a:extLst>
              </p:cNvPr>
              <p:cNvSpPr txBox="1">
                <a:spLocks noRot="1" noChangeAspect="1" noMove="1" noResize="1" noEditPoints="1" noAdjustHandles="1" noChangeArrowheads="1" noChangeShapeType="1" noTextEdit="1"/>
              </p:cNvSpPr>
              <p:nvPr/>
            </p:nvSpPr>
            <p:spPr>
              <a:xfrm>
                <a:off x="2195512" y="2104008"/>
                <a:ext cx="1894621" cy="714683"/>
              </a:xfrm>
              <a:prstGeom prst="rect">
                <a:avLst/>
              </a:prstGeom>
              <a:blipFill>
                <a:blip r:embed="rId6"/>
                <a:stretch>
                  <a:fillRect/>
                </a:stretch>
              </a:blipFill>
            </p:spPr>
            <p:txBody>
              <a:bodyPr/>
              <a:lstStyle/>
              <a:p>
                <a:r>
                  <a:rPr lang="de-DE">
                    <a:noFill/>
                  </a:rPr>
                  <a:t> </a:t>
                </a:r>
              </a:p>
            </p:txBody>
          </p:sp>
        </mc:Fallback>
      </mc:AlternateContent>
      <p:pic>
        <p:nvPicPr>
          <p:cNvPr id="7" name="Lösung">
            <a:hlinkClick r:id="" action="ppaction://media"/>
            <a:extLst>
              <a:ext uri="{FF2B5EF4-FFF2-40B4-BE49-F238E27FC236}">
                <a16:creationId xmlns:a16="http://schemas.microsoft.com/office/drawing/2014/main" id="{CCD7C78E-7D36-482C-B002-95FBC18B89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5999" y="2265163"/>
            <a:ext cx="487363" cy="487363"/>
          </a:xfrm>
          <a:prstGeom prst="rect">
            <a:avLst/>
          </a:prstGeom>
        </p:spPr>
      </p:pic>
      <p:sp>
        <p:nvSpPr>
          <p:cNvPr id="3" name="Textfeld 2">
            <a:extLst>
              <a:ext uri="{FF2B5EF4-FFF2-40B4-BE49-F238E27FC236}">
                <a16:creationId xmlns:a16="http://schemas.microsoft.com/office/drawing/2014/main" id="{47E6D53D-CB9E-4B68-A447-0D859DF415E3}"/>
              </a:ext>
            </a:extLst>
          </p:cNvPr>
          <p:cNvSpPr txBox="1"/>
          <p:nvPr/>
        </p:nvSpPr>
        <p:spPr>
          <a:xfrm>
            <a:off x="1978090" y="4935894"/>
            <a:ext cx="8549135" cy="646331"/>
          </a:xfrm>
          <a:prstGeom prst="rect">
            <a:avLst/>
          </a:prstGeom>
          <a:noFill/>
        </p:spPr>
        <p:txBody>
          <a:bodyPr wrap="none" rtlCol="0">
            <a:spAutoFit/>
          </a:bodyPr>
          <a:lstStyle/>
          <a:p>
            <a:r>
              <a:rPr lang="de-DE" dirty="0"/>
              <a:t>In dieser Vorlesung geht es darum, wie man bestimmen kann, für welche x </a:t>
            </a:r>
          </a:p>
          <a:p>
            <a:r>
              <a:rPr lang="de-DE" dirty="0"/>
              <a:t>die  Taylorreihenentwicklung funktioniert und für welche x nicht….</a:t>
            </a:r>
          </a:p>
        </p:txBody>
      </p:sp>
    </p:spTree>
    <p:extLst>
      <p:ext uri="{BB962C8B-B14F-4D97-AF65-F5344CB8AC3E}">
        <p14:creationId xmlns:p14="http://schemas.microsoft.com/office/powerpoint/2010/main" val="60300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DE022-EC92-4560-BBC5-336DF294CD53}"/>
              </a:ext>
            </a:extLst>
          </p:cNvPr>
          <p:cNvSpPr>
            <a:spLocks noGrp="1"/>
          </p:cNvSpPr>
          <p:nvPr>
            <p:ph type="title"/>
          </p:nvPr>
        </p:nvSpPr>
        <p:spPr/>
        <p:txBody>
          <a:bodyPr/>
          <a:lstStyle/>
          <a:p>
            <a:r>
              <a:rPr lang="de-DE" dirty="0"/>
              <a:t>Wichtige mathematische Begriffe </a:t>
            </a:r>
          </a:p>
        </p:txBody>
      </p:sp>
      <p:sp>
        <p:nvSpPr>
          <p:cNvPr id="3" name="Inhaltsplatzhalter 2">
            <a:extLst>
              <a:ext uri="{FF2B5EF4-FFF2-40B4-BE49-F238E27FC236}">
                <a16:creationId xmlns:a16="http://schemas.microsoft.com/office/drawing/2014/main" id="{982B0B30-3169-499E-A62D-881A79B46526}"/>
              </a:ext>
            </a:extLst>
          </p:cNvPr>
          <p:cNvSpPr>
            <a:spLocks noGrp="1"/>
          </p:cNvSpPr>
          <p:nvPr>
            <p:ph idx="1"/>
          </p:nvPr>
        </p:nvSpPr>
        <p:spPr/>
        <p:txBody>
          <a:bodyPr/>
          <a:lstStyle/>
          <a:p>
            <a:r>
              <a:rPr lang="de-DE" dirty="0"/>
              <a:t>Es geht also wieder um das Thema Grenzwerte. Für Folgen von Zahlen hatten wir das Thema bereits (z.B. unter welchen Bedingungen eine Folge von  Zahlen, die man aus einer Fixpunktiteration gewinnt, gegen einen Fixpunkt konvergiert).</a:t>
            </a:r>
          </a:p>
          <a:p>
            <a:r>
              <a:rPr lang="de-DE" dirty="0"/>
              <a:t>Jetzt sind es jedoch Summen von Zahlen und unendliche Summen von Monomen. Um mal die Nomenklatur für diese Objekte zu klären, dient die folgende Tabelle mit Beispielen:</a:t>
            </a:r>
          </a:p>
          <a:p>
            <a:pPr marL="0" indent="0">
              <a:buNone/>
            </a:pPr>
            <a:r>
              <a:rPr lang="de-DE" dirty="0"/>
              <a:t> </a:t>
            </a:r>
          </a:p>
        </p:txBody>
      </p:sp>
      <p:sp>
        <p:nvSpPr>
          <p:cNvPr id="4" name="Datumsplatzhalter 3">
            <a:extLst>
              <a:ext uri="{FF2B5EF4-FFF2-40B4-BE49-F238E27FC236}">
                <a16:creationId xmlns:a16="http://schemas.microsoft.com/office/drawing/2014/main" id="{F3FA04CE-CEC2-42CC-B607-86F06FEE635B}"/>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mc:Choice xmlns:a14="http://schemas.microsoft.com/office/drawing/2010/main" Requires="a14">
          <p:graphicFrame>
            <p:nvGraphicFramePr>
              <p:cNvPr id="5" name="Tabelle 5">
                <a:extLst>
                  <a:ext uri="{FF2B5EF4-FFF2-40B4-BE49-F238E27FC236}">
                    <a16:creationId xmlns:a16="http://schemas.microsoft.com/office/drawing/2014/main" id="{8890AED8-C353-419A-9B39-C20507FAA2A7}"/>
                  </a:ext>
                </a:extLst>
              </p:cNvPr>
              <p:cNvGraphicFramePr>
                <a:graphicFrameLocks noGrp="1"/>
              </p:cNvGraphicFramePr>
              <p:nvPr>
                <p:extLst>
                  <p:ext uri="{D42A27DB-BD31-4B8C-83A1-F6EECF244321}">
                    <p14:modId xmlns:p14="http://schemas.microsoft.com/office/powerpoint/2010/main" val="2149987837"/>
                  </p:ext>
                </p:extLst>
              </p:nvPr>
            </p:nvGraphicFramePr>
            <p:xfrm>
              <a:off x="2021839" y="3710939"/>
              <a:ext cx="8128000" cy="268986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64601791"/>
                        </a:ext>
                      </a:extLst>
                    </a:gridCol>
                    <a:gridCol w="4064000">
                      <a:extLst>
                        <a:ext uri="{9D8B030D-6E8A-4147-A177-3AD203B41FA5}">
                          <a16:colId xmlns:a16="http://schemas.microsoft.com/office/drawing/2014/main" val="1118850240"/>
                        </a:ext>
                      </a:extLst>
                    </a:gridCol>
                  </a:tblGrid>
                  <a:tr h="370840">
                    <a:tc>
                      <a:txBody>
                        <a:bodyPr/>
                        <a:lstStyle/>
                        <a:p>
                          <a:r>
                            <a:rPr lang="de-DE" dirty="0"/>
                            <a:t>ohne „Unbekannte x“</a:t>
                          </a:r>
                        </a:p>
                      </a:txBody>
                      <a:tcPr/>
                    </a:tc>
                    <a:tc>
                      <a:txBody>
                        <a:bodyPr/>
                        <a:lstStyle/>
                        <a:p>
                          <a:r>
                            <a:rPr lang="de-DE" dirty="0"/>
                            <a:t>mit „Unbekannter x“</a:t>
                          </a:r>
                        </a:p>
                      </a:txBody>
                      <a:tcPr/>
                    </a:tc>
                    <a:extLst>
                      <a:ext uri="{0D108BD9-81ED-4DB2-BD59-A6C34878D82A}">
                        <a16:rowId xmlns:a16="http://schemas.microsoft.com/office/drawing/2014/main" val="572211850"/>
                      </a:ext>
                    </a:extLst>
                  </a:tr>
                  <a:tr h="370840">
                    <a:tc>
                      <a:txBody>
                        <a:bodyPr/>
                        <a:lstStyle/>
                        <a:p>
                          <a14:m>
                            <m:oMath xmlns:m="http://schemas.openxmlformats.org/officeDocument/2006/math">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ℂ</m:t>
                              </m:r>
                            </m:oMath>
                          </a14:m>
                          <a:r>
                            <a:rPr lang="de-DE" dirty="0"/>
                            <a:t> komplexe </a:t>
                          </a:r>
                          <a:r>
                            <a:rPr lang="de-DE" b="1" dirty="0"/>
                            <a:t>Zahlen</a:t>
                          </a:r>
                        </a:p>
                      </a:txBody>
                      <a:tcPr/>
                    </a:tc>
                    <a:tc>
                      <a:txBody>
                        <a:bodyPr/>
                        <a:lstStyle/>
                        <a:p>
                          <a14:m>
                            <m:oMath xmlns:m="http://schemas.openxmlformats.org/officeDocument/2006/math">
                              <m:r>
                                <a:rPr lang="de-DE" b="0" i="1" smtClean="0">
                                  <a:latin typeface="Cambria Math" panose="02040503050406030204" pitchFamily="18" charset="0"/>
                                </a:rPr>
                                <m:t>{2</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 3</m:t>
                              </m:r>
                              <m:r>
                                <a:rPr lang="de-DE" b="0" i="1" smtClean="0">
                                  <a:latin typeface="Cambria Math" panose="02040503050406030204" pitchFamily="18" charset="0"/>
                                </a:rPr>
                                <m:t>𝑥</m:t>
                              </m:r>
                              <m:r>
                                <a:rPr lang="de-DE" b="0" i="1" smtClean="0">
                                  <a:latin typeface="Cambria Math" panose="02040503050406030204" pitchFamily="18" charset="0"/>
                                </a:rPr>
                                <m:t>, −2}</m:t>
                              </m:r>
                            </m:oMath>
                          </a14:m>
                          <a:r>
                            <a:rPr lang="de-DE" dirty="0"/>
                            <a:t> das sind </a:t>
                          </a:r>
                          <a:r>
                            <a:rPr lang="de-DE" b="1" dirty="0"/>
                            <a:t>Monome</a:t>
                          </a:r>
                        </a:p>
                      </a:txBody>
                      <a:tcPr/>
                    </a:tc>
                    <a:extLst>
                      <a:ext uri="{0D108BD9-81ED-4DB2-BD59-A6C34878D82A}">
                        <a16:rowId xmlns:a16="http://schemas.microsoft.com/office/drawing/2014/main" val="805408542"/>
                      </a:ext>
                    </a:extLst>
                  </a:tr>
                  <a:tr h="370840">
                    <a:tc>
                      <a:txBody>
                        <a:bodyPr/>
                        <a:lstStyle/>
                        <a:p>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1, 10, 100, 1000… </m:t>
                                  </m:r>
                                </m:e>
                              </m:d>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ℂ</m:t>
                                  </m:r>
                                </m:e>
                                <m:sup>
                                  <m:r>
                                    <a:rPr lang="de-DE" b="0" i="1" smtClean="0">
                                      <a:latin typeface="Cambria Math" panose="02040503050406030204" pitchFamily="18" charset="0"/>
                                      <a:ea typeface="Cambria Math" panose="02040503050406030204" pitchFamily="18" charset="0"/>
                                    </a:rPr>
                                    <m:t>ℕ</m:t>
                                  </m:r>
                                </m:sup>
                              </m:sSup>
                            </m:oMath>
                          </a14:m>
                          <a:r>
                            <a:rPr lang="de-DE" dirty="0"/>
                            <a:t>  eine </a:t>
                          </a:r>
                          <a:r>
                            <a:rPr lang="de-DE" b="1" dirty="0"/>
                            <a:t>Zahlenfolge</a:t>
                          </a:r>
                          <a:r>
                            <a:rPr lang="de-DE" dirty="0"/>
                            <a:t> (unendlich viele</a:t>
                          </a:r>
                          <a:r>
                            <a:rPr lang="de-DE" baseline="0" dirty="0"/>
                            <a:t> </a:t>
                          </a:r>
                          <a:r>
                            <a:rPr lang="de-DE" dirty="0"/>
                            <a:t>Zahlen) </a:t>
                          </a:r>
                        </a:p>
                      </a:txBody>
                      <a:tcPr/>
                    </a:tc>
                    <a:tc>
                      <a:txBody>
                        <a:bodyPr/>
                        <a:lstStyle/>
                        <a:p>
                          <a14:m>
                            <m:oMath xmlns:m="http://schemas.openxmlformats.org/officeDocument/2006/math">
                              <m:r>
                                <a:rPr lang="de-DE" b="0" i="1" smtClean="0">
                                  <a:latin typeface="Cambria Math" panose="02040503050406030204" pitchFamily="18" charset="0"/>
                                </a:rPr>
                                <m:t>2</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+3</m:t>
                              </m:r>
                              <m:r>
                                <a:rPr lang="de-DE" b="0" i="1" smtClean="0">
                                  <a:latin typeface="Cambria Math" panose="02040503050406030204" pitchFamily="18" charset="0"/>
                                </a:rPr>
                                <m:t>𝑥</m:t>
                              </m:r>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ℂ</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m:t>
                              </m:r>
                            </m:oMath>
                          </a14:m>
                          <a:r>
                            <a:rPr lang="de-DE" dirty="0"/>
                            <a:t> ein </a:t>
                          </a:r>
                          <a:r>
                            <a:rPr lang="de-DE" b="1" dirty="0"/>
                            <a:t>Polynom</a:t>
                          </a:r>
                          <a:r>
                            <a:rPr lang="de-DE" dirty="0"/>
                            <a:t> (Summe von Monomen)</a:t>
                          </a:r>
                        </a:p>
                      </a:txBody>
                      <a:tcPr/>
                    </a:tc>
                    <a:extLst>
                      <a:ext uri="{0D108BD9-81ED-4DB2-BD59-A6C34878D82A}">
                        <a16:rowId xmlns:a16="http://schemas.microsoft.com/office/drawing/2014/main" val="3748299183"/>
                      </a:ext>
                    </a:extLst>
                  </a:tr>
                  <a:tr h="370840">
                    <a:tc>
                      <a:txBody>
                        <a:bodyPr/>
                        <a:lstStyle/>
                        <a:p>
                          <a14:m>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𝑘</m:t>
                                  </m:r>
                                  <m:r>
                                    <a:rPr lang="de-DE" b="0" i="1" smtClean="0">
                                      <a:latin typeface="Cambria Math" panose="02040503050406030204" pitchFamily="18" charset="0"/>
                                    </a:rPr>
                                    <m:t>=1</m:t>
                                  </m:r>
                                </m:sub>
                                <m:sup>
                                  <m:r>
                                    <a:rPr lang="de-DE" i="1" smtClean="0">
                                      <a:latin typeface="Cambria Math" panose="02040503050406030204" pitchFamily="18" charset="0"/>
                                      <a:ea typeface="Cambria Math" panose="02040503050406030204" pitchFamily="18" charset="0"/>
                                    </a:rPr>
                                    <m:t>∞</m:t>
                                  </m:r>
                                </m:sup>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𝑘</m:t>
                                      </m:r>
                                      <m:r>
                                        <a:rPr lang="de-DE" b="0" i="1" smtClean="0">
                                          <a:latin typeface="Cambria Math" panose="02040503050406030204" pitchFamily="18" charset="0"/>
                                        </a:rPr>
                                        <m:t>²</m:t>
                                      </m:r>
                                    </m:den>
                                  </m:f>
                                </m:e>
                              </m:nary>
                              <m:r>
                                <a:rPr lang="de-DE" b="0" i="1" smtClean="0">
                                  <a:latin typeface="Cambria Math" panose="02040503050406030204" pitchFamily="18" charset="0"/>
                                </a:rPr>
                                <m:t> </m:t>
                              </m:r>
                            </m:oMath>
                          </a14:m>
                          <a:r>
                            <a:rPr lang="de-DE" dirty="0"/>
                            <a:t> heißt </a:t>
                          </a:r>
                          <a:r>
                            <a:rPr lang="de-DE" b="1" dirty="0"/>
                            <a:t>Reihe</a:t>
                          </a:r>
                          <a:r>
                            <a:rPr lang="de-DE" dirty="0"/>
                            <a:t> (eine unendliche Summe von Zahlen) </a:t>
                          </a:r>
                        </a:p>
                      </a:txBody>
                      <a:tcPr/>
                    </a:tc>
                    <a:tc>
                      <a:txBody>
                        <a:bodyPr/>
                        <a:lstStyle/>
                        <a:p>
                          <a14:m>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𝑘</m:t>
                                  </m:r>
                                  <m:r>
                                    <a:rPr lang="de-DE" b="0" i="1" smtClean="0">
                                      <a:latin typeface="Cambria Math" panose="02040503050406030204" pitchFamily="18" charset="0"/>
                                    </a:rPr>
                                    <m:t>=1</m:t>
                                  </m:r>
                                </m:sub>
                                <m:sup>
                                  <m:r>
                                    <a:rPr lang="de-DE" i="1" smtClean="0">
                                      <a:latin typeface="Cambria Math" panose="02040503050406030204" pitchFamily="18" charset="0"/>
                                      <a:ea typeface="Cambria Math" panose="02040503050406030204" pitchFamily="18" charset="0"/>
                                    </a:rPr>
                                    <m:t>∞</m:t>
                                  </m:r>
                                </m:sup>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𝑘</m:t>
                                      </m:r>
                                      <m:r>
                                        <a:rPr lang="de-DE" b="0" i="1" smtClean="0">
                                          <a:latin typeface="Cambria Math" panose="02040503050406030204" pitchFamily="18" charset="0"/>
                                        </a:rPr>
                                        <m:t>²</m:t>
                                      </m:r>
                                    </m:den>
                                  </m:f>
                                </m:e>
                              </m:nary>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𝑘</m:t>
                                  </m:r>
                                </m:sup>
                              </m:sSup>
                            </m:oMath>
                          </a14:m>
                          <a:r>
                            <a:rPr lang="de-DE" dirty="0"/>
                            <a:t> heißt</a:t>
                          </a:r>
                          <a:r>
                            <a:rPr lang="de-DE" baseline="0" dirty="0"/>
                            <a:t> </a:t>
                          </a:r>
                          <a:r>
                            <a:rPr lang="de-DE" b="1" baseline="0" dirty="0"/>
                            <a:t>Potenzreihe</a:t>
                          </a:r>
                          <a:r>
                            <a:rPr lang="de-DE" baseline="0" dirty="0"/>
                            <a:t> (ein Polynom vom Grad </a:t>
                          </a:r>
                          <a14:m>
                            <m:oMath xmlns:m="http://schemas.openxmlformats.org/officeDocument/2006/math">
                              <m:r>
                                <a:rPr lang="de-DE" i="1" baseline="0" smtClean="0">
                                  <a:latin typeface="Cambria Math" panose="02040503050406030204" pitchFamily="18" charset="0"/>
                                  <a:ea typeface="Cambria Math" panose="02040503050406030204" pitchFamily="18" charset="0"/>
                                </a:rPr>
                                <m:t>∞</m:t>
                              </m:r>
                            </m:oMath>
                          </a14:m>
                          <a:r>
                            <a:rPr lang="de-DE" dirty="0"/>
                            <a:t>). Die Taylorreihe ist eine Potenzreihe.</a:t>
                          </a:r>
                        </a:p>
                      </a:txBody>
                      <a:tcPr/>
                    </a:tc>
                    <a:extLst>
                      <a:ext uri="{0D108BD9-81ED-4DB2-BD59-A6C34878D82A}">
                        <a16:rowId xmlns:a16="http://schemas.microsoft.com/office/drawing/2014/main" val="493770167"/>
                      </a:ext>
                    </a:extLst>
                  </a:tr>
                </a:tbl>
              </a:graphicData>
            </a:graphic>
          </p:graphicFrame>
        </mc:Choice>
        <mc:Fallback>
          <p:graphicFrame>
            <p:nvGraphicFramePr>
              <p:cNvPr id="5" name="Tabelle 5">
                <a:extLst>
                  <a:ext uri="{FF2B5EF4-FFF2-40B4-BE49-F238E27FC236}">
                    <a16:creationId xmlns:a16="http://schemas.microsoft.com/office/drawing/2014/main" id="{8890AED8-C353-419A-9B39-C20507FAA2A7}"/>
                  </a:ext>
                </a:extLst>
              </p:cNvPr>
              <p:cNvGraphicFramePr>
                <a:graphicFrameLocks noGrp="1"/>
              </p:cNvGraphicFramePr>
              <p:nvPr>
                <p:extLst>
                  <p:ext uri="{D42A27DB-BD31-4B8C-83A1-F6EECF244321}">
                    <p14:modId xmlns:p14="http://schemas.microsoft.com/office/powerpoint/2010/main" val="2149987837"/>
                  </p:ext>
                </p:extLst>
              </p:nvPr>
            </p:nvGraphicFramePr>
            <p:xfrm>
              <a:off x="2021839" y="3710939"/>
              <a:ext cx="8128000" cy="268986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64601791"/>
                        </a:ext>
                      </a:extLst>
                    </a:gridCol>
                    <a:gridCol w="4064000">
                      <a:extLst>
                        <a:ext uri="{9D8B030D-6E8A-4147-A177-3AD203B41FA5}">
                          <a16:colId xmlns:a16="http://schemas.microsoft.com/office/drawing/2014/main" val="1118850240"/>
                        </a:ext>
                      </a:extLst>
                    </a:gridCol>
                  </a:tblGrid>
                  <a:tr h="370840">
                    <a:tc>
                      <a:txBody>
                        <a:bodyPr/>
                        <a:lstStyle/>
                        <a:p>
                          <a:r>
                            <a:rPr lang="de-DE" dirty="0"/>
                            <a:t>ohne „Unbekannte x“</a:t>
                          </a:r>
                        </a:p>
                      </a:txBody>
                      <a:tcPr/>
                    </a:tc>
                    <a:tc>
                      <a:txBody>
                        <a:bodyPr/>
                        <a:lstStyle/>
                        <a:p>
                          <a:r>
                            <a:rPr lang="de-DE" dirty="0"/>
                            <a:t>mit „Unbekannter x“</a:t>
                          </a:r>
                        </a:p>
                      </a:txBody>
                      <a:tcPr/>
                    </a:tc>
                    <a:extLst>
                      <a:ext uri="{0D108BD9-81ED-4DB2-BD59-A6C34878D82A}">
                        <a16:rowId xmlns:a16="http://schemas.microsoft.com/office/drawing/2014/main" val="572211850"/>
                      </a:ext>
                    </a:extLst>
                  </a:tr>
                  <a:tr h="370840">
                    <a:tc>
                      <a:txBody>
                        <a:bodyPr/>
                        <a:lstStyle/>
                        <a:p>
                          <a:endParaRPr lang="de-DE"/>
                        </a:p>
                      </a:txBody>
                      <a:tcPr>
                        <a:blipFill>
                          <a:blip r:embed="rId2"/>
                          <a:stretch>
                            <a:fillRect l="-150" t="-108197" r="-100750" b="-549180"/>
                          </a:stretch>
                        </a:blipFill>
                      </a:tcPr>
                    </a:tc>
                    <a:tc>
                      <a:txBody>
                        <a:bodyPr/>
                        <a:lstStyle/>
                        <a:p>
                          <a:endParaRPr lang="de-DE"/>
                        </a:p>
                      </a:txBody>
                      <a:tcPr>
                        <a:blipFill>
                          <a:blip r:embed="rId2"/>
                          <a:stretch>
                            <a:fillRect l="-100150" t="-108197" r="-750" b="-549180"/>
                          </a:stretch>
                        </a:blipFill>
                      </a:tcPr>
                    </a:tc>
                    <a:extLst>
                      <a:ext uri="{0D108BD9-81ED-4DB2-BD59-A6C34878D82A}">
                        <a16:rowId xmlns:a16="http://schemas.microsoft.com/office/drawing/2014/main" val="805408542"/>
                      </a:ext>
                    </a:extLst>
                  </a:tr>
                  <a:tr h="919290">
                    <a:tc>
                      <a:txBody>
                        <a:bodyPr/>
                        <a:lstStyle/>
                        <a:p>
                          <a:endParaRPr lang="de-DE"/>
                        </a:p>
                      </a:txBody>
                      <a:tcPr>
                        <a:blipFill>
                          <a:blip r:embed="rId2"/>
                          <a:stretch>
                            <a:fillRect l="-150" t="-84106" r="-100750" b="-121854"/>
                          </a:stretch>
                        </a:blipFill>
                      </a:tcPr>
                    </a:tc>
                    <a:tc>
                      <a:txBody>
                        <a:bodyPr/>
                        <a:lstStyle/>
                        <a:p>
                          <a:endParaRPr lang="de-DE"/>
                        </a:p>
                      </a:txBody>
                      <a:tcPr>
                        <a:blipFill>
                          <a:blip r:embed="rId2"/>
                          <a:stretch>
                            <a:fillRect l="-100150" t="-84106" r="-750" b="-121854"/>
                          </a:stretch>
                        </a:blipFill>
                      </a:tcPr>
                    </a:tc>
                    <a:extLst>
                      <a:ext uri="{0D108BD9-81ED-4DB2-BD59-A6C34878D82A}">
                        <a16:rowId xmlns:a16="http://schemas.microsoft.com/office/drawing/2014/main" val="3748299183"/>
                      </a:ext>
                    </a:extLst>
                  </a:tr>
                  <a:tr h="1028891">
                    <a:tc>
                      <a:txBody>
                        <a:bodyPr/>
                        <a:lstStyle/>
                        <a:p>
                          <a:endParaRPr lang="de-DE"/>
                        </a:p>
                      </a:txBody>
                      <a:tcPr>
                        <a:blipFill>
                          <a:blip r:embed="rId2"/>
                          <a:stretch>
                            <a:fillRect l="-150" t="-164497" r="-100750" b="-8876"/>
                          </a:stretch>
                        </a:blipFill>
                      </a:tcPr>
                    </a:tc>
                    <a:tc>
                      <a:txBody>
                        <a:bodyPr/>
                        <a:lstStyle/>
                        <a:p>
                          <a:endParaRPr lang="de-DE"/>
                        </a:p>
                      </a:txBody>
                      <a:tcPr>
                        <a:blipFill>
                          <a:blip r:embed="rId2"/>
                          <a:stretch>
                            <a:fillRect l="-100150" t="-164497" r="-750" b="-8876"/>
                          </a:stretch>
                        </a:blipFill>
                      </a:tcPr>
                    </a:tc>
                    <a:extLst>
                      <a:ext uri="{0D108BD9-81ED-4DB2-BD59-A6C34878D82A}">
                        <a16:rowId xmlns:a16="http://schemas.microsoft.com/office/drawing/2014/main" val="493770167"/>
                      </a:ext>
                    </a:extLst>
                  </a:tr>
                </a:tbl>
              </a:graphicData>
            </a:graphic>
          </p:graphicFrame>
        </mc:Fallback>
      </mc:AlternateContent>
    </p:spTree>
    <p:extLst>
      <p:ext uri="{BB962C8B-B14F-4D97-AF65-F5344CB8AC3E}">
        <p14:creationId xmlns:p14="http://schemas.microsoft.com/office/powerpoint/2010/main" val="1665913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BE0E4-AFB9-4925-B92D-3171844E0351}"/>
              </a:ext>
            </a:extLst>
          </p:cNvPr>
          <p:cNvSpPr>
            <a:spLocks noGrp="1"/>
          </p:cNvSpPr>
          <p:nvPr>
            <p:ph type="title"/>
          </p:nvPr>
        </p:nvSpPr>
        <p:spPr/>
        <p:txBody>
          <a:bodyPr/>
          <a:lstStyle/>
          <a:p>
            <a:r>
              <a:rPr lang="de-DE" dirty="0"/>
              <a:t>Warum hat </a:t>
            </a:r>
            <a:r>
              <a:rPr lang="de-DE" dirty="0" err="1"/>
              <a:t>ln</a:t>
            </a:r>
            <a:r>
              <a:rPr lang="de-DE" dirty="0"/>
              <a:t>(3) nicht funktioniert?</a:t>
            </a:r>
          </a:p>
        </p:txBody>
      </p:sp>
      <p:sp>
        <p:nvSpPr>
          <p:cNvPr id="3" name="Inhaltsplatzhalter 2">
            <a:extLst>
              <a:ext uri="{FF2B5EF4-FFF2-40B4-BE49-F238E27FC236}">
                <a16:creationId xmlns:a16="http://schemas.microsoft.com/office/drawing/2014/main" id="{96ED6309-CDAB-495D-B077-3A0B08BFB2B8}"/>
              </a:ext>
            </a:extLst>
          </p:cNvPr>
          <p:cNvSpPr>
            <a:spLocks noGrp="1"/>
          </p:cNvSpPr>
          <p:nvPr>
            <p:ph idx="1"/>
          </p:nvPr>
        </p:nvSpPr>
        <p:spPr>
          <a:xfrm>
            <a:off x="1066800" y="2249157"/>
            <a:ext cx="7588928" cy="3183977"/>
          </a:xfrm>
        </p:spPr>
        <p:txBody>
          <a:bodyPr>
            <a:normAutofit/>
          </a:bodyPr>
          <a:lstStyle/>
          <a:p>
            <a:pPr marL="0" indent="0">
              <a:buNone/>
            </a:pPr>
            <a:r>
              <a:rPr lang="de-DE" dirty="0"/>
              <a:t>Schauen Sie sich noch einmal an, wie der natürliche Logarithmus von 3 durch Taylorpolynome ausgedrückt wird. Welche Werte haben Sie dort für die einzelnen Polynome ausgerechnet? Der Grund dafür, dass das Verfahren nicht konvergierte war: Die Summanden der Reihe werden für wachsendes n betragsmäßig immer größer und größer, und zwar so, dass die Summen irgendwann betragsmäßig auch immer größer wurden. </a:t>
            </a:r>
          </a:p>
          <a:p>
            <a:pPr marL="0" indent="0">
              <a:buNone/>
            </a:pPr>
            <a:endParaRPr lang="de-DE" dirty="0"/>
          </a:p>
          <a:p>
            <a:pPr marL="0" indent="0">
              <a:buNone/>
            </a:pPr>
            <a:r>
              <a:rPr lang="de-DE" dirty="0"/>
              <a:t>Damit also so eine Reihe überhaupt konvergiert, müssen die Summanden (betragsmäßig) immer kleiner und kleiner werden, also: </a:t>
            </a:r>
            <a:r>
              <a:rPr lang="de-DE" b="1" dirty="0"/>
              <a:t>Die Summanden müssen eine Nullfolge bilden, damit die unendliche Summe (also die Reihe) konvergieren kann. </a:t>
            </a:r>
            <a:r>
              <a:rPr lang="de-DE" dirty="0"/>
              <a:t>Reicht das als Bedingung aus?</a:t>
            </a:r>
          </a:p>
        </p:txBody>
      </p:sp>
      <p:sp>
        <p:nvSpPr>
          <p:cNvPr id="4" name="Datumsplatzhalter 3">
            <a:extLst>
              <a:ext uri="{FF2B5EF4-FFF2-40B4-BE49-F238E27FC236}">
                <a16:creationId xmlns:a16="http://schemas.microsoft.com/office/drawing/2014/main" id="{7B220728-271A-4A6D-9C40-5E4D35B0F85D}"/>
              </a:ext>
            </a:extLst>
          </p:cNvPr>
          <p:cNvSpPr>
            <a:spLocks noGrp="1"/>
          </p:cNvSpPr>
          <p:nvPr>
            <p:ph type="dt" sz="half" idx="10"/>
          </p:nvPr>
        </p:nvSpPr>
        <p:spPr/>
        <p:txBody>
          <a:bodyPr/>
          <a:lstStyle/>
          <a:p>
            <a:pPr rtl="0"/>
            <a:fld id="{FB7C0C16-5521-4517-AFDE-676F786A1296}" type="datetime1">
              <a:rPr lang="de-DE" smtClean="0"/>
              <a:t>04.05.2020</a:t>
            </a:fld>
            <a:endParaRPr lang="en-US" dirty="0"/>
          </a:p>
        </p:txBody>
      </p:sp>
      <p:pic>
        <p:nvPicPr>
          <p:cNvPr id="10" name="Grafik 9">
            <a:extLst>
              <a:ext uri="{FF2B5EF4-FFF2-40B4-BE49-F238E27FC236}">
                <a16:creationId xmlns:a16="http://schemas.microsoft.com/office/drawing/2014/main" id="{5BB84D15-C56E-4A70-8FEE-32D8B67BC601}"/>
              </a:ext>
            </a:extLst>
          </p:cNvPr>
          <p:cNvPicPr>
            <a:picLocks noChangeAspect="1"/>
          </p:cNvPicPr>
          <p:nvPr/>
        </p:nvPicPr>
        <p:blipFill>
          <a:blip r:embed="rId2"/>
          <a:stretch>
            <a:fillRect/>
          </a:stretch>
        </p:blipFill>
        <p:spPr>
          <a:xfrm>
            <a:off x="9087774" y="2460020"/>
            <a:ext cx="1843088" cy="2762250"/>
          </a:xfrm>
          <a:prstGeom prst="rect">
            <a:avLst/>
          </a:prstGeom>
          <a:ln w="228600" cap="sq" cmpd="thickThin">
            <a:solidFill>
              <a:srgbClr val="000000"/>
            </a:solidFill>
            <a:prstDash val="solid"/>
            <a:miter lim="800000"/>
          </a:ln>
          <a:effectLst>
            <a:innerShdw blurRad="76200">
              <a:srgbClr val="000000"/>
            </a:innerShdw>
          </a:effectLst>
        </p:spPr>
      </p:pic>
      <p:sp>
        <p:nvSpPr>
          <p:cNvPr id="13" name="Rechteck 12">
            <a:extLst>
              <a:ext uri="{FF2B5EF4-FFF2-40B4-BE49-F238E27FC236}">
                <a16:creationId xmlns:a16="http://schemas.microsoft.com/office/drawing/2014/main" id="{66245CA0-6905-4D83-8CC0-08A16F23A286}"/>
              </a:ext>
            </a:extLst>
          </p:cNvPr>
          <p:cNvSpPr/>
          <p:nvPr/>
        </p:nvSpPr>
        <p:spPr>
          <a:xfrm>
            <a:off x="9829062" y="3703467"/>
            <a:ext cx="337351" cy="97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F8716D24-7132-4E45-97C0-7601FE311704}"/>
              </a:ext>
            </a:extLst>
          </p:cNvPr>
          <p:cNvSpPr/>
          <p:nvPr/>
        </p:nvSpPr>
        <p:spPr>
          <a:xfrm>
            <a:off x="9866053" y="3891381"/>
            <a:ext cx="337351" cy="97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12E909C-AF14-4CA5-AD13-A913C28850A8}"/>
              </a:ext>
            </a:extLst>
          </p:cNvPr>
          <p:cNvSpPr/>
          <p:nvPr/>
        </p:nvSpPr>
        <p:spPr>
          <a:xfrm>
            <a:off x="9885286" y="4079291"/>
            <a:ext cx="337351" cy="97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BE620186-88CF-41EB-990F-F97BD45B389E}"/>
              </a:ext>
            </a:extLst>
          </p:cNvPr>
          <p:cNvSpPr/>
          <p:nvPr/>
        </p:nvSpPr>
        <p:spPr>
          <a:xfrm>
            <a:off x="9886765" y="4302711"/>
            <a:ext cx="337351" cy="97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4DDB7C7E-CDDB-45CC-B478-050D06F20E8A}"/>
              </a:ext>
            </a:extLst>
          </p:cNvPr>
          <p:cNvSpPr/>
          <p:nvPr/>
        </p:nvSpPr>
        <p:spPr>
          <a:xfrm>
            <a:off x="9870489" y="4481743"/>
            <a:ext cx="337351" cy="97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BD6B11C5-5D39-4FB3-803D-271DB40FC366}"/>
              </a:ext>
            </a:extLst>
          </p:cNvPr>
          <p:cNvSpPr/>
          <p:nvPr/>
        </p:nvSpPr>
        <p:spPr>
          <a:xfrm>
            <a:off x="9889721" y="4705167"/>
            <a:ext cx="337351" cy="97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 Verbindung mit Pfeil 19">
            <a:extLst>
              <a:ext uri="{FF2B5EF4-FFF2-40B4-BE49-F238E27FC236}">
                <a16:creationId xmlns:a16="http://schemas.microsoft.com/office/drawing/2014/main" id="{0B5CE932-6796-48A5-B3F4-8F903FC51429}"/>
              </a:ext>
            </a:extLst>
          </p:cNvPr>
          <p:cNvCxnSpPr>
            <a:cxnSpLocks/>
          </p:cNvCxnSpPr>
          <p:nvPr/>
        </p:nvCxnSpPr>
        <p:spPr>
          <a:xfrm>
            <a:off x="6409678" y="3703467"/>
            <a:ext cx="3311371" cy="97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260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BE0E4-AFB9-4925-B92D-3171844E0351}"/>
              </a:ext>
            </a:extLst>
          </p:cNvPr>
          <p:cNvSpPr>
            <a:spLocks noGrp="1"/>
          </p:cNvSpPr>
          <p:nvPr>
            <p:ph type="title"/>
          </p:nvPr>
        </p:nvSpPr>
        <p:spPr/>
        <p:txBody>
          <a:bodyPr/>
          <a:lstStyle/>
          <a:p>
            <a:r>
              <a:rPr lang="de-DE" dirty="0"/>
              <a:t>Ein Rätsel</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6ED6309-CDAB-495D-B077-3A0B08BFB2B8}"/>
                  </a:ext>
                </a:extLst>
              </p:cNvPr>
              <p:cNvSpPr>
                <a:spLocks noGrp="1"/>
              </p:cNvSpPr>
              <p:nvPr>
                <p:ph idx="1"/>
              </p:nvPr>
            </p:nvSpPr>
            <p:spPr>
              <a:xfrm>
                <a:off x="1066800" y="2103120"/>
                <a:ext cx="10058400" cy="4112286"/>
              </a:xfrm>
            </p:spPr>
            <p:txBody>
              <a:bodyPr>
                <a:normAutofit/>
              </a:bodyPr>
              <a:lstStyle/>
              <a:p>
                <a:pPr marL="0" indent="0">
                  <a:buNone/>
                </a:pPr>
                <a:r>
                  <a:rPr lang="de-DE" b="1" dirty="0"/>
                  <a:t>Die Summanden müssen eine Nullfolge bilden, damit die Reihe konvergieren kann. </a:t>
                </a:r>
                <a:br>
                  <a:rPr lang="de-DE" b="1" dirty="0"/>
                </a:br>
                <a:r>
                  <a:rPr lang="de-DE" dirty="0"/>
                  <a:t>Reicht das als Bedingung aus?</a:t>
                </a:r>
              </a:p>
              <a:p>
                <a:pPr marL="0" indent="0">
                  <a:buNone/>
                </a:pPr>
                <a:r>
                  <a:rPr lang="de-DE" dirty="0"/>
                  <a:t>Ein Beispiel für eine Reihe, in der die Summanden immer kleiner werden ist:</a:t>
                </a:r>
                <a14:m>
                  <m:oMath xmlns:m="http://schemas.openxmlformats.org/officeDocument/2006/math">
                    <m:r>
                      <a:rPr lang="de-DE" b="0" i="0" smtClean="0">
                        <a:latin typeface="Cambria Math" panose="02040503050406030204" pitchFamily="18" charset="0"/>
                      </a:rPr>
                      <m:t> </m:t>
                    </m:r>
                    <m:r>
                      <a:rPr lang="de-DE" i="1">
                        <a:latin typeface="Cambria Math" panose="02040503050406030204" pitchFamily="18" charset="0"/>
                      </a:rPr>
                      <m:t>1+</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den>
                    </m:f>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3</m:t>
                        </m:r>
                      </m:den>
                    </m:f>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4</m:t>
                        </m:r>
                      </m:den>
                    </m:f>
                    <m:r>
                      <a:rPr lang="de-DE" b="0" i="1" smtClean="0">
                        <a:latin typeface="Cambria Math" panose="02040503050406030204" pitchFamily="18" charset="0"/>
                      </a:rPr>
                      <m:t>+…=</m:t>
                    </m:r>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𝑘</m:t>
                        </m:r>
                        <m:r>
                          <a:rPr lang="de-DE" b="0" i="1" smtClean="0">
                            <a:latin typeface="Cambria Math" panose="02040503050406030204" pitchFamily="18" charset="0"/>
                          </a:rPr>
                          <m:t>=1</m:t>
                        </m:r>
                      </m:sub>
                      <m:sup>
                        <m:r>
                          <a:rPr lang="de-DE" i="1" smtClean="0">
                            <a:latin typeface="Cambria Math" panose="02040503050406030204" pitchFamily="18" charset="0"/>
                            <a:ea typeface="Cambria Math" panose="02040503050406030204" pitchFamily="18" charset="0"/>
                          </a:rPr>
                          <m:t>∞</m:t>
                        </m:r>
                      </m:sup>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𝑘</m:t>
                            </m:r>
                          </m:den>
                        </m:f>
                      </m:e>
                    </m:nary>
                  </m:oMath>
                </a14:m>
                <a:r>
                  <a:rPr lang="de-DE" dirty="0"/>
                  <a:t> (die harmonische Reihe). Sie beginnt so:</a:t>
                </a:r>
              </a:p>
              <a:p>
                <a:pPr marL="0" indent="0">
                  <a:buNone/>
                </a:pPr>
                <a:endParaRPr lang="de-DE"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1=1</m:t>
                      </m:r>
                      <m:r>
                        <a:rPr lang="de-DE" b="0" i="0" smtClean="0">
                          <a:latin typeface="Cambria Math" panose="02040503050406030204" pitchFamily="18" charset="0"/>
                        </a:rPr>
                        <m:t> </m:t>
                      </m:r>
                    </m:oMath>
                  </m:oMathPara>
                </a14:m>
                <a:endParaRPr lang="de-DE" b="0" i="0"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1,5</m:t>
                      </m:r>
                      <m:r>
                        <a:rPr lang="de-DE" b="0" i="1" smtClean="0">
                          <a:latin typeface="Cambria Math" panose="02040503050406030204" pitchFamily="18" charset="0"/>
                        </a:rPr>
                        <m:t>=1+</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2</m:t>
                          </m:r>
                        </m:den>
                      </m:f>
                    </m:oMath>
                    <m:oMath xmlns:m="http://schemas.openxmlformats.org/officeDocument/2006/math">
                      <m:r>
                        <a:rPr lang="de-DE" i="1">
                          <a:latin typeface="Cambria Math" panose="02040503050406030204" pitchFamily="18" charset="0"/>
                        </a:rPr>
                        <m:t>1,8</m:t>
                      </m:r>
                      <m:acc>
                        <m:accPr>
                          <m:chr m:val="̅"/>
                          <m:ctrlPr>
                            <a:rPr lang="de-DE" i="1">
                              <a:latin typeface="Cambria Math" panose="02040503050406030204" pitchFamily="18" charset="0"/>
                            </a:rPr>
                          </m:ctrlPr>
                        </m:accPr>
                        <m:e>
                          <m:r>
                            <a:rPr lang="de-DE" i="1">
                              <a:latin typeface="Cambria Math" panose="02040503050406030204" pitchFamily="18" charset="0"/>
                            </a:rPr>
                            <m:t>3</m:t>
                          </m:r>
                        </m:e>
                      </m:acc>
                      <m:r>
                        <a:rPr lang="de-DE" b="0" i="1" smtClean="0">
                          <a:latin typeface="Cambria Math" panose="02040503050406030204" pitchFamily="18" charset="0"/>
                        </a:rPr>
                        <m:t>= </m:t>
                      </m:r>
                      <m:r>
                        <a:rPr lang="de-DE" i="1">
                          <a:latin typeface="Cambria Math" panose="02040503050406030204" pitchFamily="18" charset="0"/>
                        </a:rPr>
                        <m:t>1+</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oMath>
                    <m:oMath xmlns:m="http://schemas.openxmlformats.org/officeDocument/2006/math">
                      <m:r>
                        <a:rPr lang="de-DE" i="1">
                          <a:latin typeface="Cambria Math" panose="02040503050406030204" pitchFamily="18" charset="0"/>
                        </a:rPr>
                        <m:t>2,08</m:t>
                      </m:r>
                      <m:acc>
                        <m:accPr>
                          <m:chr m:val="̅"/>
                          <m:ctrlPr>
                            <a:rPr lang="de-DE" i="1">
                              <a:latin typeface="Cambria Math" panose="02040503050406030204" pitchFamily="18" charset="0"/>
                            </a:rPr>
                          </m:ctrlPr>
                        </m:accPr>
                        <m:e>
                          <m:r>
                            <a:rPr lang="de-DE" i="1">
                              <a:latin typeface="Cambria Math" panose="02040503050406030204" pitchFamily="18" charset="0"/>
                            </a:rPr>
                            <m:t>3</m:t>
                          </m:r>
                        </m:e>
                      </m:acc>
                      <m:r>
                        <a:rPr lang="de-DE" b="0" i="1" smtClean="0">
                          <a:latin typeface="Cambria Math" panose="02040503050406030204" pitchFamily="18" charset="0"/>
                        </a:rPr>
                        <m:t>=</m:t>
                      </m:r>
                      <m:r>
                        <a:rPr lang="de-DE" i="1">
                          <a:latin typeface="Cambria Math" panose="02040503050406030204" pitchFamily="18" charset="0"/>
                        </a:rPr>
                        <m:t>1+</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2</m:t>
                          </m:r>
                        </m:den>
                      </m:f>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3</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4</m:t>
                          </m:r>
                        </m:den>
                      </m:f>
                    </m:oMath>
                  </m:oMathPara>
                </a14:m>
                <a:endParaRPr lang="de-DE" b="0" dirty="0"/>
              </a:p>
            </p:txBody>
          </p:sp>
        </mc:Choice>
        <mc:Fallback xmlns="">
          <p:sp>
            <p:nvSpPr>
              <p:cNvPr id="3" name="Inhaltsplatzhalter 2">
                <a:extLst>
                  <a:ext uri="{FF2B5EF4-FFF2-40B4-BE49-F238E27FC236}">
                    <a16:creationId xmlns:a16="http://schemas.microsoft.com/office/drawing/2014/main" id="{96ED6309-CDAB-495D-B077-3A0B08BFB2B8}"/>
                  </a:ext>
                </a:extLst>
              </p:cNvPr>
              <p:cNvSpPr>
                <a:spLocks noGrp="1" noRot="1" noChangeAspect="1" noMove="1" noResize="1" noEditPoints="1" noAdjustHandles="1" noChangeArrowheads="1" noChangeShapeType="1" noTextEdit="1"/>
              </p:cNvSpPr>
              <p:nvPr>
                <p:ph idx="1"/>
              </p:nvPr>
            </p:nvSpPr>
            <p:spPr>
              <a:xfrm>
                <a:off x="1066800" y="2103120"/>
                <a:ext cx="10058400" cy="4112286"/>
              </a:xfrm>
              <a:blipFill>
                <a:blip r:embed="rId2"/>
                <a:stretch>
                  <a:fillRect l="-242" t="-148"/>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7B220728-271A-4A6D-9C40-5E4D35B0F85D}"/>
              </a:ext>
            </a:extLst>
          </p:cNvPr>
          <p:cNvSpPr>
            <a:spLocks noGrp="1"/>
          </p:cNvSpPr>
          <p:nvPr>
            <p:ph type="dt" sz="half" idx="10"/>
          </p:nvPr>
        </p:nvSpPr>
        <p:spPr/>
        <p:txBody>
          <a:bodyPr/>
          <a:lstStyle/>
          <a:p>
            <a:pPr rtl="0"/>
            <a:fld id="{FB7C0C16-5521-4517-AFDE-676F786A1296}" type="datetime1">
              <a:rPr lang="de-DE" smtClean="0"/>
              <a:t>04.05.2020</a:t>
            </a:fld>
            <a:endParaRPr lang="en-US" dirty="0"/>
          </a:p>
        </p:txBody>
      </p:sp>
      <p:sp>
        <p:nvSpPr>
          <p:cNvPr id="5" name="Textfeld 4">
            <a:extLst>
              <a:ext uri="{FF2B5EF4-FFF2-40B4-BE49-F238E27FC236}">
                <a16:creationId xmlns:a16="http://schemas.microsoft.com/office/drawing/2014/main" id="{7364CCF7-5E00-4847-8EC3-7FBA64704B4F}"/>
              </a:ext>
            </a:extLst>
          </p:cNvPr>
          <p:cNvSpPr txBox="1"/>
          <p:nvPr/>
        </p:nvSpPr>
        <p:spPr>
          <a:xfrm>
            <a:off x="3127472" y="3924061"/>
            <a:ext cx="3894766" cy="738664"/>
          </a:xfrm>
          <a:prstGeom prst="rect">
            <a:avLst/>
          </a:prstGeom>
          <a:solidFill>
            <a:srgbClr val="F8D22F"/>
          </a:solidFill>
        </p:spPr>
        <p:txBody>
          <a:bodyPr wrap="square" rtlCol="0">
            <a:spAutoFit/>
          </a:bodyPr>
          <a:lstStyle/>
          <a:p>
            <a:r>
              <a:rPr lang="de-DE" sz="1050" dirty="0"/>
              <a:t>Mit jedem Schritt kommt immer weniger und weniger hinzu. Also hat diese Reihe einen Grenzwert? Genauer:</a:t>
            </a:r>
          </a:p>
          <a:p>
            <a:r>
              <a:rPr lang="de-DE" sz="1050" dirty="0"/>
              <a:t>Hat </a:t>
            </a:r>
            <a:r>
              <a:rPr lang="de-DE" sz="1050" b="1" dirty="0"/>
              <a:t>diese</a:t>
            </a:r>
            <a:r>
              <a:rPr lang="de-DE" sz="1050" dirty="0"/>
              <a:t> Folge (1; 1,5; 1,8</a:t>
            </a:r>
            <a:r>
              <a:rPr lang="de-DE" sz="1050" u="sng" dirty="0"/>
              <a:t>3</a:t>
            </a:r>
            <a:r>
              <a:rPr lang="de-DE" sz="1050" dirty="0"/>
              <a:t>; 2,08</a:t>
            </a:r>
            <a:r>
              <a:rPr lang="de-DE" sz="1050" u="sng" dirty="0"/>
              <a:t>3</a:t>
            </a:r>
            <a:r>
              <a:rPr lang="de-DE" sz="1050" dirty="0"/>
              <a:t>) von „Teilsummen“ einen Grenzwert? Entscheiden Sie JETZT…</a:t>
            </a:r>
          </a:p>
        </p:txBody>
      </p:sp>
      <p:sp>
        <p:nvSpPr>
          <p:cNvPr id="6" name="Textfeld 5">
            <a:extLst>
              <a:ext uri="{FF2B5EF4-FFF2-40B4-BE49-F238E27FC236}">
                <a16:creationId xmlns:a16="http://schemas.microsoft.com/office/drawing/2014/main" id="{3F9D9D4E-305C-4AF2-9D4C-86600CFBA9DF}"/>
              </a:ext>
            </a:extLst>
          </p:cNvPr>
          <p:cNvSpPr txBox="1"/>
          <p:nvPr/>
        </p:nvSpPr>
        <p:spPr>
          <a:xfrm>
            <a:off x="8052046" y="4589755"/>
            <a:ext cx="452368" cy="369332"/>
          </a:xfrm>
          <a:prstGeom prst="rect">
            <a:avLst/>
          </a:prstGeom>
          <a:noFill/>
        </p:spPr>
        <p:txBody>
          <a:bodyPr wrap="none" rtlCol="0">
            <a:spAutoFit/>
          </a:bodyPr>
          <a:lstStyle/>
          <a:p>
            <a:r>
              <a:rPr lang="de-DE" u="sng" dirty="0">
                <a:solidFill>
                  <a:srgbClr val="FFC000"/>
                </a:solidFill>
              </a:rPr>
              <a:t>Ja</a:t>
            </a:r>
          </a:p>
        </p:txBody>
      </p:sp>
      <p:sp>
        <p:nvSpPr>
          <p:cNvPr id="7" name="Textfeld 6">
            <a:extLst>
              <a:ext uri="{FF2B5EF4-FFF2-40B4-BE49-F238E27FC236}">
                <a16:creationId xmlns:a16="http://schemas.microsoft.com/office/drawing/2014/main" id="{4E0762B9-84A7-46FE-A23A-978E61F6F261}"/>
              </a:ext>
            </a:extLst>
          </p:cNvPr>
          <p:cNvSpPr txBox="1"/>
          <p:nvPr/>
        </p:nvSpPr>
        <p:spPr>
          <a:xfrm>
            <a:off x="9252011" y="4608989"/>
            <a:ext cx="694421" cy="369332"/>
          </a:xfrm>
          <a:prstGeom prst="rect">
            <a:avLst/>
          </a:prstGeom>
          <a:noFill/>
        </p:spPr>
        <p:txBody>
          <a:bodyPr wrap="none" rtlCol="0">
            <a:spAutoFit/>
          </a:bodyPr>
          <a:lstStyle/>
          <a:p>
            <a:r>
              <a:rPr lang="de-DE" u="sng" dirty="0">
                <a:solidFill>
                  <a:srgbClr val="FFC000"/>
                </a:solidFill>
              </a:rPr>
              <a:t>Nein</a:t>
            </a:r>
          </a:p>
        </p:txBody>
      </p:sp>
      <p:sp>
        <p:nvSpPr>
          <p:cNvPr id="8" name="Textfeld 7">
            <a:extLst>
              <a:ext uri="{FF2B5EF4-FFF2-40B4-BE49-F238E27FC236}">
                <a16:creationId xmlns:a16="http://schemas.microsoft.com/office/drawing/2014/main" id="{B638D40A-101E-4895-8F8C-4788E3C6849F}"/>
              </a:ext>
            </a:extLst>
          </p:cNvPr>
          <p:cNvSpPr txBox="1"/>
          <p:nvPr/>
        </p:nvSpPr>
        <p:spPr>
          <a:xfrm>
            <a:off x="7473019" y="4372318"/>
            <a:ext cx="4252404" cy="1477328"/>
          </a:xfrm>
          <a:prstGeom prst="rect">
            <a:avLst/>
          </a:prstGeom>
          <a:solidFill>
            <a:srgbClr val="F03F2B"/>
          </a:solidFill>
        </p:spPr>
        <p:txBody>
          <a:bodyPr wrap="square" rtlCol="0">
            <a:spAutoFit/>
          </a:bodyPr>
          <a:lstStyle/>
          <a:p>
            <a:r>
              <a:rPr lang="de-DE" dirty="0"/>
              <a:t>Könnte man wirklich meinen, dass die Reihe konvergiert. </a:t>
            </a:r>
            <a:br>
              <a:rPr lang="de-DE" dirty="0"/>
            </a:br>
            <a:r>
              <a:rPr lang="de-DE" dirty="0"/>
              <a:t>Es wird ja immer weniger hinzuaddiert.</a:t>
            </a:r>
            <a:br>
              <a:rPr lang="de-DE" dirty="0"/>
            </a:br>
            <a:r>
              <a:rPr lang="de-DE" dirty="0"/>
              <a:t>Aber das ist falsch…                          </a:t>
            </a:r>
            <a:r>
              <a:rPr lang="de-DE" u="sng" dirty="0"/>
              <a:t>X</a:t>
            </a:r>
          </a:p>
        </p:txBody>
      </p:sp>
      <p:sp>
        <p:nvSpPr>
          <p:cNvPr id="9" name="Textfeld 8">
            <a:extLst>
              <a:ext uri="{FF2B5EF4-FFF2-40B4-BE49-F238E27FC236}">
                <a16:creationId xmlns:a16="http://schemas.microsoft.com/office/drawing/2014/main" id="{D8FAD2E7-2EFC-4949-9823-D6CF15C8CDBC}"/>
              </a:ext>
            </a:extLst>
          </p:cNvPr>
          <p:cNvSpPr txBox="1"/>
          <p:nvPr/>
        </p:nvSpPr>
        <p:spPr>
          <a:xfrm>
            <a:off x="7468090" y="4372318"/>
            <a:ext cx="4252404" cy="1477328"/>
          </a:xfrm>
          <a:prstGeom prst="rect">
            <a:avLst/>
          </a:prstGeom>
          <a:solidFill>
            <a:schemeClr val="accent1"/>
          </a:solidFill>
        </p:spPr>
        <p:txBody>
          <a:bodyPr wrap="square" rtlCol="0">
            <a:spAutoFit/>
          </a:bodyPr>
          <a:lstStyle/>
          <a:p>
            <a:r>
              <a:rPr lang="de-DE" dirty="0"/>
              <a:t>Das ist zwar die richtige </a:t>
            </a:r>
            <a:br>
              <a:rPr lang="de-DE" dirty="0"/>
            </a:br>
            <a:r>
              <a:rPr lang="de-DE" dirty="0"/>
              <a:t>Antwort, aber haben Sie geraten?</a:t>
            </a:r>
            <a:br>
              <a:rPr lang="de-DE" dirty="0"/>
            </a:br>
            <a:r>
              <a:rPr lang="de-DE" dirty="0"/>
              <a:t>Wissen Sie, wie man zeigt, dass diese</a:t>
            </a:r>
          </a:p>
          <a:p>
            <a:r>
              <a:rPr lang="de-DE" dirty="0"/>
              <a:t>Reihe über alle Grenzen hinaus</a:t>
            </a:r>
          </a:p>
          <a:p>
            <a:r>
              <a:rPr lang="de-DE" dirty="0"/>
              <a:t>wächst?                                          </a:t>
            </a:r>
            <a:r>
              <a:rPr lang="de-DE" u="sng" dirty="0"/>
              <a:t>X</a:t>
            </a:r>
          </a:p>
        </p:txBody>
      </p:sp>
      <p:sp>
        <p:nvSpPr>
          <p:cNvPr id="11" name="Freihandform: Form 10">
            <a:extLst>
              <a:ext uri="{FF2B5EF4-FFF2-40B4-BE49-F238E27FC236}">
                <a16:creationId xmlns:a16="http://schemas.microsoft.com/office/drawing/2014/main" id="{5AD3B8D5-8838-4428-B70E-BC9225DFE59A}"/>
              </a:ext>
            </a:extLst>
          </p:cNvPr>
          <p:cNvSpPr/>
          <p:nvPr/>
        </p:nvSpPr>
        <p:spPr>
          <a:xfrm>
            <a:off x="1207363" y="3560448"/>
            <a:ext cx="2405849" cy="738663"/>
          </a:xfrm>
          <a:custGeom>
            <a:avLst/>
            <a:gdLst>
              <a:gd name="connsiteX0" fmla="*/ 2121764 w 2138607"/>
              <a:gd name="connsiteY0" fmla="*/ 749850 h 749850"/>
              <a:gd name="connsiteX1" fmla="*/ 1935332 w 2138607"/>
              <a:gd name="connsiteY1" fmla="*/ 92902 h 749850"/>
              <a:gd name="connsiteX2" fmla="*/ 683581 w 2138607"/>
              <a:gd name="connsiteY2" fmla="*/ 13003 h 749850"/>
              <a:gd name="connsiteX3" fmla="*/ 0 w 2138607"/>
              <a:gd name="connsiteY3" fmla="*/ 172801 h 749850"/>
            </a:gdLst>
            <a:ahLst/>
            <a:cxnLst>
              <a:cxn ang="0">
                <a:pos x="connsiteX0" y="connsiteY0"/>
              </a:cxn>
              <a:cxn ang="0">
                <a:pos x="connsiteX1" y="connsiteY1"/>
              </a:cxn>
              <a:cxn ang="0">
                <a:pos x="connsiteX2" y="connsiteY2"/>
              </a:cxn>
              <a:cxn ang="0">
                <a:pos x="connsiteX3" y="connsiteY3"/>
              </a:cxn>
            </a:cxnLst>
            <a:rect l="l" t="t" r="r" b="b"/>
            <a:pathLst>
              <a:path w="2138607" h="749850">
                <a:moveTo>
                  <a:pt x="2121764" y="749850"/>
                </a:moveTo>
                <a:cubicBezTo>
                  <a:pt x="2148396" y="482780"/>
                  <a:pt x="2175029" y="215710"/>
                  <a:pt x="1935332" y="92902"/>
                </a:cubicBezTo>
                <a:cubicBezTo>
                  <a:pt x="1695635" y="-29906"/>
                  <a:pt x="1006136" y="-313"/>
                  <a:pt x="683581" y="13003"/>
                </a:cubicBezTo>
                <a:cubicBezTo>
                  <a:pt x="361026" y="26319"/>
                  <a:pt x="180513" y="99560"/>
                  <a:pt x="0" y="172801"/>
                </a:cubicBez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e-DE"/>
          </a:p>
        </p:txBody>
      </p:sp>
      <p:sp>
        <p:nvSpPr>
          <p:cNvPr id="12" name="Textfeld 11">
            <a:extLst>
              <a:ext uri="{FF2B5EF4-FFF2-40B4-BE49-F238E27FC236}">
                <a16:creationId xmlns:a16="http://schemas.microsoft.com/office/drawing/2014/main" id="{A3CBFC00-271C-4595-B1DF-67670E27573E}"/>
              </a:ext>
            </a:extLst>
          </p:cNvPr>
          <p:cNvSpPr txBox="1"/>
          <p:nvPr/>
        </p:nvSpPr>
        <p:spPr>
          <a:xfrm rot="5400000">
            <a:off x="1145216" y="5397625"/>
            <a:ext cx="284085" cy="369332"/>
          </a:xfrm>
          <a:prstGeom prst="rect">
            <a:avLst/>
          </a:prstGeom>
          <a:noFill/>
        </p:spPr>
        <p:txBody>
          <a:bodyPr wrap="square" rtlCol="0">
            <a:spAutoFit/>
          </a:bodyPr>
          <a:lstStyle/>
          <a:p>
            <a:r>
              <a:rPr lang="de-DE" dirty="0"/>
              <a:t>…</a:t>
            </a:r>
          </a:p>
        </p:txBody>
      </p:sp>
    </p:spTree>
    <p:extLst>
      <p:ext uri="{BB962C8B-B14F-4D97-AF65-F5344CB8AC3E}">
        <p14:creationId xmlns:p14="http://schemas.microsoft.com/office/powerpoint/2010/main" val="3480001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4AC71-E5BB-45C6-BFAB-867ECA6134AA}"/>
              </a:ext>
            </a:extLst>
          </p:cNvPr>
          <p:cNvSpPr>
            <a:spLocks noGrp="1"/>
          </p:cNvSpPr>
          <p:nvPr>
            <p:ph type="title"/>
          </p:nvPr>
        </p:nvSpPr>
        <p:spPr/>
        <p:txBody>
          <a:bodyPr/>
          <a:lstStyle/>
          <a:p>
            <a:r>
              <a:rPr lang="de-DE" dirty="0"/>
              <a:t>Die harmonische Reihe divergiert</a:t>
            </a:r>
          </a:p>
        </p:txBody>
      </p:sp>
      <p:sp>
        <p:nvSpPr>
          <p:cNvPr id="4" name="Datumsplatzhalter 3">
            <a:extLst>
              <a:ext uri="{FF2B5EF4-FFF2-40B4-BE49-F238E27FC236}">
                <a16:creationId xmlns:a16="http://schemas.microsoft.com/office/drawing/2014/main" id="{B5F692F0-40B6-458F-BD6C-5992AFF3EE9E}"/>
              </a:ext>
            </a:extLst>
          </p:cNvPr>
          <p:cNvSpPr>
            <a:spLocks noGrp="1"/>
          </p:cNvSpPr>
          <p:nvPr>
            <p:ph type="dt" sz="half" idx="10"/>
          </p:nvPr>
        </p:nvSpPr>
        <p:spPr/>
        <p:txBody>
          <a:bodyPr/>
          <a:lstStyle/>
          <a:p>
            <a:pPr rtl="0"/>
            <a:fld id="{FB7C0C16-5521-4517-AFDE-676F786A1296}" type="datetime1">
              <a:rPr lang="de-DE" smtClean="0"/>
              <a:t>04.05.2020</a:t>
            </a:fld>
            <a:endParaRPr lang="en-US"/>
          </a:p>
        </p:txBody>
      </p:sp>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6ED56C7C-8E84-495C-975E-0E65C2EC66DB}"/>
                  </a:ext>
                </a:extLst>
              </p:cNvPr>
              <p:cNvSpPr/>
              <p:nvPr/>
            </p:nvSpPr>
            <p:spPr>
              <a:xfrm>
                <a:off x="2192528" y="2332521"/>
                <a:ext cx="7806944"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tx1"/>
                          </a:solidFill>
                          <a:latin typeface="Cambria Math" panose="02040503050406030204" pitchFamily="18" charset="0"/>
                        </a:rPr>
                        <m:t>1</m:t>
                      </m:r>
                      <m:r>
                        <a:rPr lang="de-DE" i="1" smtClean="0">
                          <a:latin typeface="Cambria Math" panose="02040503050406030204" pitchFamily="18" charset="0"/>
                        </a:rPr>
                        <m:t>+</m:t>
                      </m:r>
                      <m:f>
                        <m:fPr>
                          <m:ctrlPr>
                            <a:rPr lang="de-DE" i="1" smtClean="0">
                              <a:solidFill>
                                <a:srgbClr val="FF0000"/>
                              </a:solidFill>
                              <a:latin typeface="Cambria Math" panose="02040503050406030204" pitchFamily="18" charset="0"/>
                            </a:rPr>
                          </m:ctrlPr>
                        </m:fPr>
                        <m:num>
                          <m:r>
                            <a:rPr lang="de-DE" i="1">
                              <a:solidFill>
                                <a:srgbClr val="FF0000"/>
                              </a:solidFill>
                              <a:latin typeface="Cambria Math" panose="02040503050406030204" pitchFamily="18" charset="0"/>
                            </a:rPr>
                            <m:t>1</m:t>
                          </m:r>
                        </m:num>
                        <m:den>
                          <m:r>
                            <a:rPr lang="de-DE" i="1">
                              <a:solidFill>
                                <a:srgbClr val="FF0000"/>
                              </a:solidFill>
                              <a:latin typeface="Cambria Math" panose="02040503050406030204" pitchFamily="18" charset="0"/>
                            </a:rPr>
                            <m:t>2</m:t>
                          </m:r>
                        </m:den>
                      </m:f>
                      <m:r>
                        <a:rPr lang="de-DE" i="1">
                          <a:latin typeface="Cambria Math" panose="02040503050406030204" pitchFamily="18" charset="0"/>
                        </a:rPr>
                        <m:t>+</m:t>
                      </m:r>
                      <m:f>
                        <m:fPr>
                          <m:ctrlPr>
                            <a:rPr lang="de-DE" i="1" smtClean="0">
                              <a:solidFill>
                                <a:schemeClr val="accent1">
                                  <a:lumMod val="75000"/>
                                </a:schemeClr>
                              </a:solidFill>
                              <a:latin typeface="Cambria Math" panose="02040503050406030204" pitchFamily="18" charset="0"/>
                            </a:rPr>
                          </m:ctrlPr>
                        </m:fPr>
                        <m:num>
                          <m:r>
                            <a:rPr lang="de-DE" i="1">
                              <a:solidFill>
                                <a:schemeClr val="accent1">
                                  <a:lumMod val="75000"/>
                                </a:schemeClr>
                              </a:solidFill>
                              <a:latin typeface="Cambria Math" panose="02040503050406030204" pitchFamily="18" charset="0"/>
                            </a:rPr>
                            <m:t>1</m:t>
                          </m:r>
                        </m:num>
                        <m:den>
                          <m:r>
                            <a:rPr lang="de-DE" i="1">
                              <a:solidFill>
                                <a:schemeClr val="accent1">
                                  <a:lumMod val="75000"/>
                                </a:schemeClr>
                              </a:solidFill>
                              <a:latin typeface="Cambria Math" panose="02040503050406030204" pitchFamily="18" charset="0"/>
                            </a:rPr>
                            <m:t>3</m:t>
                          </m:r>
                        </m:den>
                      </m:f>
                      <m:r>
                        <a:rPr lang="de-DE" i="1">
                          <a:solidFill>
                            <a:schemeClr val="accent1">
                              <a:lumMod val="75000"/>
                            </a:schemeClr>
                          </a:solidFill>
                          <a:latin typeface="Cambria Math" panose="02040503050406030204" pitchFamily="18" charset="0"/>
                        </a:rPr>
                        <m:t>+</m:t>
                      </m:r>
                      <m:f>
                        <m:fPr>
                          <m:ctrlPr>
                            <a:rPr lang="de-DE" i="1">
                              <a:solidFill>
                                <a:schemeClr val="accent1">
                                  <a:lumMod val="75000"/>
                                </a:schemeClr>
                              </a:solidFill>
                              <a:latin typeface="Cambria Math" panose="02040503050406030204" pitchFamily="18" charset="0"/>
                            </a:rPr>
                          </m:ctrlPr>
                        </m:fPr>
                        <m:num>
                          <m:r>
                            <a:rPr lang="de-DE" i="1">
                              <a:solidFill>
                                <a:schemeClr val="accent1">
                                  <a:lumMod val="75000"/>
                                </a:schemeClr>
                              </a:solidFill>
                              <a:latin typeface="Cambria Math" panose="02040503050406030204" pitchFamily="18" charset="0"/>
                            </a:rPr>
                            <m:t>1</m:t>
                          </m:r>
                        </m:num>
                        <m:den>
                          <m:r>
                            <a:rPr lang="de-DE" i="1">
                              <a:solidFill>
                                <a:schemeClr val="accent1">
                                  <a:lumMod val="75000"/>
                                </a:schemeClr>
                              </a:solidFill>
                              <a:latin typeface="Cambria Math" panose="02040503050406030204" pitchFamily="18" charset="0"/>
                            </a:rPr>
                            <m:t>4</m:t>
                          </m:r>
                        </m:den>
                      </m:f>
                      <m:r>
                        <a:rPr lang="de-DE" b="0" i="1" smtClean="0">
                          <a:latin typeface="Cambria Math" panose="02040503050406030204" pitchFamily="18" charset="0"/>
                        </a:rPr>
                        <m:t>+</m:t>
                      </m:r>
                      <m:f>
                        <m:fPr>
                          <m:ctrlPr>
                            <a:rPr lang="de-DE" i="1" smtClean="0">
                              <a:solidFill>
                                <a:srgbClr val="0070C0"/>
                              </a:solidFill>
                              <a:latin typeface="Cambria Math" panose="02040503050406030204" pitchFamily="18" charset="0"/>
                            </a:rPr>
                          </m:ctrlPr>
                        </m:fPr>
                        <m:num>
                          <m:r>
                            <a:rPr lang="de-DE" i="1">
                              <a:solidFill>
                                <a:srgbClr val="0070C0"/>
                              </a:solidFill>
                              <a:latin typeface="Cambria Math" panose="02040503050406030204" pitchFamily="18" charset="0"/>
                            </a:rPr>
                            <m:t>1</m:t>
                          </m:r>
                        </m:num>
                        <m:den>
                          <m:r>
                            <a:rPr lang="de-DE" b="0" i="1" smtClean="0">
                              <a:solidFill>
                                <a:srgbClr val="0070C0"/>
                              </a:solidFill>
                              <a:latin typeface="Cambria Math" panose="02040503050406030204" pitchFamily="18" charset="0"/>
                            </a:rPr>
                            <m:t>5</m:t>
                          </m:r>
                        </m:den>
                      </m:f>
                      <m:r>
                        <a:rPr lang="de-DE" i="1">
                          <a:solidFill>
                            <a:srgbClr val="0070C0"/>
                          </a:solidFill>
                          <a:latin typeface="Cambria Math" panose="02040503050406030204" pitchFamily="18" charset="0"/>
                        </a:rPr>
                        <m:t>+</m:t>
                      </m:r>
                      <m:f>
                        <m:fPr>
                          <m:ctrlPr>
                            <a:rPr lang="de-DE" i="1">
                              <a:solidFill>
                                <a:srgbClr val="0070C0"/>
                              </a:solidFill>
                              <a:latin typeface="Cambria Math" panose="02040503050406030204" pitchFamily="18" charset="0"/>
                            </a:rPr>
                          </m:ctrlPr>
                        </m:fPr>
                        <m:num>
                          <m:r>
                            <a:rPr lang="de-DE" i="1">
                              <a:solidFill>
                                <a:srgbClr val="0070C0"/>
                              </a:solidFill>
                              <a:latin typeface="Cambria Math" panose="02040503050406030204" pitchFamily="18" charset="0"/>
                            </a:rPr>
                            <m:t>1</m:t>
                          </m:r>
                        </m:num>
                        <m:den>
                          <m:r>
                            <a:rPr lang="de-DE" b="0" i="1" smtClean="0">
                              <a:solidFill>
                                <a:srgbClr val="0070C0"/>
                              </a:solidFill>
                              <a:latin typeface="Cambria Math" panose="02040503050406030204" pitchFamily="18" charset="0"/>
                            </a:rPr>
                            <m:t>6</m:t>
                          </m:r>
                        </m:den>
                      </m:f>
                      <m:r>
                        <a:rPr lang="de-DE" i="1">
                          <a:solidFill>
                            <a:srgbClr val="0070C0"/>
                          </a:solidFill>
                          <a:latin typeface="Cambria Math" panose="02040503050406030204" pitchFamily="18" charset="0"/>
                        </a:rPr>
                        <m:t>+</m:t>
                      </m:r>
                      <m:f>
                        <m:fPr>
                          <m:ctrlPr>
                            <a:rPr lang="de-DE" i="1">
                              <a:solidFill>
                                <a:srgbClr val="0070C0"/>
                              </a:solidFill>
                              <a:latin typeface="Cambria Math" panose="02040503050406030204" pitchFamily="18" charset="0"/>
                            </a:rPr>
                          </m:ctrlPr>
                        </m:fPr>
                        <m:num>
                          <m:r>
                            <a:rPr lang="de-DE" i="1">
                              <a:solidFill>
                                <a:srgbClr val="0070C0"/>
                              </a:solidFill>
                              <a:latin typeface="Cambria Math" panose="02040503050406030204" pitchFamily="18" charset="0"/>
                            </a:rPr>
                            <m:t>1</m:t>
                          </m:r>
                        </m:num>
                        <m:den>
                          <m:r>
                            <a:rPr lang="de-DE" b="0" i="1" smtClean="0">
                              <a:solidFill>
                                <a:srgbClr val="0070C0"/>
                              </a:solidFill>
                              <a:latin typeface="Cambria Math" panose="02040503050406030204" pitchFamily="18" charset="0"/>
                            </a:rPr>
                            <m:t>7</m:t>
                          </m:r>
                        </m:den>
                      </m:f>
                      <m:r>
                        <a:rPr lang="de-DE" b="0" i="1" smtClean="0">
                          <a:solidFill>
                            <a:srgbClr val="0070C0"/>
                          </a:solidFill>
                          <a:latin typeface="Cambria Math" panose="02040503050406030204" pitchFamily="18" charset="0"/>
                        </a:rPr>
                        <m:t>+</m:t>
                      </m:r>
                      <m:f>
                        <m:fPr>
                          <m:ctrlPr>
                            <a:rPr lang="de-DE" i="1">
                              <a:solidFill>
                                <a:srgbClr val="0070C0"/>
                              </a:solidFill>
                              <a:latin typeface="Cambria Math" panose="02040503050406030204" pitchFamily="18" charset="0"/>
                            </a:rPr>
                          </m:ctrlPr>
                        </m:fPr>
                        <m:num>
                          <m:r>
                            <a:rPr lang="de-DE" i="1">
                              <a:solidFill>
                                <a:srgbClr val="0070C0"/>
                              </a:solidFill>
                              <a:latin typeface="Cambria Math" panose="02040503050406030204" pitchFamily="18" charset="0"/>
                            </a:rPr>
                            <m:t>1</m:t>
                          </m:r>
                        </m:num>
                        <m:den>
                          <m:r>
                            <a:rPr lang="de-DE" b="0" i="1" smtClean="0">
                              <a:solidFill>
                                <a:srgbClr val="0070C0"/>
                              </a:solidFill>
                              <a:latin typeface="Cambria Math" panose="02040503050406030204" pitchFamily="18" charset="0"/>
                            </a:rPr>
                            <m:t>8</m:t>
                          </m:r>
                        </m:den>
                      </m:f>
                      <m:r>
                        <a:rPr lang="de-DE" i="1">
                          <a:latin typeface="Cambria Math" panose="02040503050406030204" pitchFamily="18" charset="0"/>
                        </a:rPr>
                        <m:t>+</m:t>
                      </m:r>
                      <m:f>
                        <m:fPr>
                          <m:ctrlPr>
                            <a:rPr lang="de-DE" i="1" smtClean="0">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9</m:t>
                          </m:r>
                        </m:den>
                      </m:f>
                      <m:r>
                        <a:rPr lang="de-DE" i="1">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10</m:t>
                          </m:r>
                        </m:den>
                      </m:f>
                      <m:r>
                        <a:rPr lang="de-DE" b="0" i="1" smtClean="0">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11</m:t>
                          </m:r>
                        </m:den>
                      </m:f>
                      <m:r>
                        <a:rPr lang="de-DE" i="1">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12</m:t>
                          </m:r>
                        </m:den>
                      </m:f>
                      <m:r>
                        <a:rPr lang="de-DE" i="1">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13</m:t>
                          </m:r>
                        </m:den>
                      </m:f>
                      <m:r>
                        <a:rPr lang="de-DE" b="0" i="1" smtClean="0">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14</m:t>
                          </m:r>
                        </m:den>
                      </m:f>
                      <m:r>
                        <a:rPr lang="de-DE" i="1">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15</m:t>
                          </m:r>
                        </m:den>
                      </m:f>
                      <m:r>
                        <a:rPr lang="de-DE" i="1">
                          <a:solidFill>
                            <a:schemeClr val="accent4"/>
                          </a:solidFill>
                          <a:latin typeface="Cambria Math" panose="02040503050406030204" pitchFamily="18" charset="0"/>
                        </a:rPr>
                        <m:t>+</m:t>
                      </m:r>
                      <m:f>
                        <m:fPr>
                          <m:ctrlPr>
                            <a:rPr lang="de-DE" i="1">
                              <a:solidFill>
                                <a:schemeClr val="accent4"/>
                              </a:solidFill>
                              <a:latin typeface="Cambria Math" panose="02040503050406030204" pitchFamily="18" charset="0"/>
                            </a:rPr>
                          </m:ctrlPr>
                        </m:fPr>
                        <m:num>
                          <m:r>
                            <a:rPr lang="de-DE" i="1">
                              <a:solidFill>
                                <a:schemeClr val="accent4"/>
                              </a:solidFill>
                              <a:latin typeface="Cambria Math" panose="02040503050406030204" pitchFamily="18" charset="0"/>
                            </a:rPr>
                            <m:t>1</m:t>
                          </m:r>
                        </m:num>
                        <m:den>
                          <m:r>
                            <a:rPr lang="de-DE" b="0" i="1" smtClean="0">
                              <a:solidFill>
                                <a:schemeClr val="accent4"/>
                              </a:solidFill>
                              <a:latin typeface="Cambria Math" panose="02040503050406030204" pitchFamily="18" charset="0"/>
                            </a:rPr>
                            <m:t>16</m:t>
                          </m:r>
                        </m:den>
                      </m:f>
                      <m:r>
                        <a:rPr lang="de-DE" b="0" i="1" smtClean="0">
                          <a:latin typeface="Cambria Math" panose="02040503050406030204" pitchFamily="18" charset="0"/>
                        </a:rPr>
                        <m:t>+…</m:t>
                      </m:r>
                    </m:oMath>
                  </m:oMathPara>
                </a14:m>
                <a:endParaRPr lang="de-DE" dirty="0"/>
              </a:p>
            </p:txBody>
          </p:sp>
        </mc:Choice>
        <mc:Fallback xmlns="">
          <p:sp>
            <p:nvSpPr>
              <p:cNvPr id="5" name="Rechteck 4">
                <a:extLst>
                  <a:ext uri="{FF2B5EF4-FFF2-40B4-BE49-F238E27FC236}">
                    <a16:creationId xmlns:a16="http://schemas.microsoft.com/office/drawing/2014/main" id="{6ED56C7C-8E84-495C-975E-0E65C2EC66DB}"/>
                  </a:ext>
                </a:extLst>
              </p:cNvPr>
              <p:cNvSpPr>
                <a:spLocks noRot="1" noChangeAspect="1" noMove="1" noResize="1" noEditPoints="1" noAdjustHandles="1" noChangeArrowheads="1" noChangeShapeType="1" noTextEdit="1"/>
              </p:cNvSpPr>
              <p:nvPr/>
            </p:nvSpPr>
            <p:spPr>
              <a:xfrm>
                <a:off x="2192528" y="2332521"/>
                <a:ext cx="7806944" cy="612796"/>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9503A882-4FF5-4307-85C9-8720F792EDE1}"/>
                  </a:ext>
                </a:extLst>
              </p:cNvPr>
              <p:cNvSpPr txBox="1"/>
              <p:nvPr/>
            </p:nvSpPr>
            <p:spPr>
              <a:xfrm>
                <a:off x="1287262" y="3329123"/>
                <a:ext cx="9837938" cy="2867260"/>
              </a:xfrm>
              <a:prstGeom prst="rect">
                <a:avLst/>
              </a:prstGeom>
              <a:noFill/>
            </p:spPr>
            <p:txBody>
              <a:bodyPr wrap="square" rtlCol="0">
                <a:spAutoFit/>
              </a:bodyPr>
              <a:lstStyle/>
              <a:p>
                <a:r>
                  <a:rPr lang="de-DE" dirty="0"/>
                  <a:t>Dass die harmonische Reihe divergiert zeigt man mit Hilfe des </a:t>
                </a:r>
                <a:r>
                  <a:rPr lang="de-DE" dirty="0" err="1"/>
                  <a:t>Cauchy‘schen</a:t>
                </a:r>
                <a:r>
                  <a:rPr lang="de-DE" dirty="0"/>
                  <a:t> Verdichtungskriteriums: Man fasst immer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2</m:t>
                        </m:r>
                      </m:e>
                      <m:sup>
                        <m:r>
                          <a:rPr lang="de-DE" b="0" i="1" smtClean="0">
                            <a:latin typeface="Cambria Math" panose="02040503050406030204" pitchFamily="18" charset="0"/>
                          </a:rPr>
                          <m:t>𝑘</m:t>
                        </m:r>
                      </m:sup>
                    </m:sSup>
                    <m:r>
                      <a:rPr lang="de-DE" b="0" i="1" smtClean="0">
                        <a:latin typeface="Cambria Math" panose="02040503050406030204" pitchFamily="18" charset="0"/>
                      </a:rPr>
                      <m:t> </m:t>
                    </m:r>
                  </m:oMath>
                </a14:m>
                <a:r>
                  <a:rPr lang="de-DE" dirty="0"/>
                  <a:t>Summanden der Reihe zusammen und sieht, dass sich als Summe immer mindestens ½ ergibt.  </a:t>
                </a:r>
              </a:p>
              <a:p>
                <a:endParaRPr lang="de-DE" dirty="0"/>
              </a:p>
              <a:p>
                <a:r>
                  <a:rPr lang="de-DE" dirty="0"/>
                  <a:t>Also (schwarz): 1 ist größer als 1/2 . Dann (rot): ½ ist ½. Dann (grün): Die Summe aus 1/3+1/4 ist größer als ½, da ja 1/3 größer ist als 1/4 und 2*1/4 auch ½ ist. Dann (blau): 1/5, 1/6, 1/7 sind alle größer als 1/8 und 4*1/8 ist ½. Und so weiter…</a:t>
                </a:r>
              </a:p>
              <a:p>
                <a:r>
                  <a:rPr lang="de-DE" dirty="0"/>
                  <a:t> </a:t>
                </a:r>
              </a:p>
              <a:p>
                <a:r>
                  <a:rPr lang="de-DE" dirty="0"/>
                  <a:t>Man addiert also unendlich oft Ausdrücke, die mindestens ½ sind… das wird unendlich groß. </a:t>
                </a:r>
              </a:p>
            </p:txBody>
          </p:sp>
        </mc:Choice>
        <mc:Fallback xmlns="">
          <p:sp>
            <p:nvSpPr>
              <p:cNvPr id="6" name="Textfeld 5">
                <a:extLst>
                  <a:ext uri="{FF2B5EF4-FFF2-40B4-BE49-F238E27FC236}">
                    <a16:creationId xmlns:a16="http://schemas.microsoft.com/office/drawing/2014/main" id="{9503A882-4FF5-4307-85C9-8720F792EDE1}"/>
                  </a:ext>
                </a:extLst>
              </p:cNvPr>
              <p:cNvSpPr txBox="1">
                <a:spLocks noRot="1" noChangeAspect="1" noMove="1" noResize="1" noEditPoints="1" noAdjustHandles="1" noChangeArrowheads="1" noChangeShapeType="1" noTextEdit="1"/>
              </p:cNvSpPr>
              <p:nvPr/>
            </p:nvSpPr>
            <p:spPr>
              <a:xfrm>
                <a:off x="1287262" y="3329123"/>
                <a:ext cx="9837938" cy="2867260"/>
              </a:xfrm>
              <a:prstGeom prst="rect">
                <a:avLst/>
              </a:prstGeom>
              <a:blipFill>
                <a:blip r:embed="rId3"/>
                <a:stretch>
                  <a:fillRect l="-496" t="-1064" r="-434" b="-2340"/>
                </a:stretch>
              </a:blipFill>
            </p:spPr>
            <p:txBody>
              <a:bodyPr/>
              <a:lstStyle/>
              <a:p>
                <a:r>
                  <a:rPr lang="de-DE">
                    <a:noFill/>
                  </a:rPr>
                  <a:t> </a:t>
                </a:r>
              </a:p>
            </p:txBody>
          </p:sp>
        </mc:Fallback>
      </mc:AlternateContent>
    </p:spTree>
    <p:extLst>
      <p:ext uri="{BB962C8B-B14F-4D97-AF65-F5344CB8AC3E}">
        <p14:creationId xmlns:p14="http://schemas.microsoft.com/office/powerpoint/2010/main" val="2344231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79_TF78438558" id="{52906723-C130-4574-979F-893E907F73E5}" vid="{E635294A-DA31-4A29-8208-4BAAB3845E9E}"/>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{E58A4A39-6A1F-4A48-B46B-6A90B0F231B6}tf78438558</Template>
  <TotalTime>0</TotalTime>
  <Words>2505</Words>
  <Application>Microsoft Office PowerPoint</Application>
  <PresentationFormat>Breitbild</PresentationFormat>
  <Paragraphs>244</Paragraphs>
  <Slides>28</Slides>
  <Notes>1</Notes>
  <HiddenSlides>0</HiddenSlides>
  <MMClips>8</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Calibri</vt:lpstr>
      <vt:lpstr>Cambria Math</vt:lpstr>
      <vt:lpstr>Century Gothic</vt:lpstr>
      <vt:lpstr>Garamond</vt:lpstr>
      <vt:lpstr>SavonVTI</vt:lpstr>
      <vt:lpstr>Mathematik I</vt:lpstr>
      <vt:lpstr>Rechnen Sie aus!</vt:lpstr>
      <vt:lpstr>Konvergente Reihe (cos(i))</vt:lpstr>
      <vt:lpstr>Divergente Reihe (ln(3))</vt:lpstr>
      <vt:lpstr>Lösung des ln⁡-Problems</vt:lpstr>
      <vt:lpstr>Wichtige mathematische Begriffe </vt:lpstr>
      <vt:lpstr>Warum hat ln(3) nicht funktioniert?</vt:lpstr>
      <vt:lpstr>Ein Rätsel</vt:lpstr>
      <vt:lpstr>Die harmonische Reihe divergiert</vt:lpstr>
      <vt:lpstr>Die geometrische Reihe</vt:lpstr>
      <vt:lpstr>Die Partialsummen der geometrischen Reihe</vt:lpstr>
      <vt:lpstr>Cauchys Idee</vt:lpstr>
      <vt:lpstr>Wurzelkriterium</vt:lpstr>
      <vt:lpstr>Wurzelkriterium I</vt:lpstr>
      <vt:lpstr>Wurzelkriterium II</vt:lpstr>
      <vt:lpstr>Wurzelkriterium III (Cauchy-Hadamard)</vt:lpstr>
      <vt:lpstr>EXKURS</vt:lpstr>
      <vt:lpstr>Jetzt aber zurück zu den Potenzreihen!</vt:lpstr>
      <vt:lpstr>Konvergenz einer Potenzreihe</vt:lpstr>
      <vt:lpstr>Konvergenz einer Potenzreihe</vt:lpstr>
      <vt:lpstr>Konvergenz einer Potenzreihe</vt:lpstr>
      <vt:lpstr>Konvergenz einer Potenzreihe</vt:lpstr>
      <vt:lpstr>Konvergenz einer Potenzreihe</vt:lpstr>
      <vt:lpstr>R ausrechnen für ln(x)</vt:lpstr>
      <vt:lpstr>R ausrechnen für ln(x)</vt:lpstr>
      <vt:lpstr>ln(x) für komplexe Zahlen x</vt:lpstr>
      <vt:lpstr>R ausrechnen für cos(x)</vt:lpstr>
      <vt:lpstr>Weiterführende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2020-04-30T08:57:15Z</dcterms:created>
  <dcterms:modified xsi:type="dcterms:W3CDTF">2020-05-04T08:26:21Z</dcterms:modified>
</cp:coreProperties>
</file>