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62" r:id="rId3"/>
    <p:sldId id="257" r:id="rId4"/>
    <p:sldId id="258" r:id="rId5"/>
    <p:sldId id="263" r:id="rId6"/>
    <p:sldId id="259" r:id="rId7"/>
    <p:sldId id="260" r:id="rId8"/>
    <p:sldId id="261" r:id="rId9"/>
    <p:sldId id="264" r:id="rId10"/>
    <p:sldId id="265" r:id="rId11"/>
    <p:sldId id="266" r:id="rId12"/>
    <p:sldId id="267" r:id="rId13"/>
    <p:sldId id="271" r:id="rId14"/>
    <p:sldId id="268" r:id="rId15"/>
    <p:sldId id="270" r:id="rId16"/>
    <p:sldId id="269"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EEB20-8566-4059-A621-54FA6E1A179D}" type="datetimeFigureOut">
              <a:rPr lang="de-DE" smtClean="0"/>
              <a:t>10.05.2020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8A201-CC75-49DF-B046-FCDF5E3E51E3}" type="slidenum">
              <a:rPr lang="de-DE" smtClean="0"/>
              <a:t>‹Nr.›</a:t>
            </a:fld>
            <a:endParaRPr lang="de-DE"/>
          </a:p>
        </p:txBody>
      </p:sp>
    </p:spTree>
    <p:extLst>
      <p:ext uri="{BB962C8B-B14F-4D97-AF65-F5344CB8AC3E}">
        <p14:creationId xmlns:p14="http://schemas.microsoft.com/office/powerpoint/2010/main" val="2093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Mastertitelformat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Mastertitelformat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Mastertitelformat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Mastertitelformat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Mastertitelformat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ymath.com/answer?q=differentiate%202*x*sin(x*y)%2Bx%5E2*cos(x*y)*y%20%2C%20y"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esearchgate.net/figure/Pressure-enthalpy-diagram-for-pure-water-showing-contours-of-equal-temperature-density_fig2_29294723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e.wikipedia.org/wiki/Satz_von_der_impliziten_Funk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rustfrei-lernen.de/mathematik/ableitung-produktregel-quotientenregel-ableitungsregel.html" TargetMode="Externa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D2C86-E42D-483C-AE7E-4B18C7A67006}"/>
              </a:ext>
            </a:extLst>
          </p:cNvPr>
          <p:cNvSpPr>
            <a:spLocks noGrp="1"/>
          </p:cNvSpPr>
          <p:nvPr>
            <p:ph type="ctrTitle"/>
          </p:nvPr>
        </p:nvSpPr>
        <p:spPr/>
        <p:txBody>
          <a:bodyPr/>
          <a:lstStyle/>
          <a:p>
            <a:r>
              <a:rPr lang="de-DE" dirty="0"/>
              <a:t>Mathematik I	</a:t>
            </a:r>
          </a:p>
        </p:txBody>
      </p:sp>
      <p:sp>
        <p:nvSpPr>
          <p:cNvPr id="3" name="Untertitel 2">
            <a:extLst>
              <a:ext uri="{FF2B5EF4-FFF2-40B4-BE49-F238E27FC236}">
                <a16:creationId xmlns:a16="http://schemas.microsoft.com/office/drawing/2014/main" id="{DC2A8B91-C502-4FFD-A94F-CFACE04FBC99}"/>
              </a:ext>
            </a:extLst>
          </p:cNvPr>
          <p:cNvSpPr>
            <a:spLocks noGrp="1"/>
          </p:cNvSpPr>
          <p:nvPr>
            <p:ph type="subTitle" idx="1"/>
          </p:nvPr>
        </p:nvSpPr>
        <p:spPr/>
        <p:txBody>
          <a:bodyPr/>
          <a:lstStyle/>
          <a:p>
            <a:r>
              <a:rPr lang="de-DE" dirty="0"/>
              <a:t>Partielle Differentiale</a:t>
            </a:r>
          </a:p>
        </p:txBody>
      </p:sp>
    </p:spTree>
    <p:extLst>
      <p:ext uri="{BB962C8B-B14F-4D97-AF65-F5344CB8AC3E}">
        <p14:creationId xmlns:p14="http://schemas.microsoft.com/office/powerpoint/2010/main" val="87047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Totales Differential höherer Ordnung</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7C853D78-70B6-4EEE-89EE-3BF56B4D784D}"/>
                  </a:ext>
                </a:extLst>
              </p:cNvPr>
              <p:cNvSpPr txBox="1"/>
              <p:nvPr/>
            </p:nvSpPr>
            <p:spPr>
              <a:xfrm>
                <a:off x="522513" y="2062064"/>
                <a:ext cx="11346026" cy="2810578"/>
              </a:xfrm>
              <a:prstGeom prst="rect">
                <a:avLst/>
              </a:prstGeom>
              <a:noFill/>
            </p:spPr>
            <p:txBody>
              <a:bodyPr wrap="square" rtlCol="0">
                <a:spAutoFit/>
              </a:bodyPr>
              <a:lstStyle/>
              <a:p>
                <a:r>
                  <a:rPr lang="de-DE" dirty="0"/>
                  <a:t>Der Ausdruck </a:t>
                </a:r>
                <a14:m>
                  <m:oMath xmlns:m="http://schemas.openxmlformats.org/officeDocument/2006/math">
                    <m:r>
                      <a:rPr lang="de-DE" i="1" smtClean="0">
                        <a:solidFill>
                          <a:schemeClr val="accent6">
                            <a:lumMod val="50000"/>
                          </a:schemeClr>
                        </a:solidFill>
                        <a:latin typeface="Cambria Math" panose="02040503050406030204" pitchFamily="18" charset="0"/>
                      </a:rPr>
                      <m:t>𝑑𝑓</m:t>
                    </m:r>
                    <m:r>
                      <a:rPr lang="de-DE" i="1" smtClean="0">
                        <a:solidFill>
                          <a:schemeClr val="accent6">
                            <a:lumMod val="50000"/>
                          </a:schemeClr>
                        </a:solidFill>
                        <a:latin typeface="Cambria Math" panose="02040503050406030204" pitchFamily="18" charset="0"/>
                      </a:rPr>
                      <m:t>=</m:t>
                    </m:r>
                    <m:sSub>
                      <m:sSubPr>
                        <m:ctrlPr>
                          <a:rPr lang="de-DE" i="1">
                            <a:solidFill>
                              <a:schemeClr val="accent6">
                                <a:lumMod val="50000"/>
                              </a:schemeClr>
                            </a:solidFill>
                            <a:latin typeface="Cambria Math" panose="02040503050406030204" pitchFamily="18" charset="0"/>
                          </a:rPr>
                        </m:ctrlPr>
                      </m:sSubPr>
                      <m:e>
                        <m:r>
                          <a:rPr lang="de-DE" i="1">
                            <a:solidFill>
                              <a:schemeClr val="accent6">
                                <a:lumMod val="50000"/>
                              </a:schemeClr>
                            </a:solidFill>
                            <a:latin typeface="Cambria Math" panose="02040503050406030204" pitchFamily="18" charset="0"/>
                          </a:rPr>
                          <m:t>𝑓</m:t>
                        </m:r>
                      </m:e>
                      <m:sub>
                        <m:r>
                          <a:rPr lang="de-DE" i="1">
                            <a:solidFill>
                              <a:schemeClr val="accent6">
                                <a:lumMod val="50000"/>
                              </a:schemeClr>
                            </a:solidFill>
                            <a:latin typeface="Cambria Math" panose="02040503050406030204" pitchFamily="18" charset="0"/>
                          </a:rPr>
                          <m:t>𝑥</m:t>
                        </m:r>
                      </m:sub>
                    </m:sSub>
                    <m:d>
                      <m:dPr>
                        <m:ctrlPr>
                          <a:rPr lang="de-DE" i="1">
                            <a:solidFill>
                              <a:schemeClr val="accent6">
                                <a:lumMod val="50000"/>
                              </a:schemeClr>
                            </a:solidFill>
                            <a:latin typeface="Cambria Math" panose="02040503050406030204" pitchFamily="18" charset="0"/>
                          </a:rPr>
                        </m:ctrlPr>
                      </m:dPr>
                      <m:e>
                        <m:r>
                          <a:rPr lang="de-DE" i="1">
                            <a:solidFill>
                              <a:schemeClr val="accent6">
                                <a:lumMod val="50000"/>
                              </a:schemeClr>
                            </a:solidFill>
                            <a:latin typeface="Cambria Math" panose="02040503050406030204" pitchFamily="18" charset="0"/>
                          </a:rPr>
                          <m:t>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𝑦</m:t>
                        </m:r>
                      </m:e>
                    </m:d>
                    <m:r>
                      <a:rPr lang="de-DE" i="1">
                        <a:solidFill>
                          <a:schemeClr val="accent6">
                            <a:lumMod val="50000"/>
                          </a:schemeClr>
                        </a:solidFill>
                        <a:latin typeface="Cambria Math" panose="02040503050406030204" pitchFamily="18" charset="0"/>
                        <a:ea typeface="Cambria Math" panose="02040503050406030204" pitchFamily="18" charset="0"/>
                      </a:rPr>
                      <m:t>∙</m:t>
                    </m:r>
                    <m:r>
                      <a:rPr lang="de-DE" i="1">
                        <a:solidFill>
                          <a:schemeClr val="accent6">
                            <a:lumMod val="50000"/>
                          </a:schemeClr>
                        </a:solidFill>
                        <a:latin typeface="Cambria Math" panose="02040503050406030204" pitchFamily="18" charset="0"/>
                        <a:ea typeface="Cambria Math" panose="02040503050406030204" pitchFamily="18" charset="0"/>
                      </a:rPr>
                      <m:t>𝑑𝑥</m:t>
                    </m:r>
                    <m:r>
                      <a:rPr lang="de-DE" i="1">
                        <a:solidFill>
                          <a:schemeClr val="accent6">
                            <a:lumMod val="50000"/>
                          </a:schemeClr>
                        </a:solidFill>
                        <a:latin typeface="Cambria Math" panose="02040503050406030204" pitchFamily="18" charset="0"/>
                        <a:ea typeface="Cambria Math" panose="02040503050406030204" pitchFamily="18" charset="0"/>
                      </a:rPr>
                      <m:t> +</m:t>
                    </m:r>
                    <m:sSub>
                      <m:sSubPr>
                        <m:ctrlPr>
                          <a:rPr lang="de-DE" i="1">
                            <a:solidFill>
                              <a:schemeClr val="accent6">
                                <a:lumMod val="50000"/>
                              </a:schemeClr>
                            </a:solidFill>
                            <a:latin typeface="Cambria Math" panose="02040503050406030204" pitchFamily="18" charset="0"/>
                          </a:rPr>
                        </m:ctrlPr>
                      </m:sSubPr>
                      <m:e>
                        <m:r>
                          <a:rPr lang="de-DE" i="1">
                            <a:solidFill>
                              <a:schemeClr val="accent6">
                                <a:lumMod val="50000"/>
                              </a:schemeClr>
                            </a:solidFill>
                            <a:latin typeface="Cambria Math" panose="02040503050406030204" pitchFamily="18" charset="0"/>
                          </a:rPr>
                          <m:t>𝑓</m:t>
                        </m:r>
                      </m:e>
                      <m:sub>
                        <m:r>
                          <a:rPr lang="de-DE" i="1">
                            <a:solidFill>
                              <a:schemeClr val="accent6">
                                <a:lumMod val="50000"/>
                              </a:schemeClr>
                            </a:solidFill>
                            <a:latin typeface="Cambria Math" panose="02040503050406030204" pitchFamily="18" charset="0"/>
                          </a:rPr>
                          <m:t>𝑦</m:t>
                        </m:r>
                      </m:sub>
                    </m:sSub>
                    <m:d>
                      <m:dPr>
                        <m:ctrlPr>
                          <a:rPr lang="de-DE" i="1">
                            <a:solidFill>
                              <a:schemeClr val="accent6">
                                <a:lumMod val="50000"/>
                              </a:schemeClr>
                            </a:solidFill>
                            <a:latin typeface="Cambria Math" panose="02040503050406030204" pitchFamily="18" charset="0"/>
                          </a:rPr>
                        </m:ctrlPr>
                      </m:dPr>
                      <m:e>
                        <m:r>
                          <a:rPr lang="de-DE" i="1">
                            <a:solidFill>
                              <a:schemeClr val="accent6">
                                <a:lumMod val="50000"/>
                              </a:schemeClr>
                            </a:solidFill>
                            <a:latin typeface="Cambria Math" panose="02040503050406030204" pitchFamily="18" charset="0"/>
                          </a:rPr>
                          <m:t>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𝑦</m:t>
                        </m:r>
                      </m:e>
                    </m:d>
                    <m:r>
                      <a:rPr lang="de-DE" i="1">
                        <a:solidFill>
                          <a:schemeClr val="accent6">
                            <a:lumMod val="50000"/>
                          </a:schemeClr>
                        </a:solidFill>
                        <a:latin typeface="Cambria Math" panose="02040503050406030204" pitchFamily="18" charset="0"/>
                        <a:ea typeface="Cambria Math" panose="02040503050406030204" pitchFamily="18" charset="0"/>
                      </a:rPr>
                      <m:t>∙</m:t>
                    </m:r>
                    <m:r>
                      <a:rPr lang="de-DE" i="1">
                        <a:solidFill>
                          <a:schemeClr val="accent6">
                            <a:lumMod val="50000"/>
                          </a:schemeClr>
                        </a:solidFill>
                        <a:latin typeface="Cambria Math" panose="02040503050406030204" pitchFamily="18" charset="0"/>
                        <a:ea typeface="Cambria Math" panose="02040503050406030204" pitchFamily="18" charset="0"/>
                      </a:rPr>
                      <m:t>𝑑𝑦</m:t>
                    </m:r>
                    <m:r>
                      <a:rPr lang="de-DE" i="1">
                        <a:solidFill>
                          <a:schemeClr val="accent6">
                            <a:lumMod val="50000"/>
                          </a:schemeClr>
                        </a:solidFill>
                        <a:latin typeface="Cambria Math" panose="02040503050406030204" pitchFamily="18" charset="0"/>
                        <a:ea typeface="Cambria Math" panose="02040503050406030204" pitchFamily="18" charset="0"/>
                      </a:rPr>
                      <m:t> </m:t>
                    </m:r>
                  </m:oMath>
                </a14:m>
                <a:r>
                  <a:rPr lang="de-DE" dirty="0"/>
                  <a:t>ist das totale Differential erster Ordnung. Es ist so etwas wie die erste Ableitung von f in mehreren (hier 2 wegen x und y) Dimensionen. Es gibt auch totale Differentiale höherer Ordnung. So kann man auch analog zur zweiten Ableitung einer Funktion ausrechnen, wie der differentielle Anstieg von f </a:t>
                </a:r>
                <a:r>
                  <a:rPr lang="de-DE" i="1" dirty="0"/>
                  <a:t>ansteigt</a:t>
                </a:r>
                <a:r>
                  <a:rPr lang="de-DE" dirty="0"/>
                  <a:t>, wenn man an den Inputgrößen x und y wackelt. Also, was ist d(</a:t>
                </a:r>
                <a:r>
                  <a:rPr lang="de-DE" dirty="0" err="1"/>
                  <a:t>df</a:t>
                </a:r>
                <a:r>
                  <a:rPr lang="de-DE" dirty="0"/>
                  <a:t>)? (Das totale Differential zweiter Ordnung)</a:t>
                </a:r>
              </a:p>
              <a:p>
                <a:endParaRPr lang="de-DE" dirty="0"/>
              </a:p>
              <a:p>
                <a:pPr/>
                <a14:m>
                  <m:oMathPara xmlns:m="http://schemas.openxmlformats.org/officeDocument/2006/math">
                    <m:oMathParaPr>
                      <m:jc m:val="left"/>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𝑑</m:t>
                          </m:r>
                        </m:e>
                        <m:sup>
                          <m:r>
                            <a:rPr lang="de-DE" b="0" i="1" smtClean="0">
                              <a:latin typeface="Cambria Math" panose="02040503050406030204" pitchFamily="18" charset="0"/>
                            </a:rPr>
                            <m:t>2</m:t>
                          </m:r>
                        </m:sup>
                      </m:sSup>
                      <m:r>
                        <a:rPr lang="de-DE" b="0" i="1" smtClean="0">
                          <a:latin typeface="Cambria Math" panose="02040503050406030204" pitchFamily="18" charset="0"/>
                        </a:rPr>
                        <m:t>𝑓</m:t>
                      </m:r>
                      <m:r>
                        <a:rPr lang="de-DE" b="0" i="1" smtClean="0">
                          <a:latin typeface="Cambria Math" panose="02040503050406030204" pitchFamily="18" charset="0"/>
                        </a:rPr>
                        <m:t>= </m:t>
                      </m:r>
                      <m:r>
                        <a:rPr lang="de-DE" b="0" i="1" smtClean="0">
                          <a:latin typeface="Cambria Math" panose="02040503050406030204" pitchFamily="18" charset="0"/>
                        </a:rPr>
                        <m:t>𝑑</m:t>
                      </m:r>
                      <m:d>
                        <m:dPr>
                          <m:ctrlPr>
                            <a:rPr lang="de-DE" b="0" i="1" smtClean="0">
                              <a:latin typeface="Cambria Math" panose="02040503050406030204" pitchFamily="18" charset="0"/>
                            </a:rPr>
                          </m:ctrlPr>
                        </m:dPr>
                        <m:e>
                          <m:r>
                            <a:rPr lang="de-DE" b="0" i="1" smtClean="0">
                              <a:solidFill>
                                <a:schemeClr val="accent6">
                                  <a:lumMod val="50000"/>
                                </a:schemeClr>
                              </a:solidFill>
                              <a:latin typeface="Cambria Math" panose="02040503050406030204" pitchFamily="18" charset="0"/>
                            </a:rPr>
                            <m:t>𝑑𝑓</m:t>
                          </m:r>
                        </m:e>
                      </m:d>
                      <m:r>
                        <a:rPr lang="de-DE" b="0" i="1" smtClean="0">
                          <a:latin typeface="Cambria Math" panose="02040503050406030204" pitchFamily="18" charset="0"/>
                        </a:rPr>
                        <m:t>=</m:t>
                      </m:r>
                      <m:r>
                        <a:rPr lang="de-DE" b="0" i="1" smtClean="0">
                          <a:latin typeface="Cambria Math" panose="02040503050406030204" pitchFamily="18" charset="0"/>
                        </a:rPr>
                        <m:t>𝑑</m:t>
                      </m:r>
                      <m:d>
                        <m:dPr>
                          <m:ctrlPr>
                            <a:rPr lang="de-DE" b="0" i="1" smtClean="0">
                              <a:latin typeface="Cambria Math" panose="02040503050406030204" pitchFamily="18" charset="0"/>
                            </a:rPr>
                          </m:ctrlPr>
                        </m:dPr>
                        <m:e>
                          <m:sSub>
                            <m:sSubPr>
                              <m:ctrlPr>
                                <a:rPr lang="de-DE" i="1" smtClean="0">
                                  <a:solidFill>
                                    <a:schemeClr val="accent6">
                                      <a:lumMod val="50000"/>
                                    </a:schemeClr>
                                  </a:solidFill>
                                  <a:latin typeface="Cambria Math" panose="02040503050406030204" pitchFamily="18" charset="0"/>
                                </a:rPr>
                              </m:ctrlPr>
                            </m:sSubPr>
                            <m:e>
                              <m:r>
                                <a:rPr lang="de-DE" i="1">
                                  <a:solidFill>
                                    <a:schemeClr val="accent6">
                                      <a:lumMod val="50000"/>
                                    </a:schemeClr>
                                  </a:solidFill>
                                  <a:latin typeface="Cambria Math" panose="02040503050406030204" pitchFamily="18" charset="0"/>
                                </a:rPr>
                                <m:t>𝑓</m:t>
                              </m:r>
                            </m:e>
                            <m:sub>
                              <m:r>
                                <a:rPr lang="de-DE" i="1">
                                  <a:solidFill>
                                    <a:schemeClr val="accent6">
                                      <a:lumMod val="50000"/>
                                    </a:schemeClr>
                                  </a:solidFill>
                                  <a:latin typeface="Cambria Math" panose="02040503050406030204" pitchFamily="18" charset="0"/>
                                </a:rPr>
                                <m:t>𝑥</m:t>
                              </m:r>
                            </m:sub>
                          </m:sSub>
                          <m:d>
                            <m:dPr>
                              <m:ctrlPr>
                                <a:rPr lang="de-DE" i="1">
                                  <a:solidFill>
                                    <a:schemeClr val="accent6">
                                      <a:lumMod val="50000"/>
                                    </a:schemeClr>
                                  </a:solidFill>
                                  <a:latin typeface="Cambria Math" panose="02040503050406030204" pitchFamily="18" charset="0"/>
                                </a:rPr>
                              </m:ctrlPr>
                            </m:dPr>
                            <m:e>
                              <m:r>
                                <a:rPr lang="de-DE" i="1">
                                  <a:solidFill>
                                    <a:schemeClr val="accent6">
                                      <a:lumMod val="50000"/>
                                    </a:schemeClr>
                                  </a:solidFill>
                                  <a:latin typeface="Cambria Math" panose="02040503050406030204" pitchFamily="18" charset="0"/>
                                </a:rPr>
                                <m:t>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𝑦</m:t>
                              </m:r>
                            </m:e>
                          </m:d>
                          <m:r>
                            <a:rPr lang="de-DE" i="1">
                              <a:solidFill>
                                <a:schemeClr val="accent6">
                                  <a:lumMod val="50000"/>
                                </a:schemeClr>
                              </a:solidFill>
                              <a:latin typeface="Cambria Math" panose="02040503050406030204" pitchFamily="18" charset="0"/>
                              <a:ea typeface="Cambria Math" panose="02040503050406030204" pitchFamily="18" charset="0"/>
                            </a:rPr>
                            <m:t>∙</m:t>
                          </m:r>
                          <m:r>
                            <a:rPr lang="de-DE" i="1">
                              <a:solidFill>
                                <a:schemeClr val="accent6">
                                  <a:lumMod val="50000"/>
                                </a:schemeClr>
                              </a:solidFill>
                              <a:latin typeface="Cambria Math" panose="02040503050406030204" pitchFamily="18" charset="0"/>
                              <a:ea typeface="Cambria Math" panose="02040503050406030204" pitchFamily="18" charset="0"/>
                            </a:rPr>
                            <m:t>𝑑𝑥</m:t>
                          </m:r>
                          <m:r>
                            <a:rPr lang="de-DE" i="1">
                              <a:solidFill>
                                <a:schemeClr val="accent6">
                                  <a:lumMod val="50000"/>
                                </a:schemeClr>
                              </a:solidFill>
                              <a:latin typeface="Cambria Math" panose="02040503050406030204" pitchFamily="18" charset="0"/>
                              <a:ea typeface="Cambria Math" panose="02040503050406030204" pitchFamily="18" charset="0"/>
                            </a:rPr>
                            <m:t> +</m:t>
                          </m:r>
                          <m:sSub>
                            <m:sSubPr>
                              <m:ctrlPr>
                                <a:rPr lang="de-DE" i="1">
                                  <a:solidFill>
                                    <a:schemeClr val="accent6">
                                      <a:lumMod val="50000"/>
                                    </a:schemeClr>
                                  </a:solidFill>
                                  <a:latin typeface="Cambria Math" panose="02040503050406030204" pitchFamily="18" charset="0"/>
                                </a:rPr>
                              </m:ctrlPr>
                            </m:sSubPr>
                            <m:e>
                              <m:r>
                                <a:rPr lang="de-DE" i="1">
                                  <a:solidFill>
                                    <a:schemeClr val="accent6">
                                      <a:lumMod val="50000"/>
                                    </a:schemeClr>
                                  </a:solidFill>
                                  <a:latin typeface="Cambria Math" panose="02040503050406030204" pitchFamily="18" charset="0"/>
                                </a:rPr>
                                <m:t>𝑓</m:t>
                              </m:r>
                            </m:e>
                            <m:sub>
                              <m:r>
                                <a:rPr lang="de-DE" i="1">
                                  <a:solidFill>
                                    <a:schemeClr val="accent6">
                                      <a:lumMod val="50000"/>
                                    </a:schemeClr>
                                  </a:solidFill>
                                  <a:latin typeface="Cambria Math" panose="02040503050406030204" pitchFamily="18" charset="0"/>
                                </a:rPr>
                                <m:t>𝑦</m:t>
                              </m:r>
                            </m:sub>
                          </m:sSub>
                          <m:d>
                            <m:dPr>
                              <m:ctrlPr>
                                <a:rPr lang="de-DE" i="1">
                                  <a:solidFill>
                                    <a:schemeClr val="accent6">
                                      <a:lumMod val="50000"/>
                                    </a:schemeClr>
                                  </a:solidFill>
                                  <a:latin typeface="Cambria Math" panose="02040503050406030204" pitchFamily="18" charset="0"/>
                                </a:rPr>
                              </m:ctrlPr>
                            </m:dPr>
                            <m:e>
                              <m:r>
                                <a:rPr lang="de-DE" i="1">
                                  <a:solidFill>
                                    <a:schemeClr val="accent6">
                                      <a:lumMod val="50000"/>
                                    </a:schemeClr>
                                  </a:solidFill>
                                  <a:latin typeface="Cambria Math" panose="02040503050406030204" pitchFamily="18" charset="0"/>
                                </a:rPr>
                                <m:t>𝑥</m:t>
                              </m:r>
                              <m:r>
                                <a:rPr lang="de-DE" i="1">
                                  <a:solidFill>
                                    <a:schemeClr val="accent6">
                                      <a:lumMod val="50000"/>
                                    </a:schemeClr>
                                  </a:solidFill>
                                  <a:latin typeface="Cambria Math" panose="02040503050406030204" pitchFamily="18" charset="0"/>
                                </a:rPr>
                                <m:t>,</m:t>
                              </m:r>
                              <m:r>
                                <a:rPr lang="de-DE" i="1">
                                  <a:solidFill>
                                    <a:schemeClr val="accent6">
                                      <a:lumMod val="50000"/>
                                    </a:schemeClr>
                                  </a:solidFill>
                                  <a:latin typeface="Cambria Math" panose="02040503050406030204" pitchFamily="18" charset="0"/>
                                </a:rPr>
                                <m:t>𝑦</m:t>
                              </m:r>
                            </m:e>
                          </m:d>
                          <m:r>
                            <a:rPr lang="de-DE" i="1">
                              <a:solidFill>
                                <a:schemeClr val="accent6">
                                  <a:lumMod val="50000"/>
                                </a:schemeClr>
                              </a:solidFill>
                              <a:latin typeface="Cambria Math" panose="02040503050406030204" pitchFamily="18" charset="0"/>
                              <a:ea typeface="Cambria Math" panose="02040503050406030204" pitchFamily="18" charset="0"/>
                            </a:rPr>
                            <m:t>∙</m:t>
                          </m:r>
                          <m:r>
                            <a:rPr lang="de-DE" i="1">
                              <a:solidFill>
                                <a:schemeClr val="accent6">
                                  <a:lumMod val="50000"/>
                                </a:schemeClr>
                              </a:solidFill>
                              <a:latin typeface="Cambria Math" panose="02040503050406030204" pitchFamily="18" charset="0"/>
                              <a:ea typeface="Cambria Math" panose="02040503050406030204" pitchFamily="18" charset="0"/>
                            </a:rPr>
                            <m:t>𝑑𝑦</m:t>
                          </m:r>
                        </m:e>
                      </m:d>
                      <m:r>
                        <a:rPr lang="de-DE" b="0" i="0" smtClean="0">
                          <a:latin typeface="Cambria Math" panose="02040503050406030204" pitchFamily="18" charset="0"/>
                          <a:ea typeface="Cambria Math" panose="02040503050406030204" pitchFamily="18" charset="0"/>
                        </a:rPr>
                        <m:t>   </m:t>
                      </m:r>
                    </m:oMath>
                  </m:oMathPara>
                </a14:m>
                <a:br>
                  <a:rPr lang="de-DE" b="0" i="0" dirty="0">
                    <a:latin typeface="Cambria Math" panose="02040503050406030204" pitchFamily="18" charset="0"/>
                    <a:ea typeface="Cambria Math" panose="02040503050406030204" pitchFamily="18" charset="0"/>
                  </a:rPr>
                </a:br>
                <a:endParaRPr lang="de-DE" b="0" i="0" dirty="0">
                  <a:latin typeface="Cambria Math" panose="02040503050406030204" pitchFamily="18" charset="0"/>
                  <a:ea typeface="Cambria Math" panose="02040503050406030204" pitchFamily="18" charset="0"/>
                </a:endParaRPr>
              </a:p>
              <a:p>
                <a:endParaRPr lang="de-DE" dirty="0">
                  <a:latin typeface="Cambria Math" panose="02040503050406030204" pitchFamily="18" charset="0"/>
                  <a:ea typeface="Cambria Math" panose="02040503050406030204" pitchFamily="18" charset="0"/>
                </a:endParaRPr>
              </a:p>
              <a:p>
                <a14:m>
                  <m:oMath xmlns:m="http://schemas.openxmlformats.org/officeDocument/2006/math">
                    <m:r>
                      <a:rPr lang="de-DE" b="0" i="1" smtClean="0">
                        <a:latin typeface="Cambria Math" panose="02040503050406030204" pitchFamily="18" charset="0"/>
                      </a:rPr>
                      <m:t>= </m:t>
                    </m:r>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𝑑𝑓</m:t>
                            </m:r>
                            <m:r>
                              <a:rPr lang="de-DE" b="0" i="1" smtClean="0">
                                <a:latin typeface="Cambria Math" panose="02040503050406030204" pitchFamily="18" charset="0"/>
                                <a:ea typeface="Cambria Math" panose="02040503050406030204" pitchFamily="18" charset="0"/>
                              </a:rPr>
                              <m:t>)</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den>
                        </m:f>
                      </m:e>
                    </m:d>
                    <m:r>
                      <a:rPr lang="de-DE" b="0" i="1" smtClean="0">
                        <a:latin typeface="Cambria Math" panose="02040503050406030204" pitchFamily="18" charset="0"/>
                      </a:rPr>
                      <m:t> </m:t>
                    </m:r>
                    <m:r>
                      <a:rPr lang="de-DE" b="0" i="1" smtClean="0">
                        <a:latin typeface="Cambria Math" panose="02040503050406030204" pitchFamily="18" charset="0"/>
                      </a:rPr>
                      <m:t>𝑑𝑥</m:t>
                    </m:r>
                    <m:r>
                      <a:rPr lang="de-DE" b="0" i="1" smtClean="0">
                        <a:latin typeface="Cambria Math" panose="02040503050406030204" pitchFamily="18" charset="0"/>
                      </a:rPr>
                      <m:t> + </m:t>
                    </m:r>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𝑑𝑓</m:t>
                            </m:r>
                            <m:r>
                              <a:rPr lang="de-DE" b="0" i="1" smtClean="0">
                                <a:latin typeface="Cambria Math" panose="02040503050406030204" pitchFamily="18" charset="0"/>
                                <a:ea typeface="Cambria Math" panose="02040503050406030204" pitchFamily="18" charset="0"/>
                              </a:rPr>
                              <m:t>)</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den>
                        </m:f>
                      </m:e>
                    </m:d>
                    <m:r>
                      <a:rPr lang="de-DE" b="0" i="1" smtClean="0">
                        <a:latin typeface="Cambria Math" panose="02040503050406030204" pitchFamily="18" charset="0"/>
                      </a:rPr>
                      <m:t> </m:t>
                    </m:r>
                    <m:r>
                      <a:rPr lang="de-DE" b="0" i="1" smtClean="0">
                        <a:latin typeface="Cambria Math" panose="02040503050406030204" pitchFamily="18" charset="0"/>
                      </a:rPr>
                      <m:t>𝑑𝑦</m:t>
                    </m:r>
                  </m:oMath>
                </a14:m>
                <a:r>
                  <a:rPr lang="de-DE" dirty="0"/>
                  <a:t> </a:t>
                </a:r>
              </a:p>
              <a:p>
                <a:r>
                  <a:rPr lang="de-DE" dirty="0"/>
                  <a:t>  </a:t>
                </a:r>
              </a:p>
            </p:txBody>
          </p:sp>
        </mc:Choice>
        <mc:Fallback xmlns="">
          <p:sp>
            <p:nvSpPr>
              <p:cNvPr id="4" name="Textfeld 3">
                <a:extLst>
                  <a:ext uri="{FF2B5EF4-FFF2-40B4-BE49-F238E27FC236}">
                    <a16:creationId xmlns:a16="http://schemas.microsoft.com/office/drawing/2014/main" id="{7C853D78-70B6-4EEE-89EE-3BF56B4D784D}"/>
                  </a:ext>
                </a:extLst>
              </p:cNvPr>
              <p:cNvSpPr txBox="1">
                <a:spLocks noRot="1" noChangeAspect="1" noMove="1" noResize="1" noEditPoints="1" noAdjustHandles="1" noChangeArrowheads="1" noChangeShapeType="1" noTextEdit="1"/>
              </p:cNvSpPr>
              <p:nvPr/>
            </p:nvSpPr>
            <p:spPr>
              <a:xfrm>
                <a:off x="522513" y="2062064"/>
                <a:ext cx="11346026" cy="2810578"/>
              </a:xfrm>
              <a:prstGeom prst="rect">
                <a:avLst/>
              </a:prstGeom>
              <a:blipFill>
                <a:blip r:embed="rId2"/>
                <a:stretch>
                  <a:fillRect l="-484" t="-868" r="-322"/>
                </a:stretch>
              </a:blipFill>
            </p:spPr>
            <p:txBody>
              <a:bodyPr/>
              <a:lstStyle/>
              <a:p>
                <a:r>
                  <a:rPr lang="de-DE">
                    <a:noFill/>
                  </a:rPr>
                  <a:t> </a:t>
                </a:r>
              </a:p>
            </p:txBody>
          </p:sp>
        </mc:Fallback>
      </mc:AlternateContent>
    </p:spTree>
    <p:extLst>
      <p:ext uri="{BB962C8B-B14F-4D97-AF65-F5344CB8AC3E}">
        <p14:creationId xmlns:p14="http://schemas.microsoft.com/office/powerpoint/2010/main" val="41196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Totales Differential höherer Ordnung</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7C853D78-70B6-4EEE-89EE-3BF56B4D784D}"/>
                  </a:ext>
                </a:extLst>
              </p:cNvPr>
              <p:cNvSpPr txBox="1"/>
              <p:nvPr/>
            </p:nvSpPr>
            <p:spPr>
              <a:xfrm>
                <a:off x="522515" y="2062064"/>
                <a:ext cx="11439330" cy="4117281"/>
              </a:xfrm>
              <a:prstGeom prst="rect">
                <a:avLst/>
              </a:prstGeom>
              <a:noFill/>
            </p:spPr>
            <p:txBody>
              <a:bodyPr wrap="square" rtlCol="0">
                <a:spAutoFit/>
              </a:bodyPr>
              <a:lstStyle/>
              <a:p>
                <a:r>
                  <a:rPr lang="de-DE" dirty="0"/>
                  <a:t>Der Ausdruck </a:t>
                </a:r>
                <a14:m>
                  <m:oMath xmlns:m="http://schemas.openxmlformats.org/officeDocument/2006/math">
                    <m:r>
                      <a:rPr lang="de-DE" i="1" smtClean="0">
                        <a:solidFill>
                          <a:schemeClr val="tx1"/>
                        </a:solidFill>
                        <a:latin typeface="Cambria Math" panose="02040503050406030204" pitchFamily="18" charset="0"/>
                      </a:rPr>
                      <m:t>𝑑𝑓</m:t>
                    </m:r>
                    <m:r>
                      <a:rPr lang="de-DE" i="1" smtClean="0">
                        <a:solidFill>
                          <a:schemeClr val="tx1"/>
                        </a:solidFill>
                        <a:latin typeface="Cambria Math" panose="02040503050406030204" pitchFamily="18" charset="0"/>
                      </a:rPr>
                      <m:t>=</m:t>
                    </m:r>
                    <m:sSub>
                      <m:sSubPr>
                        <m:ctrlPr>
                          <a:rPr lang="de-DE" i="1" smtClean="0">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𝑓</m:t>
                        </m:r>
                      </m:e>
                      <m:sub>
                        <m:r>
                          <a:rPr lang="de-DE" i="1">
                            <a:solidFill>
                              <a:schemeClr val="tx1"/>
                            </a:solidFill>
                            <a:latin typeface="Cambria Math" panose="02040503050406030204" pitchFamily="18" charset="0"/>
                          </a:rPr>
                          <m:t>𝑥</m:t>
                        </m:r>
                      </m:sub>
                    </m:sSub>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m:t>
                        </m:r>
                      </m:e>
                    </m:d>
                    <m:r>
                      <a:rPr lang="de-DE" i="1" smtClean="0">
                        <a:solidFill>
                          <a:schemeClr val="tx1"/>
                        </a:solidFill>
                        <a:latin typeface="Cambria Math" panose="02040503050406030204" pitchFamily="18" charset="0"/>
                        <a:ea typeface="Cambria Math" panose="02040503050406030204" pitchFamily="18" charset="0"/>
                      </a:rPr>
                      <m:t>∙</m:t>
                    </m:r>
                    <m:r>
                      <a:rPr lang="de-DE" i="1" smtClean="0">
                        <a:solidFill>
                          <a:schemeClr val="tx1"/>
                        </a:solidFill>
                        <a:latin typeface="Cambria Math" panose="02040503050406030204" pitchFamily="18" charset="0"/>
                        <a:ea typeface="Cambria Math" panose="02040503050406030204" pitchFamily="18" charset="0"/>
                      </a:rPr>
                      <m:t>𝑑𝑥</m:t>
                    </m:r>
                    <m:r>
                      <a:rPr lang="de-DE" i="1" smtClean="0">
                        <a:solidFill>
                          <a:schemeClr val="tx1"/>
                        </a:solidFill>
                        <a:latin typeface="Cambria Math" panose="02040503050406030204" pitchFamily="18" charset="0"/>
                        <a:ea typeface="Cambria Math" panose="02040503050406030204" pitchFamily="18" charset="0"/>
                      </a:rPr>
                      <m:t> +</m:t>
                    </m:r>
                    <m:sSub>
                      <m:sSubPr>
                        <m:ctrlPr>
                          <a:rPr lang="de-DE" i="1" smtClean="0">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𝑓</m:t>
                        </m:r>
                      </m:e>
                      <m:sub>
                        <m:r>
                          <a:rPr lang="de-DE" i="1">
                            <a:solidFill>
                              <a:schemeClr val="tx1"/>
                            </a:solidFill>
                            <a:latin typeface="Cambria Math" panose="02040503050406030204" pitchFamily="18" charset="0"/>
                          </a:rPr>
                          <m:t>𝑦</m:t>
                        </m:r>
                      </m:sub>
                    </m:sSub>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m:t>
                        </m:r>
                      </m:e>
                    </m:d>
                    <m:r>
                      <a:rPr lang="de-DE" i="1" smtClean="0">
                        <a:solidFill>
                          <a:schemeClr val="tx1"/>
                        </a:solidFill>
                        <a:latin typeface="Cambria Math" panose="02040503050406030204" pitchFamily="18" charset="0"/>
                        <a:ea typeface="Cambria Math" panose="02040503050406030204" pitchFamily="18" charset="0"/>
                      </a:rPr>
                      <m:t>∙</m:t>
                    </m:r>
                    <m:r>
                      <a:rPr lang="de-DE" i="1" smtClean="0">
                        <a:solidFill>
                          <a:schemeClr val="tx1"/>
                        </a:solidFill>
                        <a:latin typeface="Cambria Math" panose="02040503050406030204" pitchFamily="18" charset="0"/>
                        <a:ea typeface="Cambria Math" panose="02040503050406030204" pitchFamily="18" charset="0"/>
                      </a:rPr>
                      <m:t>𝑑𝑦</m:t>
                    </m:r>
                    <m:r>
                      <a:rPr lang="de-DE" i="1">
                        <a:solidFill>
                          <a:schemeClr val="tx1"/>
                        </a:solidFill>
                        <a:latin typeface="Cambria Math" panose="02040503050406030204" pitchFamily="18" charset="0"/>
                        <a:ea typeface="Cambria Math" panose="02040503050406030204" pitchFamily="18" charset="0"/>
                      </a:rPr>
                      <m:t> </m:t>
                    </m:r>
                  </m:oMath>
                </a14:m>
                <a:r>
                  <a:rPr lang="de-DE" dirty="0"/>
                  <a:t>ist das totale Differential erster Ordnung. Es ist so etwas wie die erste Ableitung von f in mehreren (hier 2 wegen x und y) Dimensionen. Es gibt auch totale Differentiale höherer Ordnung. So kann man auch analog zur zweiten Ableitung einer Funktion ausrechnen, wie der differentielle Anstieg von f </a:t>
                </a:r>
                <a:r>
                  <a:rPr lang="de-DE" i="1" dirty="0"/>
                  <a:t>ansteigt</a:t>
                </a:r>
                <a:r>
                  <a:rPr lang="de-DE" dirty="0"/>
                  <a:t>, wenn man an den Inputgrößen x und y wackelt. Also, was ist d(</a:t>
                </a:r>
                <a:r>
                  <a:rPr lang="de-DE" dirty="0" err="1"/>
                  <a:t>df</a:t>
                </a:r>
                <a:r>
                  <a:rPr lang="de-DE" dirty="0"/>
                  <a:t>)? (Das totale Differential zweiter Ordnung)</a:t>
                </a:r>
              </a:p>
              <a:p>
                <a:endParaRPr lang="de-DE" dirty="0"/>
              </a:p>
              <a:p>
                <a:pPr/>
                <a14:m>
                  <m:oMathPara xmlns:m="http://schemas.openxmlformats.org/officeDocument/2006/math">
                    <m:oMathParaPr>
                      <m:jc m:val="left"/>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𝑑</m:t>
                          </m:r>
                        </m:e>
                        <m:sup>
                          <m:r>
                            <a:rPr lang="de-DE" b="0" i="1" smtClean="0">
                              <a:latin typeface="Cambria Math" panose="02040503050406030204" pitchFamily="18" charset="0"/>
                            </a:rPr>
                            <m:t>2</m:t>
                          </m:r>
                        </m:sup>
                      </m:sSup>
                      <m:r>
                        <a:rPr lang="de-DE" b="0" i="1" smtClean="0">
                          <a:latin typeface="Cambria Math" panose="02040503050406030204" pitchFamily="18" charset="0"/>
                        </a:rPr>
                        <m:t>𝑓</m:t>
                      </m:r>
                      <m:r>
                        <a:rPr lang="de-DE" b="0" i="1" smtClean="0">
                          <a:latin typeface="Cambria Math" panose="02040503050406030204" pitchFamily="18" charset="0"/>
                        </a:rPr>
                        <m:t>= </m:t>
                      </m:r>
                      <m:r>
                        <a:rPr lang="de-DE" b="0" i="1" smtClean="0">
                          <a:latin typeface="Cambria Math" panose="02040503050406030204" pitchFamily="18" charset="0"/>
                        </a:rPr>
                        <m:t>𝑑</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𝑑𝑓</m:t>
                          </m:r>
                        </m:e>
                      </m:d>
                      <m:r>
                        <a:rPr lang="de-DE" b="0" i="1" smtClean="0">
                          <a:latin typeface="Cambria Math" panose="02040503050406030204" pitchFamily="18" charset="0"/>
                        </a:rPr>
                        <m:t>=</m:t>
                      </m:r>
                      <m:r>
                        <a:rPr lang="de-DE" b="0" i="1" smtClean="0">
                          <a:latin typeface="Cambria Math" panose="02040503050406030204" pitchFamily="18" charset="0"/>
                        </a:rPr>
                        <m:t>𝑑</m:t>
                      </m:r>
                      <m:d>
                        <m:dPr>
                          <m:ctrlPr>
                            <a:rPr lang="de-DE" b="0" i="1" smtClean="0">
                              <a:latin typeface="Cambria Math" panose="02040503050406030204" pitchFamily="18" charset="0"/>
                            </a:rPr>
                          </m:ctrlPr>
                        </m:dPr>
                        <m:e>
                          <m:sSub>
                            <m:sSubPr>
                              <m:ctrlPr>
                                <a:rPr lang="de-DE" i="1" smtClean="0">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𝑓</m:t>
                              </m:r>
                            </m:e>
                            <m:sub>
                              <m:r>
                                <a:rPr lang="de-DE" i="1">
                                  <a:solidFill>
                                    <a:schemeClr val="tx1"/>
                                  </a:solidFill>
                                  <a:latin typeface="Cambria Math" panose="02040503050406030204" pitchFamily="18" charset="0"/>
                                </a:rPr>
                                <m:t>𝑥</m:t>
                              </m:r>
                            </m:sub>
                          </m:sSub>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𝑑𝑥</m:t>
                          </m:r>
                          <m:r>
                            <a:rPr lang="de-DE" i="1">
                              <a:solidFill>
                                <a:schemeClr val="tx1"/>
                              </a:solidFill>
                              <a:latin typeface="Cambria Math" panose="02040503050406030204" pitchFamily="18" charset="0"/>
                              <a:ea typeface="Cambria Math" panose="02040503050406030204" pitchFamily="18" charset="0"/>
                            </a:rPr>
                            <m:t> +</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𝑓</m:t>
                              </m:r>
                            </m:e>
                            <m:sub>
                              <m:r>
                                <a:rPr lang="de-DE" i="1">
                                  <a:solidFill>
                                    <a:schemeClr val="tx1"/>
                                  </a:solidFill>
                                  <a:latin typeface="Cambria Math" panose="02040503050406030204" pitchFamily="18" charset="0"/>
                                </a:rPr>
                                <m:t>𝑦</m:t>
                              </m:r>
                            </m:sub>
                          </m:sSub>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rPr>
                                <m:t>𝑦</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𝑑𝑦</m:t>
                          </m:r>
                        </m:e>
                      </m:d>
                      <m:r>
                        <a:rPr lang="de-DE" b="0" i="0" smtClean="0">
                          <a:latin typeface="Cambria Math" panose="02040503050406030204" pitchFamily="18" charset="0"/>
                          <a:ea typeface="Cambria Math" panose="02040503050406030204" pitchFamily="18" charset="0"/>
                        </a:rPr>
                        <m:t>   </m:t>
                      </m:r>
                    </m:oMath>
                  </m:oMathPara>
                </a14:m>
                <a:br>
                  <a:rPr lang="de-DE" b="0" i="0" dirty="0">
                    <a:latin typeface="Cambria Math" panose="02040503050406030204" pitchFamily="18" charset="0"/>
                    <a:ea typeface="Cambria Math" panose="02040503050406030204" pitchFamily="18" charset="0"/>
                  </a:rPr>
                </a:br>
                <a:endParaRPr lang="de-DE" b="0" i="0" dirty="0">
                  <a:latin typeface="Cambria Math" panose="02040503050406030204" pitchFamily="18" charset="0"/>
                  <a:ea typeface="Cambria Math" panose="02040503050406030204" pitchFamily="18" charset="0"/>
                </a:endParaRPr>
              </a:p>
              <a:p>
                <a:endParaRPr lang="de-DE" dirty="0">
                  <a:latin typeface="Cambria Math" panose="02040503050406030204" pitchFamily="18" charset="0"/>
                  <a:ea typeface="Cambria Math" panose="02040503050406030204" pitchFamily="18" charset="0"/>
                </a:endParaRPr>
              </a:p>
              <a:p>
                <a14:m>
                  <m:oMath xmlns:m="http://schemas.openxmlformats.org/officeDocument/2006/math">
                    <m:r>
                      <a:rPr lang="de-DE" b="0" i="0" smtClean="0">
                        <a:solidFill>
                          <a:schemeClr val="tx1"/>
                        </a:solidFill>
                        <a:latin typeface="Cambria Math" panose="02040503050406030204" pitchFamily="18" charset="0"/>
                        <a:ea typeface="Cambria Math" panose="02040503050406030204" pitchFamily="18" charset="0"/>
                      </a:rPr>
                      <m:t>=</m:t>
                    </m:r>
                    <m:d>
                      <m:dPr>
                        <m:ctrlPr>
                          <a:rPr lang="de-DE" b="0" i="1" smtClean="0">
                            <a:solidFill>
                              <a:srgbClr val="C00000"/>
                            </a:solidFill>
                            <a:latin typeface="Cambria Math" panose="02040503050406030204" pitchFamily="18" charset="0"/>
                            <a:ea typeface="Cambria Math" panose="02040503050406030204" pitchFamily="18" charset="0"/>
                          </a:rPr>
                        </m:ctrlPr>
                      </m:dPr>
                      <m:e>
                        <m:sSub>
                          <m:sSubPr>
                            <m:ctrlPr>
                              <a:rPr lang="de-DE" i="1">
                                <a:solidFill>
                                  <a:srgbClr val="C00000"/>
                                </a:solidFill>
                                <a:latin typeface="Cambria Math" panose="02040503050406030204" pitchFamily="18" charset="0"/>
                              </a:rPr>
                            </m:ctrlPr>
                          </m:sSubPr>
                          <m:e>
                            <m:r>
                              <a:rPr lang="de-DE" i="1">
                                <a:solidFill>
                                  <a:srgbClr val="C00000"/>
                                </a:solidFill>
                                <a:latin typeface="Cambria Math" panose="02040503050406030204" pitchFamily="18" charset="0"/>
                              </a:rPr>
                              <m:t>𝑓</m:t>
                            </m:r>
                          </m:e>
                          <m:sub>
                            <m:r>
                              <a:rPr lang="de-DE" i="1">
                                <a:solidFill>
                                  <a:srgbClr val="C00000"/>
                                </a:solidFill>
                                <a:latin typeface="Cambria Math" panose="02040503050406030204" pitchFamily="18" charset="0"/>
                              </a:rPr>
                              <m:t>𝑥</m:t>
                            </m:r>
                            <m:r>
                              <a:rPr lang="de-DE" b="0" i="1" smtClean="0">
                                <a:solidFill>
                                  <a:srgbClr val="C00000"/>
                                </a:solidFill>
                                <a:latin typeface="Cambria Math" panose="02040503050406030204" pitchFamily="18" charset="0"/>
                              </a:rPr>
                              <m:t>𝑥</m:t>
                            </m:r>
                          </m:sub>
                        </m:sSub>
                        <m:d>
                          <m:dPr>
                            <m:ctrlPr>
                              <a:rPr lang="de-DE" i="1">
                                <a:solidFill>
                                  <a:srgbClr val="C00000"/>
                                </a:solidFill>
                                <a:latin typeface="Cambria Math" panose="02040503050406030204" pitchFamily="18" charset="0"/>
                              </a:rPr>
                            </m:ctrlPr>
                          </m:dPr>
                          <m:e>
                            <m:r>
                              <a:rPr lang="de-DE" i="1">
                                <a:solidFill>
                                  <a:srgbClr val="C00000"/>
                                </a:solidFill>
                                <a:latin typeface="Cambria Math" panose="02040503050406030204" pitchFamily="18" charset="0"/>
                              </a:rPr>
                              <m:t>𝑥</m:t>
                            </m:r>
                            <m:r>
                              <a:rPr lang="de-DE" i="1">
                                <a:solidFill>
                                  <a:srgbClr val="C00000"/>
                                </a:solidFill>
                                <a:latin typeface="Cambria Math" panose="02040503050406030204" pitchFamily="18" charset="0"/>
                              </a:rPr>
                              <m:t>,</m:t>
                            </m:r>
                            <m:r>
                              <a:rPr lang="de-DE" i="1">
                                <a:solidFill>
                                  <a:srgbClr val="C00000"/>
                                </a:solidFill>
                                <a:latin typeface="Cambria Math" panose="02040503050406030204" pitchFamily="18" charset="0"/>
                              </a:rPr>
                              <m:t>𝑦</m:t>
                            </m:r>
                          </m:e>
                        </m:d>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𝑑𝑥</m:t>
                        </m:r>
                        <m:r>
                          <a:rPr lang="de-DE" b="0" i="1" smtClean="0">
                            <a:solidFill>
                              <a:srgbClr val="C00000"/>
                            </a:solidFill>
                            <a:latin typeface="Cambria Math" panose="02040503050406030204" pitchFamily="18" charset="0"/>
                            <a:ea typeface="Cambria Math" panose="02040503050406030204" pitchFamily="18" charset="0"/>
                          </a:rPr>
                          <m:t>+</m:t>
                        </m:r>
                        <m:sSub>
                          <m:sSubPr>
                            <m:ctrlPr>
                              <a:rPr lang="de-DE" i="1">
                                <a:solidFill>
                                  <a:srgbClr val="C00000"/>
                                </a:solidFill>
                                <a:latin typeface="Cambria Math" panose="02040503050406030204" pitchFamily="18" charset="0"/>
                              </a:rPr>
                            </m:ctrlPr>
                          </m:sSubPr>
                          <m:e>
                            <m:r>
                              <a:rPr lang="de-DE" i="1">
                                <a:solidFill>
                                  <a:srgbClr val="C00000"/>
                                </a:solidFill>
                                <a:latin typeface="Cambria Math" panose="02040503050406030204" pitchFamily="18" charset="0"/>
                              </a:rPr>
                              <m:t>𝑓</m:t>
                            </m:r>
                          </m:e>
                          <m:sub>
                            <m:r>
                              <a:rPr lang="de-DE" i="1">
                                <a:solidFill>
                                  <a:srgbClr val="C00000"/>
                                </a:solidFill>
                                <a:latin typeface="Cambria Math" panose="02040503050406030204" pitchFamily="18" charset="0"/>
                              </a:rPr>
                              <m:t>𝑦</m:t>
                            </m:r>
                            <m:r>
                              <a:rPr lang="de-DE" b="0" i="1" smtClean="0">
                                <a:solidFill>
                                  <a:srgbClr val="C00000"/>
                                </a:solidFill>
                                <a:latin typeface="Cambria Math" panose="02040503050406030204" pitchFamily="18" charset="0"/>
                              </a:rPr>
                              <m:t>𝑥</m:t>
                            </m:r>
                          </m:sub>
                        </m:sSub>
                        <m:d>
                          <m:dPr>
                            <m:ctrlPr>
                              <a:rPr lang="de-DE" i="1">
                                <a:solidFill>
                                  <a:srgbClr val="C00000"/>
                                </a:solidFill>
                                <a:latin typeface="Cambria Math" panose="02040503050406030204" pitchFamily="18" charset="0"/>
                              </a:rPr>
                            </m:ctrlPr>
                          </m:dPr>
                          <m:e>
                            <m:r>
                              <a:rPr lang="de-DE" i="1">
                                <a:solidFill>
                                  <a:srgbClr val="C00000"/>
                                </a:solidFill>
                                <a:latin typeface="Cambria Math" panose="02040503050406030204" pitchFamily="18" charset="0"/>
                              </a:rPr>
                              <m:t>𝑥</m:t>
                            </m:r>
                            <m:r>
                              <a:rPr lang="de-DE" i="1">
                                <a:solidFill>
                                  <a:srgbClr val="C00000"/>
                                </a:solidFill>
                                <a:latin typeface="Cambria Math" panose="02040503050406030204" pitchFamily="18" charset="0"/>
                              </a:rPr>
                              <m:t>,</m:t>
                            </m:r>
                            <m:r>
                              <a:rPr lang="de-DE" i="1">
                                <a:solidFill>
                                  <a:srgbClr val="C00000"/>
                                </a:solidFill>
                                <a:latin typeface="Cambria Math" panose="02040503050406030204" pitchFamily="18" charset="0"/>
                              </a:rPr>
                              <m:t>𝑦</m:t>
                            </m:r>
                          </m:e>
                        </m:d>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𝑑𝑦</m:t>
                        </m:r>
                      </m:e>
                    </m:d>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𝑑𝑥</m:t>
                    </m:r>
                    <m:r>
                      <a:rPr lang="de-DE" b="0" i="1" smtClean="0">
                        <a:latin typeface="Cambria Math" panose="02040503050406030204" pitchFamily="18" charset="0"/>
                        <a:ea typeface="Cambria Math" panose="02040503050406030204" pitchFamily="18" charset="0"/>
                      </a:rPr>
                      <m:t>+</m:t>
                    </m:r>
                    <m:d>
                      <m:dPr>
                        <m:ctrlPr>
                          <a:rPr lang="de-DE" i="1" smtClean="0">
                            <a:solidFill>
                              <a:srgbClr val="00B050"/>
                            </a:solidFill>
                            <a:latin typeface="Cambria Math" panose="02040503050406030204" pitchFamily="18" charset="0"/>
                            <a:ea typeface="Cambria Math" panose="02040503050406030204" pitchFamily="18" charset="0"/>
                          </a:rPr>
                        </m:ctrlPr>
                      </m:dPr>
                      <m:e>
                        <m:sSub>
                          <m:sSubPr>
                            <m:ctrlPr>
                              <a:rPr lang="de-DE" i="1">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𝑥</m:t>
                            </m:r>
                            <m:r>
                              <a:rPr lang="de-DE" b="0" i="1" smtClean="0">
                                <a:solidFill>
                                  <a:srgbClr val="00B050"/>
                                </a:solidFill>
                                <a:latin typeface="Cambria Math" panose="02040503050406030204" pitchFamily="18" charset="0"/>
                              </a:rPr>
                              <m:t>𝑦</m:t>
                            </m:r>
                          </m:sub>
                        </m:sSub>
                        <m:d>
                          <m:dPr>
                            <m:ctrlPr>
                              <a:rPr lang="de-DE" i="1">
                                <a:solidFill>
                                  <a:srgbClr val="00B050"/>
                                </a:solidFill>
                                <a:latin typeface="Cambria Math" panose="02040503050406030204" pitchFamily="18" charset="0"/>
                              </a:rPr>
                            </m:ctrlPr>
                          </m:dPr>
                          <m:e>
                            <m:r>
                              <a:rPr lang="de-DE" i="1">
                                <a:solidFill>
                                  <a:srgbClr val="00B050"/>
                                </a:solidFill>
                                <a:latin typeface="Cambria Math" panose="02040503050406030204" pitchFamily="18" charset="0"/>
                              </a:rPr>
                              <m:t>𝑥</m:t>
                            </m:r>
                            <m:r>
                              <a:rPr lang="de-DE" i="1">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𝑦</m:t>
                            </m:r>
                          </m:e>
                        </m:d>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𝑑𝑥</m:t>
                        </m:r>
                        <m:r>
                          <a:rPr lang="de-DE" i="1">
                            <a:solidFill>
                              <a:srgbClr val="00B050"/>
                            </a:solidFill>
                            <a:latin typeface="Cambria Math" panose="02040503050406030204" pitchFamily="18" charset="0"/>
                            <a:ea typeface="Cambria Math" panose="02040503050406030204" pitchFamily="18" charset="0"/>
                          </a:rPr>
                          <m:t>+</m:t>
                        </m:r>
                        <m:sSub>
                          <m:sSubPr>
                            <m:ctrlPr>
                              <a:rPr lang="de-DE" i="1">
                                <a:solidFill>
                                  <a:srgbClr val="00B050"/>
                                </a:solidFill>
                                <a:latin typeface="Cambria Math" panose="02040503050406030204" pitchFamily="18" charset="0"/>
                              </a:rPr>
                            </m:ctrlPr>
                          </m:sSubPr>
                          <m:e>
                            <m:r>
                              <a:rPr lang="de-DE" i="1">
                                <a:solidFill>
                                  <a:srgbClr val="00B050"/>
                                </a:solidFill>
                                <a:latin typeface="Cambria Math" panose="02040503050406030204" pitchFamily="18" charset="0"/>
                              </a:rPr>
                              <m:t>𝑓</m:t>
                            </m:r>
                          </m:e>
                          <m:sub>
                            <m:r>
                              <a:rPr lang="de-DE" i="1">
                                <a:solidFill>
                                  <a:srgbClr val="00B050"/>
                                </a:solidFill>
                                <a:latin typeface="Cambria Math" panose="02040503050406030204" pitchFamily="18" charset="0"/>
                              </a:rPr>
                              <m:t>𝑦</m:t>
                            </m:r>
                            <m:r>
                              <a:rPr lang="de-DE" b="0" i="1" smtClean="0">
                                <a:solidFill>
                                  <a:srgbClr val="00B050"/>
                                </a:solidFill>
                                <a:latin typeface="Cambria Math" panose="02040503050406030204" pitchFamily="18" charset="0"/>
                              </a:rPr>
                              <m:t>𝑦</m:t>
                            </m:r>
                          </m:sub>
                        </m:sSub>
                        <m:d>
                          <m:dPr>
                            <m:ctrlPr>
                              <a:rPr lang="de-DE" i="1">
                                <a:solidFill>
                                  <a:srgbClr val="00B050"/>
                                </a:solidFill>
                                <a:latin typeface="Cambria Math" panose="02040503050406030204" pitchFamily="18" charset="0"/>
                              </a:rPr>
                            </m:ctrlPr>
                          </m:dPr>
                          <m:e>
                            <m:r>
                              <a:rPr lang="de-DE" i="1">
                                <a:solidFill>
                                  <a:srgbClr val="00B050"/>
                                </a:solidFill>
                                <a:latin typeface="Cambria Math" panose="02040503050406030204" pitchFamily="18" charset="0"/>
                              </a:rPr>
                              <m:t>𝑥</m:t>
                            </m:r>
                            <m:r>
                              <a:rPr lang="de-DE" i="1">
                                <a:solidFill>
                                  <a:srgbClr val="00B050"/>
                                </a:solidFill>
                                <a:latin typeface="Cambria Math" panose="02040503050406030204" pitchFamily="18" charset="0"/>
                              </a:rPr>
                              <m:t>,</m:t>
                            </m:r>
                            <m:r>
                              <a:rPr lang="de-DE" i="1">
                                <a:solidFill>
                                  <a:srgbClr val="00B050"/>
                                </a:solidFill>
                                <a:latin typeface="Cambria Math" panose="02040503050406030204" pitchFamily="18" charset="0"/>
                              </a:rPr>
                              <m:t>𝑦</m:t>
                            </m:r>
                          </m:e>
                        </m:d>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𝑑𝑦</m:t>
                        </m:r>
                      </m:e>
                    </m:d>
                    <m:r>
                      <a:rPr lang="de-DE" i="1">
                        <a:solidFill>
                          <a:srgbClr val="00B050"/>
                        </a:solidFill>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oMath>
                </a14:m>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𝑥𝑥</m:t>
                        </m:r>
                      </m:sub>
                    </m:sSub>
                    <m:r>
                      <a:rPr lang="de-DE" i="1">
                        <a:latin typeface="Cambria Math" panose="02040503050406030204" pitchFamily="18" charset="0"/>
                      </a:rPr>
                      <m:t> </m:t>
                    </m:r>
                    <m:r>
                      <a:rPr lang="de-DE" i="1">
                        <a:latin typeface="Cambria Math" panose="02040503050406030204" pitchFamily="18" charset="0"/>
                      </a:rPr>
                      <m:t>𝑑</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m:t>
                    </m:r>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𝑦𝑥</m:t>
                            </m:r>
                          </m:sub>
                        </m:sSub>
                      </m:e>
                    </m:d>
                    <m:r>
                      <a:rPr lang="de-DE" i="1">
                        <a:latin typeface="Cambria Math" panose="02040503050406030204" pitchFamily="18" charset="0"/>
                      </a:rPr>
                      <m:t>𝑑𝑥</m:t>
                    </m:r>
                    <m:r>
                      <a:rPr lang="de-DE" i="1">
                        <a:latin typeface="Cambria Math" panose="02040503050406030204" pitchFamily="18" charset="0"/>
                      </a:rPr>
                      <m:t> </m:t>
                    </m:r>
                    <m:r>
                      <a:rPr lang="de-DE" i="1">
                        <a:latin typeface="Cambria Math" panose="02040503050406030204" pitchFamily="18" charset="0"/>
                      </a:rPr>
                      <m:t>𝑑𝑦</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𝑦𝑦</m:t>
                        </m:r>
                      </m:sub>
                    </m:sSub>
                    <m:r>
                      <a:rPr lang="de-DE" i="1">
                        <a:latin typeface="Cambria Math" panose="02040503050406030204" pitchFamily="18" charset="0"/>
                      </a:rPr>
                      <m:t>𝑑</m:t>
                    </m:r>
                    <m:sSup>
                      <m:sSupPr>
                        <m:ctrlPr>
                          <a:rPr lang="de-DE" i="1">
                            <a:latin typeface="Cambria Math" panose="02040503050406030204" pitchFamily="18" charset="0"/>
                          </a:rPr>
                        </m:ctrlPr>
                      </m:sSupPr>
                      <m:e>
                        <m:r>
                          <a:rPr lang="de-DE" i="1">
                            <a:latin typeface="Cambria Math" panose="02040503050406030204" pitchFamily="18" charset="0"/>
                          </a:rPr>
                          <m:t>𝑦</m:t>
                        </m:r>
                      </m:e>
                      <m:sup>
                        <m:r>
                          <a:rPr lang="de-DE" i="1">
                            <a:latin typeface="Cambria Math" panose="02040503050406030204" pitchFamily="18" charset="0"/>
                          </a:rPr>
                          <m:t>2</m:t>
                        </m:r>
                      </m:sup>
                    </m:sSup>
                    <m:r>
                      <a:rPr lang="de-DE" i="1">
                        <a:latin typeface="Cambria Math" panose="02040503050406030204" pitchFamily="18" charset="0"/>
                      </a:rPr>
                      <m:t> </m:t>
                    </m:r>
                  </m:oMath>
                </a14:m>
                <a:endParaRPr lang="de-DE" dirty="0"/>
              </a:p>
              <a:p>
                <a:endParaRPr lang="de-DE" dirty="0"/>
              </a:p>
              <a:p>
                <a:r>
                  <a:rPr lang="de-DE" dirty="0"/>
                  <a:t> </a:t>
                </a:r>
              </a:p>
              <a:p>
                <a:endParaRPr lang="de-DE" dirty="0"/>
              </a:p>
              <a:p>
                <a:r>
                  <a:rPr lang="de-DE" dirty="0"/>
                  <a:t>Um das totale Differential zweiter Ordnung auszurechnen, muss man also alle zweiten partiellen Ableitungen ausrechnen und dann in den Ausdruck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𝑥𝑥</m:t>
                        </m:r>
                      </m:sub>
                    </m:sSub>
                    <m:r>
                      <a:rPr lang="de-DE" i="1">
                        <a:latin typeface="Cambria Math" panose="02040503050406030204" pitchFamily="18" charset="0"/>
                      </a:rPr>
                      <m:t> </m:t>
                    </m:r>
                    <m:r>
                      <a:rPr lang="de-DE" i="1">
                        <a:latin typeface="Cambria Math" panose="02040503050406030204" pitchFamily="18" charset="0"/>
                      </a:rPr>
                      <m:t>𝑑</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𝑦𝑥</m:t>
                            </m:r>
                          </m:sub>
                        </m:sSub>
                      </m:e>
                    </m:d>
                    <m:r>
                      <a:rPr lang="de-DE" i="1">
                        <a:latin typeface="Cambria Math" panose="02040503050406030204" pitchFamily="18" charset="0"/>
                      </a:rPr>
                      <m:t>𝑑𝑥</m:t>
                    </m:r>
                    <m:r>
                      <a:rPr lang="de-DE" i="1">
                        <a:latin typeface="Cambria Math" panose="02040503050406030204" pitchFamily="18" charset="0"/>
                      </a:rPr>
                      <m:t> </m:t>
                    </m:r>
                    <m:r>
                      <a:rPr lang="de-DE" i="1">
                        <a:latin typeface="Cambria Math" panose="02040503050406030204" pitchFamily="18" charset="0"/>
                      </a:rPr>
                      <m:t>𝑑𝑦</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𝑦𝑦</m:t>
                        </m:r>
                      </m:sub>
                    </m:sSub>
                    <m:r>
                      <a:rPr lang="de-DE" i="1">
                        <a:latin typeface="Cambria Math" panose="02040503050406030204" pitchFamily="18" charset="0"/>
                      </a:rPr>
                      <m:t>𝑑</m:t>
                    </m:r>
                    <m:sSup>
                      <m:sSupPr>
                        <m:ctrlPr>
                          <a:rPr lang="de-DE" i="1">
                            <a:latin typeface="Cambria Math" panose="02040503050406030204" pitchFamily="18" charset="0"/>
                          </a:rPr>
                        </m:ctrlPr>
                      </m:sSupPr>
                      <m:e>
                        <m:r>
                          <a:rPr lang="de-DE" i="1">
                            <a:latin typeface="Cambria Math" panose="02040503050406030204" pitchFamily="18" charset="0"/>
                          </a:rPr>
                          <m:t>𝑦</m:t>
                        </m:r>
                      </m:e>
                      <m:sup>
                        <m:r>
                          <a:rPr lang="de-DE" i="1">
                            <a:latin typeface="Cambria Math" panose="02040503050406030204" pitchFamily="18" charset="0"/>
                          </a:rPr>
                          <m:t>2</m:t>
                        </m:r>
                      </m:sup>
                    </m:sSup>
                    <m:r>
                      <a:rPr lang="de-DE" b="0" i="1" smtClean="0">
                        <a:latin typeface="Cambria Math" panose="02040503050406030204" pitchFamily="18" charset="0"/>
                      </a:rPr>
                      <m:t> </m:t>
                    </m:r>
                  </m:oMath>
                </a14:m>
                <a:r>
                  <a:rPr lang="de-DE" dirty="0"/>
                  <a:t>„reinschreiben“. Viel Fleißarbeit…</a:t>
                </a:r>
              </a:p>
              <a:p>
                <a:endParaRPr lang="de-DE" dirty="0"/>
              </a:p>
            </p:txBody>
          </p:sp>
        </mc:Choice>
        <mc:Fallback xmlns="">
          <p:sp>
            <p:nvSpPr>
              <p:cNvPr id="4" name="Textfeld 3">
                <a:extLst>
                  <a:ext uri="{FF2B5EF4-FFF2-40B4-BE49-F238E27FC236}">
                    <a16:creationId xmlns:a16="http://schemas.microsoft.com/office/drawing/2014/main" id="{7C853D78-70B6-4EEE-89EE-3BF56B4D784D}"/>
                  </a:ext>
                </a:extLst>
              </p:cNvPr>
              <p:cNvSpPr txBox="1">
                <a:spLocks noRot="1" noChangeAspect="1" noMove="1" noResize="1" noEditPoints="1" noAdjustHandles="1" noChangeArrowheads="1" noChangeShapeType="1" noTextEdit="1"/>
              </p:cNvSpPr>
              <p:nvPr/>
            </p:nvSpPr>
            <p:spPr>
              <a:xfrm>
                <a:off x="522515" y="2062064"/>
                <a:ext cx="11439330" cy="4117281"/>
              </a:xfrm>
              <a:prstGeom prst="rect">
                <a:avLst/>
              </a:prstGeom>
              <a:blipFill>
                <a:blip r:embed="rId2"/>
                <a:stretch>
                  <a:fillRect l="-480" t="-59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A54CF6E-3F8D-44A6-8498-05194E60D583}"/>
                  </a:ext>
                </a:extLst>
              </p:cNvPr>
              <p:cNvSpPr txBox="1"/>
              <p:nvPr/>
            </p:nvSpPr>
            <p:spPr>
              <a:xfrm>
                <a:off x="5677708" y="4683878"/>
                <a:ext cx="780598" cy="380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de-DE" sz="1100" i="1" smtClean="0">
                              <a:solidFill>
                                <a:srgbClr val="00B050"/>
                              </a:solidFill>
                              <a:latin typeface="Cambria Math" panose="02040503050406030204" pitchFamily="18" charset="0"/>
                            </a:rPr>
                          </m:ctrlPr>
                        </m:dPr>
                        <m:e>
                          <m:f>
                            <m:fPr>
                              <m:ctrlPr>
                                <a:rPr lang="de-DE" sz="1100" i="1" smtClean="0">
                                  <a:solidFill>
                                    <a:srgbClr val="00B050"/>
                                  </a:solidFill>
                                  <a:latin typeface="Cambria Math" panose="02040503050406030204" pitchFamily="18" charset="0"/>
                                </a:rPr>
                              </m:ctrlPr>
                            </m:fPr>
                            <m:num>
                              <m:r>
                                <a:rPr lang="de-DE" sz="1100" b="0" i="1" smtClean="0">
                                  <a:solidFill>
                                    <a:srgbClr val="00B050"/>
                                  </a:solidFill>
                                  <a:latin typeface="Cambria Math" panose="02040503050406030204" pitchFamily="18" charset="0"/>
                                  <a:ea typeface="Cambria Math" panose="02040503050406030204" pitchFamily="18" charset="0"/>
                                </a:rPr>
                                <m:t>𝜕</m:t>
                              </m:r>
                              <m:r>
                                <a:rPr lang="de-DE" sz="1100" b="0" i="1" smtClean="0">
                                  <a:solidFill>
                                    <a:srgbClr val="00B050"/>
                                  </a:solidFill>
                                  <a:latin typeface="Cambria Math" panose="02040503050406030204" pitchFamily="18" charset="0"/>
                                </a:rPr>
                                <m:t>(</m:t>
                              </m:r>
                              <m:r>
                                <a:rPr lang="de-DE" sz="1100" b="0" i="1" smtClean="0">
                                  <a:solidFill>
                                    <a:srgbClr val="00B050"/>
                                  </a:solidFill>
                                  <a:latin typeface="Cambria Math" panose="02040503050406030204" pitchFamily="18" charset="0"/>
                                </a:rPr>
                                <m:t>𝑑𝑓</m:t>
                              </m:r>
                              <m:r>
                                <a:rPr lang="de-DE" sz="1100" b="0" i="1" smtClean="0">
                                  <a:solidFill>
                                    <a:srgbClr val="00B050"/>
                                  </a:solidFill>
                                  <a:latin typeface="Cambria Math" panose="02040503050406030204" pitchFamily="18" charset="0"/>
                                </a:rPr>
                                <m:t>)</m:t>
                              </m:r>
                            </m:num>
                            <m:den>
                              <m:r>
                                <a:rPr lang="de-DE" sz="1100" i="1" smtClean="0">
                                  <a:solidFill>
                                    <a:srgbClr val="00B050"/>
                                  </a:solidFill>
                                  <a:latin typeface="Cambria Math" panose="02040503050406030204" pitchFamily="18" charset="0"/>
                                  <a:ea typeface="Cambria Math" panose="02040503050406030204" pitchFamily="18" charset="0"/>
                                </a:rPr>
                                <m:t>𝜕</m:t>
                              </m:r>
                              <m:r>
                                <a:rPr lang="de-DE" sz="1100" b="0" i="1" smtClean="0">
                                  <a:solidFill>
                                    <a:srgbClr val="00B050"/>
                                  </a:solidFill>
                                  <a:latin typeface="Cambria Math" panose="02040503050406030204" pitchFamily="18" charset="0"/>
                                  <a:ea typeface="Cambria Math" panose="02040503050406030204" pitchFamily="18" charset="0"/>
                                </a:rPr>
                                <m:t>𝑦</m:t>
                              </m:r>
                            </m:den>
                          </m:f>
                        </m:e>
                      </m:d>
                      <m:r>
                        <a:rPr lang="de-DE" sz="1100" b="0" i="1" smtClean="0">
                          <a:solidFill>
                            <a:srgbClr val="00B050"/>
                          </a:solidFill>
                          <a:latin typeface="Cambria Math" panose="02040503050406030204" pitchFamily="18" charset="0"/>
                        </a:rPr>
                        <m:t> </m:t>
                      </m:r>
                      <m:r>
                        <a:rPr lang="de-DE" sz="1100" b="0" i="1" smtClean="0">
                          <a:solidFill>
                            <a:schemeClr val="tx1"/>
                          </a:solidFill>
                          <a:latin typeface="Cambria Math" panose="02040503050406030204" pitchFamily="18" charset="0"/>
                        </a:rPr>
                        <m:t>𝑑𝑦</m:t>
                      </m:r>
                    </m:oMath>
                  </m:oMathPara>
                </a14:m>
                <a:endParaRPr lang="de-DE" dirty="0"/>
              </a:p>
            </p:txBody>
          </p:sp>
        </mc:Choice>
        <mc:Fallback xmlns="">
          <p:sp>
            <p:nvSpPr>
              <p:cNvPr id="5" name="Textfeld 4">
                <a:extLst>
                  <a:ext uri="{FF2B5EF4-FFF2-40B4-BE49-F238E27FC236}">
                    <a16:creationId xmlns:a16="http://schemas.microsoft.com/office/drawing/2014/main" id="{DA54CF6E-3F8D-44A6-8498-05194E60D583}"/>
                  </a:ext>
                </a:extLst>
              </p:cNvPr>
              <p:cNvSpPr txBox="1">
                <a:spLocks noRot="1" noChangeAspect="1" noMove="1" noResize="1" noEditPoints="1" noAdjustHandles="1" noChangeArrowheads="1" noChangeShapeType="1" noTextEdit="1"/>
              </p:cNvSpPr>
              <p:nvPr/>
            </p:nvSpPr>
            <p:spPr>
              <a:xfrm>
                <a:off x="5677708" y="4683878"/>
                <a:ext cx="780598" cy="380361"/>
              </a:xfrm>
              <a:prstGeom prst="rect">
                <a:avLst/>
              </a:prstGeom>
              <a:blipFill>
                <a:blip r:embed="rId3"/>
                <a:stretch>
                  <a:fillRect r="-5469" b="-793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16E264D6-E03A-45E0-AE91-776388D05493}"/>
                  </a:ext>
                </a:extLst>
              </p:cNvPr>
              <p:cNvSpPr txBox="1"/>
              <p:nvPr/>
            </p:nvSpPr>
            <p:spPr>
              <a:xfrm>
                <a:off x="2100958" y="4702539"/>
                <a:ext cx="809709" cy="380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de-DE" sz="1100" i="1" smtClean="0">
                              <a:solidFill>
                                <a:srgbClr val="C00000"/>
                              </a:solidFill>
                              <a:latin typeface="Cambria Math" panose="02040503050406030204" pitchFamily="18" charset="0"/>
                            </a:rPr>
                          </m:ctrlPr>
                        </m:dPr>
                        <m:e>
                          <m:f>
                            <m:fPr>
                              <m:ctrlPr>
                                <a:rPr lang="de-DE" sz="1100" i="1" smtClean="0">
                                  <a:solidFill>
                                    <a:srgbClr val="C00000"/>
                                  </a:solidFill>
                                  <a:latin typeface="Cambria Math" panose="02040503050406030204" pitchFamily="18" charset="0"/>
                                </a:rPr>
                              </m:ctrlPr>
                            </m:fPr>
                            <m:num>
                              <m:r>
                                <a:rPr lang="de-DE" sz="1100" b="0" i="1" smtClean="0">
                                  <a:solidFill>
                                    <a:srgbClr val="C00000"/>
                                  </a:solidFill>
                                  <a:latin typeface="Cambria Math" panose="02040503050406030204" pitchFamily="18" charset="0"/>
                                  <a:ea typeface="Cambria Math" panose="02040503050406030204" pitchFamily="18" charset="0"/>
                                </a:rPr>
                                <m:t>𝜕</m:t>
                              </m:r>
                              <m:r>
                                <a:rPr lang="de-DE" sz="1100" b="0" i="1" smtClean="0">
                                  <a:solidFill>
                                    <a:srgbClr val="C00000"/>
                                  </a:solidFill>
                                  <a:latin typeface="Cambria Math" panose="02040503050406030204" pitchFamily="18" charset="0"/>
                                </a:rPr>
                                <m:t>(</m:t>
                              </m:r>
                              <m:r>
                                <a:rPr lang="de-DE" sz="1100" b="0" i="1" smtClean="0">
                                  <a:solidFill>
                                    <a:srgbClr val="C00000"/>
                                  </a:solidFill>
                                  <a:latin typeface="Cambria Math" panose="02040503050406030204" pitchFamily="18" charset="0"/>
                                </a:rPr>
                                <m:t>𝑑𝑓</m:t>
                              </m:r>
                              <m:r>
                                <a:rPr lang="de-DE" sz="1100" b="0" i="1" smtClean="0">
                                  <a:solidFill>
                                    <a:srgbClr val="C00000"/>
                                  </a:solidFill>
                                  <a:latin typeface="Cambria Math" panose="02040503050406030204" pitchFamily="18" charset="0"/>
                                </a:rPr>
                                <m:t>)</m:t>
                              </m:r>
                            </m:num>
                            <m:den>
                              <m:r>
                                <a:rPr lang="de-DE" sz="1100" i="1" smtClean="0">
                                  <a:solidFill>
                                    <a:srgbClr val="C00000"/>
                                  </a:solidFill>
                                  <a:latin typeface="Cambria Math" panose="02040503050406030204" pitchFamily="18" charset="0"/>
                                  <a:ea typeface="Cambria Math" panose="02040503050406030204" pitchFamily="18" charset="0"/>
                                </a:rPr>
                                <m:t>𝜕</m:t>
                              </m:r>
                              <m:r>
                                <a:rPr lang="de-DE" sz="1100" b="0" i="1" smtClean="0">
                                  <a:solidFill>
                                    <a:srgbClr val="C00000"/>
                                  </a:solidFill>
                                  <a:latin typeface="Cambria Math" panose="02040503050406030204" pitchFamily="18" charset="0"/>
                                  <a:ea typeface="Cambria Math" panose="02040503050406030204" pitchFamily="18" charset="0"/>
                                </a:rPr>
                                <m:t>𝑥</m:t>
                              </m:r>
                            </m:den>
                          </m:f>
                        </m:e>
                      </m:d>
                      <m:r>
                        <a:rPr lang="de-DE" sz="1100" b="0" i="1" smtClean="0">
                          <a:solidFill>
                            <a:srgbClr val="C00000"/>
                          </a:solidFill>
                          <a:latin typeface="Cambria Math" panose="02040503050406030204" pitchFamily="18" charset="0"/>
                        </a:rPr>
                        <m:t>  </m:t>
                      </m:r>
                      <m:r>
                        <a:rPr lang="de-DE" sz="1100" b="0" i="1" smtClean="0">
                          <a:solidFill>
                            <a:schemeClr val="tx1"/>
                          </a:solidFill>
                          <a:latin typeface="Cambria Math" panose="02040503050406030204" pitchFamily="18" charset="0"/>
                        </a:rPr>
                        <m:t>𝑑𝑥</m:t>
                      </m:r>
                    </m:oMath>
                  </m:oMathPara>
                </a14:m>
                <a:endParaRPr lang="de-DE" dirty="0"/>
              </a:p>
            </p:txBody>
          </p:sp>
        </mc:Choice>
        <mc:Fallback xmlns="">
          <p:sp>
            <p:nvSpPr>
              <p:cNvPr id="6" name="Textfeld 5">
                <a:extLst>
                  <a:ext uri="{FF2B5EF4-FFF2-40B4-BE49-F238E27FC236}">
                    <a16:creationId xmlns:a16="http://schemas.microsoft.com/office/drawing/2014/main" id="{16E264D6-E03A-45E0-AE91-776388D05493}"/>
                  </a:ext>
                </a:extLst>
              </p:cNvPr>
              <p:cNvSpPr txBox="1">
                <a:spLocks noRot="1" noChangeAspect="1" noMove="1" noResize="1" noEditPoints="1" noAdjustHandles="1" noChangeArrowheads="1" noChangeShapeType="1" noTextEdit="1"/>
              </p:cNvSpPr>
              <p:nvPr/>
            </p:nvSpPr>
            <p:spPr>
              <a:xfrm>
                <a:off x="2100958" y="4702539"/>
                <a:ext cx="809709" cy="380361"/>
              </a:xfrm>
              <a:prstGeom prst="rect">
                <a:avLst/>
              </a:prstGeom>
              <a:blipFill>
                <a:blip r:embed="rId4"/>
                <a:stretch>
                  <a:fillRect r="-3030"/>
                </a:stretch>
              </a:blipFill>
            </p:spPr>
            <p:txBody>
              <a:bodyPr/>
              <a:lstStyle/>
              <a:p>
                <a:r>
                  <a:rPr lang="de-DE">
                    <a:noFill/>
                  </a:rPr>
                  <a:t> </a:t>
                </a:r>
              </a:p>
            </p:txBody>
          </p:sp>
        </mc:Fallback>
      </mc:AlternateContent>
      <p:cxnSp>
        <p:nvCxnSpPr>
          <p:cNvPr id="7" name="Gerade Verbindung mit Pfeil 6">
            <a:extLst>
              <a:ext uri="{FF2B5EF4-FFF2-40B4-BE49-F238E27FC236}">
                <a16:creationId xmlns:a16="http://schemas.microsoft.com/office/drawing/2014/main" id="{C81382FC-BB47-4C9C-9CFC-28ED03EFF78E}"/>
              </a:ext>
            </a:extLst>
          </p:cNvPr>
          <p:cNvCxnSpPr/>
          <p:nvPr/>
        </p:nvCxnSpPr>
        <p:spPr>
          <a:xfrm flipH="1" flipV="1">
            <a:off x="8294914" y="4460033"/>
            <a:ext cx="643813"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4820749-E347-4480-B850-DE615198CA0E}"/>
              </a:ext>
            </a:extLst>
          </p:cNvPr>
          <p:cNvCxnSpPr>
            <a:cxnSpLocks/>
          </p:cNvCxnSpPr>
          <p:nvPr/>
        </p:nvCxnSpPr>
        <p:spPr>
          <a:xfrm flipV="1">
            <a:off x="8938727" y="4460033"/>
            <a:ext cx="298579"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15BC9630-E8AF-4D97-B84C-0D85E72664CB}"/>
              </a:ext>
            </a:extLst>
          </p:cNvPr>
          <p:cNvCxnSpPr>
            <a:cxnSpLocks/>
          </p:cNvCxnSpPr>
          <p:nvPr/>
        </p:nvCxnSpPr>
        <p:spPr>
          <a:xfrm flipV="1">
            <a:off x="8938727" y="4460033"/>
            <a:ext cx="839755"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CB294DF-93AA-41D8-AF8E-847125D404C5}"/>
              </a:ext>
            </a:extLst>
          </p:cNvPr>
          <p:cNvCxnSpPr>
            <a:cxnSpLocks/>
          </p:cNvCxnSpPr>
          <p:nvPr/>
        </p:nvCxnSpPr>
        <p:spPr>
          <a:xfrm flipV="1">
            <a:off x="8938727" y="4460033"/>
            <a:ext cx="2080726"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Geschweifte Klammer rechts 18">
            <a:extLst>
              <a:ext uri="{FF2B5EF4-FFF2-40B4-BE49-F238E27FC236}">
                <a16:creationId xmlns:a16="http://schemas.microsoft.com/office/drawing/2014/main" id="{1123DA83-0A9C-4C9D-9841-3B241E53DAAC}"/>
              </a:ext>
            </a:extLst>
          </p:cNvPr>
          <p:cNvSpPr/>
          <p:nvPr/>
        </p:nvSpPr>
        <p:spPr>
          <a:xfrm rot="5400000">
            <a:off x="2403987" y="2895172"/>
            <a:ext cx="183274" cy="3238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8A9F2F83-8730-4893-B266-4B2216C357F5}"/>
              </a:ext>
            </a:extLst>
          </p:cNvPr>
          <p:cNvSpPr/>
          <p:nvPr/>
        </p:nvSpPr>
        <p:spPr>
          <a:xfrm rot="5400000">
            <a:off x="5971389" y="2879620"/>
            <a:ext cx="183274" cy="3238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15973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Beispiel - Aufgabe</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415E5B15-7E33-4B9D-9984-DDACF2B7C006}"/>
                  </a:ext>
                </a:extLst>
              </p:cNvPr>
              <p:cNvSpPr txBox="1"/>
              <p:nvPr/>
            </p:nvSpPr>
            <p:spPr>
              <a:xfrm>
                <a:off x="503852" y="1866117"/>
                <a:ext cx="10116231" cy="4367991"/>
              </a:xfrm>
              <a:prstGeom prst="rect">
                <a:avLst/>
              </a:prstGeom>
              <a:noFill/>
            </p:spPr>
            <p:txBody>
              <a:bodyPr wrap="none" rtlCol="0">
                <a:spAutoFit/>
              </a:bodyPr>
              <a:lstStyle/>
              <a:p>
                <a:r>
                  <a:rPr lang="de-DE" dirty="0"/>
                  <a:t>Das totale Differential erster und zweiter Ordnung ist zu rechnen von </a:t>
                </a:r>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sin</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𝑥𝑦</m:t>
                            </m:r>
                          </m:e>
                        </m:d>
                      </m:e>
                    </m:func>
                  </m:oMath>
                </a14:m>
                <a:endParaRPr lang="de-DE" b="0" dirty="0">
                  <a:ea typeface="Cambria Math" panose="02040503050406030204" pitchFamily="18" charset="0"/>
                </a:endParaRPr>
              </a:p>
              <a:p>
                <a:endParaRPr lang="de-DE" dirty="0"/>
              </a:p>
              <a:p>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r>
                      <a:rPr lang="de-DE" b="0" i="1" smtClean="0">
                        <a:latin typeface="Cambria Math" panose="02040503050406030204" pitchFamily="18" charset="0"/>
                      </a:rPr>
                      <m:t>= ?  </m:t>
                    </m:r>
                  </m:oMath>
                </a14:m>
                <a:r>
                  <a:rPr lang="de-DE" dirty="0"/>
                  <a:t>(Produktregel für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oMath>
                </a14:m>
                <a:r>
                  <a:rPr lang="de-DE" dirty="0"/>
                  <a:t> und Kettenregel für </a:t>
                </a:r>
                <a14:m>
                  <m:oMath xmlns:m="http://schemas.openxmlformats.org/officeDocument/2006/math">
                    <m:r>
                      <m:rPr>
                        <m:sty m:val="p"/>
                      </m:rPr>
                      <a:rPr lang="de-DE" i="1" dirty="0" smtClean="0">
                        <a:latin typeface="Cambria Math" panose="02040503050406030204" pitchFamily="18" charset="0"/>
                      </a:rPr>
                      <m:t>sin</m:t>
                    </m:r>
                    <m:r>
                      <a:rPr lang="de-DE" i="1" dirty="0" smtClean="0">
                        <a:latin typeface="Cambria Math" panose="02040503050406030204" pitchFamily="18" charset="0"/>
                      </a:rPr>
                      <m:t>⁡(</m:t>
                    </m:r>
                    <m:r>
                      <a:rPr lang="de-DE" i="1" dirty="0" err="1" smtClean="0">
                        <a:latin typeface="Cambria Math" panose="02040503050406030204" pitchFamily="18" charset="0"/>
                      </a:rPr>
                      <m:t>𝑥𝑦</m:t>
                    </m:r>
                    <m:r>
                      <a:rPr lang="de-DE" i="1" dirty="0" smtClean="0">
                        <a:latin typeface="Cambria Math" panose="02040503050406030204" pitchFamily="18" charset="0"/>
                      </a:rPr>
                      <m:t>)</m:t>
                    </m:r>
                  </m:oMath>
                </a14:m>
                <a:r>
                  <a:rPr lang="de-DE" dirty="0"/>
                  <a:t>)</a:t>
                </a:r>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r>
                      <a:rPr lang="de-DE" i="1">
                        <a:latin typeface="Cambria Math" panose="02040503050406030204" pitchFamily="18" charset="0"/>
                      </a:rPr>
                      <m:t>=</m:t>
                    </m:r>
                    <m:r>
                      <a:rPr lang="de-DE" b="0" i="1" smtClean="0">
                        <a:latin typeface="Cambria Math" panose="02040503050406030204" pitchFamily="18" charset="0"/>
                      </a:rPr>
                      <m:t> </m:t>
                    </m:r>
                    <m:r>
                      <a:rPr lang="de-DE" i="1" smtClean="0">
                        <a:latin typeface="Cambria Math" panose="02040503050406030204" pitchFamily="18" charset="0"/>
                        <a:ea typeface="Cambria Math" panose="02040503050406030204" pitchFamily="18" charset="0"/>
                      </a:rPr>
                      <m:t>?</m:t>
                    </m:r>
                  </m:oMath>
                </a14:m>
                <a:r>
                  <a:rPr lang="de-DE" dirty="0"/>
                  <a:t>  (Konstante-Faktor-Regel für </a:t>
                </a:r>
                <a14:m>
                  <m:oMath xmlns:m="http://schemas.openxmlformats.org/officeDocument/2006/math">
                    <m:r>
                      <a:rPr lang="de-DE" i="1" dirty="0" smtClean="0">
                        <a:latin typeface="Cambria Math" panose="02040503050406030204" pitchFamily="18" charset="0"/>
                      </a:rPr>
                      <m:t>𝑥</m:t>
                    </m:r>
                    <m:r>
                      <a:rPr lang="de-DE" i="1" dirty="0" smtClean="0">
                        <a:latin typeface="Cambria Math" panose="02040503050406030204" pitchFamily="18" charset="0"/>
                      </a:rPr>
                      <m:t>²</m:t>
                    </m:r>
                  </m:oMath>
                </a14:m>
                <a:r>
                  <a:rPr lang="de-DE" dirty="0"/>
                  <a:t> und Kettenregel für </a:t>
                </a:r>
                <a14:m>
                  <m:oMath xmlns:m="http://schemas.openxmlformats.org/officeDocument/2006/math">
                    <m:r>
                      <m:rPr>
                        <m:sty m:val="p"/>
                      </m:rPr>
                      <a:rPr lang="de-DE" i="1" dirty="0" smtClean="0">
                        <a:latin typeface="Cambria Math" panose="02040503050406030204" pitchFamily="18" charset="0"/>
                      </a:rPr>
                      <m:t>sin</m:t>
                    </m:r>
                    <m:r>
                      <a:rPr lang="de-DE" i="1" dirty="0" smtClean="0">
                        <a:latin typeface="Cambria Math" panose="02040503050406030204" pitchFamily="18" charset="0"/>
                      </a:rPr>
                      <m:t>⁡(</m:t>
                    </m:r>
                    <m:r>
                      <a:rPr lang="de-DE" i="1" dirty="0" err="1" smtClean="0">
                        <a:latin typeface="Cambria Math" panose="02040503050406030204" pitchFamily="18" charset="0"/>
                      </a:rPr>
                      <m:t>𝑥𝑦</m:t>
                    </m:r>
                    <m:r>
                      <a:rPr lang="de-DE" i="1" dirty="0" smtClean="0">
                        <a:latin typeface="Cambria Math" panose="02040503050406030204" pitchFamily="18" charset="0"/>
                      </a:rPr>
                      <m:t>)</m:t>
                    </m:r>
                  </m:oMath>
                </a14:m>
                <a:r>
                  <a:rPr lang="de-DE" dirty="0"/>
                  <a:t>)</a:t>
                </a:r>
              </a:p>
              <a:p>
                <a:endParaRPr lang="de-DE" dirty="0"/>
              </a:p>
              <a:p>
                <a:r>
                  <a:rPr lang="de-DE" dirty="0"/>
                  <a:t>Jetzt muss man JEDEN dieser beiden Ausdrücke JEWEILS nach x und y ableiten. Also zunächst für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r>
                      <a:rPr lang="de-DE" b="0" i="1" smtClean="0">
                        <a:latin typeface="Cambria Math" panose="02040503050406030204" pitchFamily="18" charset="0"/>
                      </a:rPr>
                      <m:t>:</m:t>
                    </m:r>
                  </m:oMath>
                </a14:m>
                <a:endParaRPr lang="de-DE" dirty="0"/>
              </a:p>
              <a:p>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𝑥</m:t>
                        </m:r>
                        <m:r>
                          <a:rPr lang="de-DE" i="1">
                            <a:latin typeface="Cambria Math" panose="02040503050406030204" pitchFamily="18" charset="0"/>
                          </a:rPr>
                          <m:t>𝑥</m:t>
                        </m:r>
                      </m:sub>
                    </m:sSub>
                    <m:r>
                      <a:rPr lang="de-DE" i="1">
                        <a:latin typeface="Cambria Math" panose="02040503050406030204" pitchFamily="18" charset="0"/>
                      </a:rPr>
                      <m:t>=</m:t>
                    </m:r>
                    <m:r>
                      <a:rPr lang="de-DE" b="0" i="1" smtClean="0">
                        <a:latin typeface="Cambria Math" panose="02040503050406030204" pitchFamily="18" charset="0"/>
                      </a:rPr>
                      <m:t> </m:t>
                    </m:r>
                    <m:r>
                      <a:rPr lang="de-DE" i="1" smtClean="0">
                        <a:latin typeface="Cambria Math" panose="02040503050406030204" pitchFamily="18" charset="0"/>
                      </a:rPr>
                      <m:t>?</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nach x)</a:t>
                </a:r>
              </a:p>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r>
                          <a:rPr lang="de-DE" b="0" i="1" smtClean="0">
                            <a:latin typeface="Cambria Math" panose="02040503050406030204" pitchFamily="18" charset="0"/>
                          </a:rPr>
                          <m:t>𝑦</m:t>
                        </m:r>
                      </m:sub>
                    </m:sSub>
                    <m:r>
                      <a:rPr lang="de-DE" i="1">
                        <a:latin typeface="Cambria Math" panose="02040503050406030204" pitchFamily="18" charset="0"/>
                      </a:rPr>
                      <m:t>=</m:t>
                    </m:r>
                    <m:r>
                      <a:rPr lang="de-DE" b="0" i="1" smtClean="0">
                        <a:latin typeface="Cambria Math" panose="02040503050406030204" pitchFamily="18" charset="0"/>
                      </a:rPr>
                      <m:t> ?</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nach y)</a:t>
                </a:r>
              </a:p>
              <a:p>
                <a:endParaRPr lang="de-DE" dirty="0"/>
              </a:p>
              <a:p>
                <a:r>
                  <a:rPr lang="de-DE" dirty="0"/>
                  <a:t>Spätestens an dieser Stelle wird klar, dass man Disziplin und Frustrationstoleranz braucht. Aber jetzt für </a:t>
                </a:r>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r>
                      <a:rPr lang="de-DE" i="1">
                        <a:latin typeface="Cambria Math" panose="02040503050406030204" pitchFamily="18" charset="0"/>
                      </a:rPr>
                      <m:t>:</m:t>
                    </m:r>
                  </m:oMath>
                </a14:m>
                <a:endParaRPr lang="de-DE" dirty="0"/>
              </a:p>
              <a:p>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𝑦𝑥</m:t>
                        </m:r>
                      </m:sub>
                    </m:sSub>
                    <m:r>
                      <a:rPr lang="de-DE" i="1">
                        <a:latin typeface="Cambria Math" panose="02040503050406030204" pitchFamily="18" charset="0"/>
                      </a:rPr>
                      <m:t>=</m:t>
                    </m:r>
                    <m:r>
                      <a:rPr lang="de-DE" b="0" i="1" smtClean="0">
                        <a:latin typeface="Cambria Math" panose="02040503050406030204" pitchFamily="18" charset="0"/>
                      </a:rPr>
                      <m:t> ?</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oMath>
                </a14:m>
                <a:r>
                  <a:rPr lang="de-DE" dirty="0"/>
                  <a:t> nach x) Oh Wunder… das ist das gleiche wie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oMath>
                </a14:m>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r>
                          <a:rPr lang="de-DE" i="1">
                            <a:latin typeface="Cambria Math" panose="02040503050406030204" pitchFamily="18" charset="0"/>
                          </a:rPr>
                          <m:t>𝑦</m:t>
                        </m:r>
                      </m:sub>
                    </m:sSub>
                    <m:r>
                      <a:rPr lang="de-DE" i="1">
                        <a:latin typeface="Cambria Math" panose="02040503050406030204" pitchFamily="18" charset="0"/>
                      </a:rPr>
                      <m:t>=</m:t>
                    </m:r>
                    <m:r>
                      <a:rPr lang="de-DE" b="0" i="1" smtClean="0">
                        <a:latin typeface="Cambria Math" panose="02040503050406030204" pitchFamily="18" charset="0"/>
                      </a:rPr>
                      <m:t> ? </m:t>
                    </m:r>
                  </m:oMath>
                </a14:m>
                <a:r>
                  <a:rPr lang="de-DE" dirty="0"/>
                  <a:t>(die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oMath>
                </a14:m>
                <a:r>
                  <a:rPr lang="de-DE" dirty="0"/>
                  <a:t> nach y)</a:t>
                </a:r>
              </a:p>
              <a:p>
                <a:endParaRPr lang="de-DE" dirty="0"/>
              </a:p>
            </p:txBody>
          </p:sp>
        </mc:Choice>
        <mc:Fallback xmlns="">
          <p:sp>
            <p:nvSpPr>
              <p:cNvPr id="3" name="Textfeld 2">
                <a:extLst>
                  <a:ext uri="{FF2B5EF4-FFF2-40B4-BE49-F238E27FC236}">
                    <a16:creationId xmlns:a16="http://schemas.microsoft.com/office/drawing/2014/main" id="{415E5B15-7E33-4B9D-9984-DDACF2B7C006}"/>
                  </a:ext>
                </a:extLst>
              </p:cNvPr>
              <p:cNvSpPr txBox="1">
                <a:spLocks noRot="1" noChangeAspect="1" noMove="1" noResize="1" noEditPoints="1" noAdjustHandles="1" noChangeArrowheads="1" noChangeShapeType="1" noTextEdit="1"/>
              </p:cNvSpPr>
              <p:nvPr/>
            </p:nvSpPr>
            <p:spPr>
              <a:xfrm>
                <a:off x="503852" y="1866117"/>
                <a:ext cx="10116231" cy="4367991"/>
              </a:xfrm>
              <a:prstGeom prst="rect">
                <a:avLst/>
              </a:prstGeom>
              <a:blipFill>
                <a:blip r:embed="rId2"/>
                <a:stretch>
                  <a:fillRect l="-542" t="-558"/>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2F39B1D8-BD3A-4EF7-9E2C-518F3D85A32C}"/>
              </a:ext>
            </a:extLst>
          </p:cNvPr>
          <p:cNvSpPr txBox="1"/>
          <p:nvPr/>
        </p:nvSpPr>
        <p:spPr>
          <a:xfrm>
            <a:off x="7903029" y="603896"/>
            <a:ext cx="1853584" cy="369332"/>
          </a:xfrm>
          <a:prstGeom prst="rect">
            <a:avLst/>
          </a:prstGeom>
          <a:noFill/>
        </p:spPr>
        <p:txBody>
          <a:bodyPr wrap="none" rtlCol="0">
            <a:spAutoFit/>
          </a:bodyPr>
          <a:lstStyle/>
          <a:p>
            <a:r>
              <a:rPr lang="de-DE" dirty="0">
                <a:solidFill>
                  <a:srgbClr val="FF0000"/>
                </a:solidFill>
              </a:rPr>
              <a:t>Selber probieren!!</a:t>
            </a:r>
          </a:p>
        </p:txBody>
      </p:sp>
    </p:spTree>
    <p:extLst>
      <p:ext uri="{BB962C8B-B14F-4D97-AF65-F5344CB8AC3E}">
        <p14:creationId xmlns:p14="http://schemas.microsoft.com/office/powerpoint/2010/main" val="373427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Beispiel - Lösung</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415E5B15-7E33-4B9D-9984-DDACF2B7C006}"/>
                  </a:ext>
                </a:extLst>
              </p:cNvPr>
              <p:cNvSpPr txBox="1"/>
              <p:nvPr/>
            </p:nvSpPr>
            <p:spPr>
              <a:xfrm>
                <a:off x="503852" y="1866117"/>
                <a:ext cx="10889328" cy="4446667"/>
              </a:xfrm>
              <a:prstGeom prst="rect">
                <a:avLst/>
              </a:prstGeom>
              <a:noFill/>
            </p:spPr>
            <p:txBody>
              <a:bodyPr wrap="none" rtlCol="0">
                <a:spAutoFit/>
              </a:bodyPr>
              <a:lstStyle/>
              <a:p>
                <a:r>
                  <a:rPr lang="de-DE" dirty="0"/>
                  <a:t>Das totale Differential erster und zweiter Ordnung ist zu rechnen von </a:t>
                </a:r>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sin</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𝑥𝑦</m:t>
                            </m:r>
                          </m:e>
                        </m:d>
                      </m:e>
                    </m:func>
                  </m:oMath>
                </a14:m>
                <a:endParaRPr lang="de-DE" b="0" dirty="0">
                  <a:ea typeface="Cambria Math" panose="02040503050406030204" pitchFamily="18" charset="0"/>
                </a:endParaRPr>
              </a:p>
              <a:p>
                <a:endParaRPr lang="de-DE" dirty="0"/>
              </a:p>
              <a:p>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r>
                      <a:rPr lang="de-DE" b="0" i="1" smtClean="0">
                        <a:latin typeface="Cambria Math" panose="02040503050406030204" pitchFamily="18" charset="0"/>
                      </a:rPr>
                      <m:t>=2</m:t>
                    </m:r>
                    <m:r>
                      <a:rPr lang="de-DE" b="0" i="1" smtClean="0">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²∙</m:t>
                    </m:r>
                    <m:func>
                      <m:funcPr>
                        <m:ctrlPr>
                          <a:rPr lang="de-DE" i="1">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oMath>
                </a14:m>
                <a:r>
                  <a:rPr lang="de-DE" dirty="0"/>
                  <a:t> (Produktregel für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oMath>
                </a14:m>
                <a:r>
                  <a:rPr lang="de-DE" dirty="0"/>
                  <a:t> und Kettenregel für </a:t>
                </a:r>
                <a14:m>
                  <m:oMath xmlns:m="http://schemas.openxmlformats.org/officeDocument/2006/math">
                    <m:r>
                      <m:rPr>
                        <m:sty m:val="p"/>
                      </m:rPr>
                      <a:rPr lang="de-DE" i="1" dirty="0" smtClean="0">
                        <a:latin typeface="Cambria Math" panose="02040503050406030204" pitchFamily="18" charset="0"/>
                      </a:rPr>
                      <m:t>sin</m:t>
                    </m:r>
                    <m:r>
                      <a:rPr lang="de-DE" i="1" dirty="0" smtClean="0">
                        <a:latin typeface="Cambria Math" panose="02040503050406030204" pitchFamily="18" charset="0"/>
                      </a:rPr>
                      <m:t>⁡(</m:t>
                    </m:r>
                    <m:r>
                      <a:rPr lang="de-DE" i="1" dirty="0" err="1" smtClean="0">
                        <a:latin typeface="Cambria Math" panose="02040503050406030204" pitchFamily="18" charset="0"/>
                      </a:rPr>
                      <m:t>𝑥𝑦</m:t>
                    </m:r>
                    <m:r>
                      <a:rPr lang="de-DE" i="1" dirty="0" smtClean="0">
                        <a:latin typeface="Cambria Math" panose="02040503050406030204" pitchFamily="18" charset="0"/>
                      </a:rPr>
                      <m:t>)</m:t>
                    </m:r>
                  </m:oMath>
                </a14:m>
                <a:r>
                  <a:rPr lang="de-DE" dirty="0"/>
                  <a:t>)</a:t>
                </a:r>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r>
                      <a:rPr lang="de-DE" i="1">
                        <a:latin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𝑥</m:t>
                        </m:r>
                      </m:e>
                      <m:sup>
                        <m:r>
                          <a:rPr lang="de-DE" b="0" i="1" smtClean="0">
                            <a:latin typeface="Cambria Math" panose="02040503050406030204" pitchFamily="18" charset="0"/>
                            <a:ea typeface="Cambria Math" panose="02040503050406030204" pitchFamily="18" charset="0"/>
                          </a:rPr>
                          <m:t>3</m:t>
                        </m:r>
                      </m:sup>
                    </m:sSup>
                    <m:r>
                      <m:rPr>
                        <m:sty m:val="p"/>
                      </m:rPr>
                      <a:rPr lang="de-DE" b="0" i="0" smtClean="0">
                        <a:latin typeface="Cambria Math" panose="02040503050406030204" pitchFamily="18" charset="0"/>
                        <a:ea typeface="Cambria Math" panose="02040503050406030204" pitchFamily="18" charset="0"/>
                      </a:rPr>
                      <m:t>cos</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𝑥𝑦</m:t>
                    </m:r>
                    <m:r>
                      <a:rPr lang="de-DE" b="0" i="1" smtClean="0">
                        <a:latin typeface="Cambria Math" panose="02040503050406030204" pitchFamily="18" charset="0"/>
                        <a:ea typeface="Cambria Math" panose="02040503050406030204" pitchFamily="18" charset="0"/>
                      </a:rPr>
                      <m:t>)</m:t>
                    </m:r>
                  </m:oMath>
                </a14:m>
                <a:r>
                  <a:rPr lang="de-DE" dirty="0"/>
                  <a:t> (Konstante-Faktor-Regel für </a:t>
                </a:r>
                <a14:m>
                  <m:oMath xmlns:m="http://schemas.openxmlformats.org/officeDocument/2006/math">
                    <m:r>
                      <a:rPr lang="de-DE" i="1" dirty="0" smtClean="0">
                        <a:latin typeface="Cambria Math" panose="02040503050406030204" pitchFamily="18" charset="0"/>
                      </a:rPr>
                      <m:t>𝑥</m:t>
                    </m:r>
                    <m:r>
                      <a:rPr lang="de-DE" i="1" dirty="0" smtClean="0">
                        <a:latin typeface="Cambria Math" panose="02040503050406030204" pitchFamily="18" charset="0"/>
                      </a:rPr>
                      <m:t>²</m:t>
                    </m:r>
                  </m:oMath>
                </a14:m>
                <a:r>
                  <a:rPr lang="de-DE" dirty="0"/>
                  <a:t> und Kettenregel für </a:t>
                </a:r>
                <a14:m>
                  <m:oMath xmlns:m="http://schemas.openxmlformats.org/officeDocument/2006/math">
                    <m:r>
                      <m:rPr>
                        <m:sty m:val="p"/>
                      </m:rPr>
                      <a:rPr lang="de-DE" i="1" dirty="0" smtClean="0">
                        <a:latin typeface="Cambria Math" panose="02040503050406030204" pitchFamily="18" charset="0"/>
                      </a:rPr>
                      <m:t>sin</m:t>
                    </m:r>
                    <m:r>
                      <a:rPr lang="de-DE" i="1" dirty="0" smtClean="0">
                        <a:latin typeface="Cambria Math" panose="02040503050406030204" pitchFamily="18" charset="0"/>
                      </a:rPr>
                      <m:t>⁡(</m:t>
                    </m:r>
                    <m:r>
                      <a:rPr lang="de-DE" i="1" dirty="0" err="1" smtClean="0">
                        <a:latin typeface="Cambria Math" panose="02040503050406030204" pitchFamily="18" charset="0"/>
                      </a:rPr>
                      <m:t>𝑥𝑦</m:t>
                    </m:r>
                    <m:r>
                      <a:rPr lang="de-DE" i="1" dirty="0" smtClean="0">
                        <a:latin typeface="Cambria Math" panose="02040503050406030204" pitchFamily="18" charset="0"/>
                      </a:rPr>
                      <m:t>)</m:t>
                    </m:r>
                  </m:oMath>
                </a14:m>
                <a:r>
                  <a:rPr lang="de-DE" dirty="0"/>
                  <a:t>)</a:t>
                </a:r>
              </a:p>
              <a:p>
                <a:endParaRPr lang="de-DE" dirty="0"/>
              </a:p>
              <a:p>
                <a:r>
                  <a:rPr lang="de-DE" dirty="0"/>
                  <a:t>Jetzt muss man JEDEN dieser beiden Ausdrücke JEWEILS nach x und y ableiten. Also zunächst für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r>
                      <a:rPr lang="de-DE" b="0" i="1" smtClean="0">
                        <a:latin typeface="Cambria Math" panose="02040503050406030204" pitchFamily="18" charset="0"/>
                      </a:rPr>
                      <m:t>:</m:t>
                    </m:r>
                  </m:oMath>
                </a14:m>
                <a:endParaRPr lang="de-DE" dirty="0"/>
              </a:p>
              <a:p>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𝑥</m:t>
                        </m:r>
                        <m:r>
                          <a:rPr lang="de-DE" i="1">
                            <a:latin typeface="Cambria Math" panose="02040503050406030204" pitchFamily="18" charset="0"/>
                          </a:rPr>
                          <m:t>𝑥</m:t>
                        </m:r>
                      </m:sub>
                    </m:sSub>
                    <m:r>
                      <a:rPr lang="de-DE" i="1">
                        <a:latin typeface="Cambria Math" panose="02040503050406030204" pitchFamily="18" charset="0"/>
                      </a:rPr>
                      <m:t>=2</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𝑥</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cos</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𝑥𝑦</m:t>
                            </m:r>
                          </m:e>
                        </m:d>
                      </m:e>
                    </m:func>
                    <m:r>
                      <a:rPr lang="de-DE" b="0" i="1" smtClean="0">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𝑥</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𝑥</m:t>
                        </m:r>
                      </m:e>
                      <m:sup>
                        <m:r>
                          <a:rPr lang="de-DE" b="0" i="1" smtClean="0">
                            <a:latin typeface="Cambria Math" panose="02040503050406030204" pitchFamily="18" charset="0"/>
                            <a:ea typeface="Cambria Math" panose="02040503050406030204" pitchFamily="18" charset="0"/>
                          </a:rPr>
                          <m:t>2</m:t>
                        </m:r>
                      </m:sup>
                    </m:sSup>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sin</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𝑥𝑦</m:t>
                            </m:r>
                          </m:e>
                        </m:d>
                      </m:e>
                    </m:func>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²</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nach x)</a:t>
                </a:r>
              </a:p>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r>
                          <a:rPr lang="de-DE" b="0" i="1" smtClean="0">
                            <a:latin typeface="Cambria Math" panose="02040503050406030204" pitchFamily="18" charset="0"/>
                          </a:rPr>
                          <m:t>𝑦</m:t>
                        </m:r>
                      </m:sub>
                    </m:sSub>
                    <m:r>
                      <a:rPr lang="de-DE" i="1">
                        <a:latin typeface="Cambria Math" panose="02040503050406030204" pitchFamily="18" charset="0"/>
                      </a:rPr>
                      <m:t>=</m:t>
                    </m:r>
                    <m:r>
                      <a:rPr lang="de-DE" b="0" i="1" smtClean="0">
                        <a:latin typeface="Cambria Math" panose="02040503050406030204" pitchFamily="18" charset="0"/>
                      </a:rPr>
                      <m:t>2</m:t>
                    </m:r>
                    <m:r>
                      <a:rPr lang="de-DE" b="0" i="1" smtClean="0">
                        <a:latin typeface="Cambria Math" panose="02040503050406030204" pitchFamily="18" charset="0"/>
                      </a:rPr>
                      <m:t>𝑥</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cos</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𝑥𝑦</m:t>
                            </m:r>
                          </m:e>
                        </m:d>
                      </m:e>
                    </m:func>
                    <m:r>
                      <a:rPr lang="de-DE" b="0" i="1" smtClean="0">
                        <a:latin typeface="Cambria Math" panose="02040503050406030204" pitchFamily="18" charset="0"/>
                      </a:rPr>
                      <m:t>𝑥</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sin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𝑥𝑦</m:t>
                            </m:r>
                          </m:e>
                        </m:d>
                      </m:e>
                    </m:func>
                    <m:r>
                      <a:rPr lang="de-DE" b="0" i="1" smtClean="0">
                        <a:latin typeface="Cambria Math" panose="02040503050406030204" pitchFamily="18" charset="0"/>
                      </a:rPr>
                      <m:t>𝑥𝑦</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cos</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𝑥𝑦</m:t>
                            </m:r>
                          </m:e>
                        </m:d>
                      </m:e>
                    </m:func>
                    <m:r>
                      <a:rPr lang="de-DE" b="0" i="1" smtClean="0">
                        <a:latin typeface="Cambria Math" panose="02040503050406030204" pitchFamily="18" charset="0"/>
                      </a:rPr>
                      <m:t>=3</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cos</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𝑥𝑦</m:t>
                            </m:r>
                          </m:e>
                        </m:d>
                      </m:e>
                    </m:func>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3</m:t>
                        </m:r>
                      </m:sup>
                    </m:sSup>
                    <m:r>
                      <a:rPr lang="de-DE" b="0" i="1" smtClean="0">
                        <a:latin typeface="Cambria Math" panose="02040503050406030204" pitchFamily="18" charset="0"/>
                      </a:rPr>
                      <m:t>𝑦</m:t>
                    </m:r>
                    <m:r>
                      <a:rPr lang="de-DE" b="0" i="1" smtClean="0">
                        <a:latin typeface="Cambria Math" panose="02040503050406030204" pitchFamily="18" charset="0"/>
                      </a:rPr>
                      <m:t> </m:t>
                    </m:r>
                    <m:r>
                      <m:rPr>
                        <m:sty m:val="p"/>
                      </m:rPr>
                      <a:rPr lang="de-DE" b="0" i="0" smtClean="0">
                        <a:latin typeface="Cambria Math" panose="02040503050406030204" pitchFamily="18" charset="0"/>
                      </a:rPr>
                      <m:t>sin</m:t>
                    </m:r>
                    <m:r>
                      <a:rPr lang="de-DE" b="0" i="1" smtClean="0">
                        <a:latin typeface="Cambria Math" panose="02040503050406030204" pitchFamily="18" charset="0"/>
                      </a:rPr>
                      <m:t>⁡(</m:t>
                    </m:r>
                    <m:r>
                      <a:rPr lang="de-DE" b="0" i="1" smtClean="0">
                        <a:latin typeface="Cambria Math" panose="02040503050406030204" pitchFamily="18" charset="0"/>
                      </a:rPr>
                      <m:t>𝑥𝑦</m:t>
                    </m:r>
                    <m:r>
                      <a:rPr lang="de-DE" b="0" i="1" smtClean="0">
                        <a:latin typeface="Cambria Math" panose="02040503050406030204" pitchFamily="18" charset="0"/>
                      </a:rPr>
                      <m:t>)</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nach y)</a:t>
                </a:r>
              </a:p>
              <a:p>
                <a:endParaRPr lang="de-DE" dirty="0"/>
              </a:p>
              <a:p>
                <a:r>
                  <a:rPr lang="de-DE" dirty="0"/>
                  <a:t>Spätestens an dieser Stelle wird klar, dass man Disziplin und Frustrationstoleranz braucht. Aber jetzt für </a:t>
                </a:r>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r>
                      <a:rPr lang="de-DE" i="1">
                        <a:latin typeface="Cambria Math" panose="02040503050406030204" pitchFamily="18" charset="0"/>
                      </a:rPr>
                      <m:t>:</m:t>
                    </m:r>
                  </m:oMath>
                </a14:m>
                <a:endParaRPr lang="de-DE" dirty="0"/>
              </a:p>
              <a:p>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𝑦𝑥</m:t>
                        </m:r>
                      </m:sub>
                    </m:sSub>
                    <m:r>
                      <a:rPr lang="de-DE" i="1">
                        <a:latin typeface="Cambria Math" panose="02040503050406030204" pitchFamily="18" charset="0"/>
                      </a:rPr>
                      <m:t>=3</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func>
                      <m:funcPr>
                        <m:ctrlPr>
                          <a:rPr lang="de-DE" i="1">
                            <a:latin typeface="Cambria Math" panose="02040503050406030204" pitchFamily="18" charset="0"/>
                          </a:rPr>
                        </m:ctrlPr>
                      </m:funcPr>
                      <m:fName>
                        <m:r>
                          <m:rPr>
                            <m:sty m:val="p"/>
                          </m:rPr>
                          <a:rPr lang="de-DE">
                            <a:latin typeface="Cambria Math" panose="02040503050406030204" pitchFamily="18" charset="0"/>
                          </a:rPr>
                          <m:t>cos</m:t>
                        </m:r>
                      </m:fName>
                      <m:e>
                        <m:d>
                          <m:dPr>
                            <m:ctrlPr>
                              <a:rPr lang="de-DE" i="1">
                                <a:latin typeface="Cambria Math" panose="02040503050406030204" pitchFamily="18" charset="0"/>
                              </a:rPr>
                            </m:ctrlPr>
                          </m:dPr>
                          <m:e>
                            <m:r>
                              <a:rPr lang="de-DE" i="1">
                                <a:latin typeface="Cambria Math" panose="02040503050406030204" pitchFamily="18" charset="0"/>
                              </a:rPr>
                              <m:t>𝑥𝑦</m:t>
                            </m:r>
                          </m:e>
                        </m:d>
                      </m:e>
                    </m:func>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3</m:t>
                        </m:r>
                      </m:sup>
                    </m:sSup>
                    <m:r>
                      <a:rPr lang="de-DE" i="1">
                        <a:latin typeface="Cambria Math" panose="02040503050406030204" pitchFamily="18" charset="0"/>
                      </a:rPr>
                      <m:t>𝑦</m:t>
                    </m:r>
                    <m:r>
                      <a:rPr lang="de-DE" i="1">
                        <a:latin typeface="Cambria Math" panose="02040503050406030204" pitchFamily="18" charset="0"/>
                      </a:rPr>
                      <m:t> </m:t>
                    </m:r>
                    <m:r>
                      <m:rPr>
                        <m:sty m:val="p"/>
                      </m:rPr>
                      <a:rPr lang="de-DE">
                        <a:latin typeface="Cambria Math" panose="02040503050406030204" pitchFamily="18" charset="0"/>
                      </a:rPr>
                      <m:t>sin</m:t>
                    </m:r>
                    <m:r>
                      <a:rPr lang="de-DE" i="1">
                        <a:latin typeface="Cambria Math" panose="02040503050406030204" pitchFamily="18" charset="0"/>
                      </a:rPr>
                      <m:t>⁡(</m:t>
                    </m:r>
                    <m:r>
                      <a:rPr lang="de-DE" i="1">
                        <a:latin typeface="Cambria Math" panose="02040503050406030204" pitchFamily="18" charset="0"/>
                      </a:rPr>
                      <m:t>𝑥𝑦</m:t>
                    </m:r>
                    <m:r>
                      <a:rPr lang="de-DE" i="1">
                        <a:latin typeface="Cambria Math" panose="02040503050406030204" pitchFamily="18" charset="0"/>
                      </a:rPr>
                      <m:t>)</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oMath>
                </a14:m>
                <a:r>
                  <a:rPr lang="de-DE" dirty="0"/>
                  <a:t> nach x) Oh Wunder… das ist das gleiche wie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oMath>
                </a14:m>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r>
                          <a:rPr lang="de-DE" i="1">
                            <a:latin typeface="Cambria Math" panose="02040503050406030204" pitchFamily="18" charset="0"/>
                          </a:rPr>
                          <m:t>𝑦</m:t>
                        </m:r>
                      </m:sub>
                    </m:sSub>
                    <m:r>
                      <a:rPr lang="de-DE" i="1">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r>
                          <a:rPr lang="de-DE" b="0" i="1" smtClean="0">
                            <a:latin typeface="Cambria Math" panose="02040503050406030204" pitchFamily="18" charset="0"/>
                          </a:rPr>
                          <m:t>𝑥</m:t>
                        </m:r>
                      </m:e>
                      <m:sup>
                        <m:r>
                          <a:rPr lang="de-DE" b="0" i="1" smtClean="0">
                            <a:latin typeface="Cambria Math" panose="02040503050406030204" pitchFamily="18" charset="0"/>
                          </a:rPr>
                          <m:t>3</m:t>
                        </m:r>
                      </m:sup>
                    </m:sSup>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sin</m:t>
                        </m:r>
                      </m:fName>
                      <m:e>
                        <m:d>
                          <m:dPr>
                            <m:ctrlPr>
                              <a:rPr lang="de-DE" b="0" i="1" smtClean="0">
                                <a:latin typeface="Cambria Math" panose="02040503050406030204" pitchFamily="18" charset="0"/>
                              </a:rPr>
                            </m:ctrlPr>
                          </m:dPr>
                          <m:e>
                            <m:r>
                              <a:rPr lang="de-DE" b="0" i="1" smtClean="0">
                                <a:latin typeface="Cambria Math" panose="02040503050406030204" pitchFamily="18" charset="0"/>
                              </a:rPr>
                              <m:t>𝑥𝑦</m:t>
                            </m:r>
                          </m:e>
                        </m:d>
                      </m:e>
                    </m:func>
                    <m:r>
                      <a:rPr lang="de-DE" b="0" i="1" smtClean="0">
                        <a:latin typeface="Cambria Math" panose="02040503050406030204" pitchFamily="18" charset="0"/>
                      </a:rPr>
                      <m:t>𝑥</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r>
                          <a:rPr lang="de-DE" b="0" i="1" smtClean="0">
                            <a:latin typeface="Cambria Math" panose="02040503050406030204" pitchFamily="18" charset="0"/>
                          </a:rPr>
                          <m:t>𝑥</m:t>
                        </m:r>
                      </m:e>
                      <m:sup>
                        <m:r>
                          <a:rPr lang="de-DE" b="0" i="1" smtClean="0">
                            <a:latin typeface="Cambria Math" panose="02040503050406030204" pitchFamily="18" charset="0"/>
                          </a:rPr>
                          <m:t>4</m:t>
                        </m:r>
                      </m:sup>
                    </m:sSup>
                    <m:r>
                      <m:rPr>
                        <m:sty m:val="p"/>
                      </m:rPr>
                      <a:rPr lang="de-DE" b="0" i="0" smtClean="0">
                        <a:latin typeface="Cambria Math" panose="02040503050406030204" pitchFamily="18" charset="0"/>
                      </a:rPr>
                      <m:t>sin</m:t>
                    </m:r>
                    <m:r>
                      <a:rPr lang="de-DE" b="0" i="1" smtClean="0">
                        <a:latin typeface="Cambria Math" panose="02040503050406030204" pitchFamily="18" charset="0"/>
                      </a:rPr>
                      <m:t>⁡(</m:t>
                    </m:r>
                    <m:r>
                      <a:rPr lang="de-DE" b="0" i="1" smtClean="0">
                        <a:latin typeface="Cambria Math" panose="02040503050406030204" pitchFamily="18" charset="0"/>
                      </a:rPr>
                      <m:t>𝑥𝑦</m:t>
                    </m:r>
                    <m:r>
                      <a:rPr lang="de-DE" b="0" i="1" smtClean="0">
                        <a:latin typeface="Cambria Math" panose="02040503050406030204" pitchFamily="18" charset="0"/>
                      </a:rPr>
                      <m:t>)</m:t>
                    </m:r>
                  </m:oMath>
                </a14:m>
                <a:r>
                  <a:rPr lang="de-DE" dirty="0"/>
                  <a:t> (die Ableitung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oMath>
                </a14:m>
                <a:r>
                  <a:rPr lang="de-DE" dirty="0"/>
                  <a:t> nach y)</a:t>
                </a:r>
              </a:p>
              <a:p>
                <a:endParaRPr lang="de-DE" dirty="0"/>
              </a:p>
            </p:txBody>
          </p:sp>
        </mc:Choice>
        <mc:Fallback xmlns="">
          <p:sp>
            <p:nvSpPr>
              <p:cNvPr id="3" name="Textfeld 2">
                <a:extLst>
                  <a:ext uri="{FF2B5EF4-FFF2-40B4-BE49-F238E27FC236}">
                    <a16:creationId xmlns:a16="http://schemas.microsoft.com/office/drawing/2014/main" id="{415E5B15-7E33-4B9D-9984-DDACF2B7C006}"/>
                  </a:ext>
                </a:extLst>
              </p:cNvPr>
              <p:cNvSpPr txBox="1">
                <a:spLocks noRot="1" noChangeAspect="1" noMove="1" noResize="1" noEditPoints="1" noAdjustHandles="1" noChangeArrowheads="1" noChangeShapeType="1" noTextEdit="1"/>
              </p:cNvSpPr>
              <p:nvPr/>
            </p:nvSpPr>
            <p:spPr>
              <a:xfrm>
                <a:off x="503852" y="1866117"/>
                <a:ext cx="10889328" cy="4446667"/>
              </a:xfrm>
              <a:prstGeom prst="rect">
                <a:avLst/>
              </a:prstGeom>
              <a:blipFill>
                <a:blip r:embed="rId2"/>
                <a:stretch>
                  <a:fillRect l="-504" t="-548"/>
                </a:stretch>
              </a:blipFill>
            </p:spPr>
            <p:txBody>
              <a:bodyPr/>
              <a:lstStyle/>
              <a:p>
                <a:r>
                  <a:rPr lang="de-DE">
                    <a:noFill/>
                  </a:rPr>
                  <a:t> </a:t>
                </a:r>
              </a:p>
            </p:txBody>
          </p:sp>
        </mc:Fallback>
      </mc:AlternateContent>
      <p:cxnSp>
        <p:nvCxnSpPr>
          <p:cNvPr id="8" name="Gerade Verbindung mit Pfeil 7">
            <a:extLst>
              <a:ext uri="{FF2B5EF4-FFF2-40B4-BE49-F238E27FC236}">
                <a16:creationId xmlns:a16="http://schemas.microsoft.com/office/drawing/2014/main" id="{51BF62DB-2942-4A34-B465-BF4AC61BC2AB}"/>
              </a:ext>
            </a:extLst>
          </p:cNvPr>
          <p:cNvCxnSpPr/>
          <p:nvPr/>
        </p:nvCxnSpPr>
        <p:spPr>
          <a:xfrm flipH="1">
            <a:off x="9703837" y="3638939"/>
            <a:ext cx="625151" cy="48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2F39B1D8-BD3A-4EF7-9E2C-518F3D85A32C}"/>
              </a:ext>
            </a:extLst>
          </p:cNvPr>
          <p:cNvSpPr txBox="1"/>
          <p:nvPr/>
        </p:nvSpPr>
        <p:spPr>
          <a:xfrm>
            <a:off x="10328988" y="3275045"/>
            <a:ext cx="1613583" cy="646331"/>
          </a:xfrm>
          <a:prstGeom prst="rect">
            <a:avLst/>
          </a:prstGeom>
          <a:noFill/>
        </p:spPr>
        <p:txBody>
          <a:bodyPr wrap="none" rtlCol="0">
            <a:spAutoFit/>
          </a:bodyPr>
          <a:lstStyle/>
          <a:p>
            <a:r>
              <a:rPr lang="de-DE" dirty="0">
                <a:hlinkClick r:id="rId3"/>
              </a:rPr>
              <a:t>Hier</a:t>
            </a:r>
            <a:r>
              <a:rPr lang="de-DE" dirty="0"/>
              <a:t> mit </a:t>
            </a:r>
            <a:r>
              <a:rPr lang="de-DE" dirty="0" err="1"/>
              <a:t>cymath</a:t>
            </a:r>
            <a:endParaRPr lang="de-DE" dirty="0"/>
          </a:p>
          <a:p>
            <a:r>
              <a:rPr lang="de-DE" dirty="0"/>
              <a:t>nachvollziehen!</a:t>
            </a:r>
          </a:p>
        </p:txBody>
      </p:sp>
    </p:spTree>
    <p:extLst>
      <p:ext uri="{BB962C8B-B14F-4D97-AF65-F5344CB8AC3E}">
        <p14:creationId xmlns:p14="http://schemas.microsoft.com/office/powerpoint/2010/main" val="11927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Beispiel Fortsetzung</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415E5B15-7E33-4B9D-9984-DDACF2B7C006}"/>
                  </a:ext>
                </a:extLst>
              </p:cNvPr>
              <p:cNvSpPr txBox="1"/>
              <p:nvPr/>
            </p:nvSpPr>
            <p:spPr>
              <a:xfrm>
                <a:off x="503852" y="1866117"/>
                <a:ext cx="11178075" cy="4047839"/>
              </a:xfrm>
              <a:prstGeom prst="rect">
                <a:avLst/>
              </a:prstGeom>
              <a:noFill/>
            </p:spPr>
            <p:txBody>
              <a:bodyPr wrap="square" rtlCol="0">
                <a:spAutoFit/>
              </a:bodyPr>
              <a:lstStyle/>
              <a:p>
                <a:r>
                  <a:rPr lang="de-DE" dirty="0"/>
                  <a:t>Wenn man jetzt also alle ersten partiellen Ableitungen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oMath>
                </a14:m>
                <a:r>
                  <a:rPr lang="de-DE" dirty="0"/>
                  <a:t> ausgerechnet hat, dann kann man damit das totale </a:t>
                </a:r>
                <a:br>
                  <a:rPr lang="de-DE" dirty="0"/>
                </a:br>
                <a:r>
                  <a:rPr lang="de-DE" dirty="0"/>
                  <a:t>Differential erster Ordnung aufschreiben: </a:t>
                </a:r>
              </a:p>
              <a:p>
                <a:endParaRPr lang="de-DE" dirty="0"/>
              </a:p>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𝒅𝒇</m:t>
                      </m:r>
                      <m:r>
                        <a:rPr lang="de-DE" b="0" i="1" smtClean="0">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2</m:t>
                          </m:r>
                          <m:r>
                            <a:rPr lang="de-DE" i="1">
                              <a:latin typeface="Cambria Math" panose="02040503050406030204" pitchFamily="18" charset="0"/>
                            </a:rPr>
                            <m:t>𝑥</m:t>
                          </m:r>
                          <m:func>
                            <m:funcPr>
                              <m:ctrlPr>
                                <a:rPr lang="de-DE" i="1" smtClean="0">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𝑦</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e>
                      </m:d>
                      <m:r>
                        <a:rPr lang="de-DE" b="0" i="1" smtClean="0">
                          <a:latin typeface="Cambria Math" panose="02040503050406030204" pitchFamily="18" charset="0"/>
                          <a:ea typeface="Cambria Math" panose="02040503050406030204" pitchFamily="18" charset="0"/>
                        </a:rPr>
                        <m:t> </m:t>
                      </m:r>
                      <m:r>
                        <a:rPr lang="de-DE" b="1" i="1" smtClean="0">
                          <a:latin typeface="Cambria Math" panose="02040503050406030204" pitchFamily="18" charset="0"/>
                          <a:ea typeface="Cambria Math" panose="02040503050406030204" pitchFamily="18" charset="0"/>
                        </a:rPr>
                        <m:t>𝒅𝒙</m:t>
                      </m:r>
                      <m:r>
                        <a:rPr lang="de-DE" b="0" i="1" smtClean="0">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3</m:t>
                          </m:r>
                        </m:sup>
                      </m:sSup>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b="1" i="1" smtClean="0">
                          <a:latin typeface="Cambria Math" panose="02040503050406030204" pitchFamily="18" charset="0"/>
                          <a:ea typeface="Cambria Math" panose="02040503050406030204" pitchFamily="18" charset="0"/>
                        </a:rPr>
                        <m:t>𝒅𝒚</m:t>
                      </m:r>
                    </m:oMath>
                  </m:oMathPara>
                </a14:m>
                <a:endParaRPr lang="de-DE" b="1" dirty="0"/>
              </a:p>
              <a:p>
                <a:endParaRPr lang="de-DE" dirty="0"/>
              </a:p>
              <a:p>
                <a:r>
                  <a:rPr lang="de-DE" dirty="0"/>
                  <a:t>Bei dem totalen Differential zweiter Ordnung sieht man, dass die beiden „gemischten zweiten partiellen Ableitungen“ </a:t>
                </a:r>
                <a14:m>
                  <m:oMath xmlns:m="http://schemas.openxmlformats.org/officeDocument/2006/math">
                    <m:r>
                      <a:rPr lang="de-DE" b="0" i="0"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oMath>
                </a14:m>
                <a:r>
                  <a:rPr lang="de-DE" dirty="0"/>
                  <a:t>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r>
                          <a:rPr lang="de-DE" i="1">
                            <a:latin typeface="Cambria Math" panose="02040503050406030204" pitchFamily="18" charset="0"/>
                          </a:rPr>
                          <m:t>𝑥</m:t>
                        </m:r>
                      </m:sub>
                    </m:sSub>
                  </m:oMath>
                </a14:m>
                <a:r>
                  <a:rPr lang="de-DE" dirty="0"/>
                  <a:t> identisch waren (das ist meistens so… das sehen wir noch). Also kann man schreiben:</a:t>
                </a:r>
              </a:p>
              <a:p>
                <a:endParaRPr lang="de-DE" dirty="0"/>
              </a:p>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𝑑</m:t>
                          </m:r>
                        </m:e>
                        <m:sup>
                          <m:r>
                            <a:rPr lang="de-DE" i="1">
                              <a:latin typeface="Cambria Math" panose="02040503050406030204" pitchFamily="18" charset="0"/>
                            </a:rPr>
                            <m:t>2</m:t>
                          </m:r>
                        </m:sup>
                      </m:sSup>
                      <m:r>
                        <a:rPr lang="de-DE" i="1">
                          <a:latin typeface="Cambria Math" panose="02040503050406030204" pitchFamily="18" charset="0"/>
                        </a:rPr>
                        <m:t>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𝑥𝑥</m:t>
                          </m:r>
                        </m:sub>
                      </m:sSub>
                      <m:r>
                        <a:rPr lang="de-DE" b="0" i="1" smtClean="0">
                          <a:latin typeface="Cambria Math" panose="02040503050406030204" pitchFamily="18" charset="0"/>
                        </a:rPr>
                        <m:t> </m:t>
                      </m:r>
                      <m:r>
                        <a:rPr lang="de-DE" b="0" i="1" smtClean="0">
                          <a:latin typeface="Cambria Math" panose="02040503050406030204" pitchFamily="18" charset="0"/>
                        </a:rPr>
                        <m:t>𝑑</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+2</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r>
                            <a:rPr lang="de-DE" b="0" i="1" smtClean="0">
                              <a:latin typeface="Cambria Math" panose="02040503050406030204" pitchFamily="18" charset="0"/>
                            </a:rPr>
                            <m:t>𝑦</m:t>
                          </m:r>
                        </m:sub>
                      </m:sSub>
                      <m:r>
                        <a:rPr lang="de-DE" b="0" i="1" smtClean="0">
                          <a:latin typeface="Cambria Math" panose="02040503050406030204" pitchFamily="18" charset="0"/>
                        </a:rPr>
                        <m:t> </m:t>
                      </m:r>
                      <m:r>
                        <a:rPr lang="de-DE" i="1">
                          <a:latin typeface="Cambria Math" panose="02040503050406030204" pitchFamily="18" charset="0"/>
                        </a:rPr>
                        <m:t>𝑑</m:t>
                      </m:r>
                      <m:r>
                        <a:rPr lang="de-DE" b="0" i="1" smtClean="0">
                          <a:latin typeface="Cambria Math" panose="02040503050406030204" pitchFamily="18" charset="0"/>
                        </a:rPr>
                        <m:t>𝑥</m:t>
                      </m:r>
                      <m:r>
                        <a:rPr lang="de-DE" b="0" i="1" smtClean="0">
                          <a:latin typeface="Cambria Math" panose="02040503050406030204" pitchFamily="18" charset="0"/>
                        </a:rPr>
                        <m:t> </m:t>
                      </m:r>
                      <m:r>
                        <a:rPr lang="de-DE" b="0" i="1" smtClean="0">
                          <a:latin typeface="Cambria Math" panose="02040503050406030204" pitchFamily="18" charset="0"/>
                        </a:rPr>
                        <m:t>𝑑𝑦</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𝑦𝑦</m:t>
                          </m:r>
                        </m:sub>
                      </m:sSub>
                      <m:r>
                        <a:rPr lang="de-DE" i="1">
                          <a:latin typeface="Cambria Math" panose="02040503050406030204" pitchFamily="18" charset="0"/>
                        </a:rPr>
                        <m:t>𝑑</m:t>
                      </m:r>
                      <m:sSup>
                        <m:sSupPr>
                          <m:ctrlPr>
                            <a:rPr lang="de-DE" i="1">
                              <a:latin typeface="Cambria Math" panose="02040503050406030204" pitchFamily="18" charset="0"/>
                            </a:rPr>
                          </m:ctrlPr>
                        </m:sSupPr>
                        <m:e>
                          <m:r>
                            <a:rPr lang="de-DE" b="0" i="1" smtClean="0">
                              <a:latin typeface="Cambria Math" panose="02040503050406030204" pitchFamily="18" charset="0"/>
                            </a:rPr>
                            <m:t>𝑦</m:t>
                          </m:r>
                        </m:e>
                        <m:sup>
                          <m:r>
                            <a:rPr lang="de-DE" i="1">
                              <a:latin typeface="Cambria Math" panose="02040503050406030204" pitchFamily="18" charset="0"/>
                            </a:rPr>
                            <m:t>2</m:t>
                          </m:r>
                        </m:sup>
                      </m:sSup>
                      <m:r>
                        <a:rPr lang="de-DE" b="0" i="1" smtClean="0">
                          <a:latin typeface="Cambria Math" panose="02040503050406030204" pitchFamily="18" charset="0"/>
                        </a:rPr>
                        <m:t> </m:t>
                      </m:r>
                    </m:oMath>
                  </m:oMathPara>
                </a14:m>
                <a:endParaRPr lang="de-DE" dirty="0"/>
              </a:p>
              <a:p>
                <a:endParaRPr lang="de-DE" dirty="0"/>
              </a:p>
              <a:p>
                <a:r>
                  <a:rPr lang="de-DE" dirty="0"/>
                  <a:t>Was in unserem Beispiel folgendes ergibt:</a:t>
                </a:r>
              </a:p>
              <a:p>
                <a:endParaRPr lang="de-DE" dirty="0"/>
              </a:p>
              <a:p>
                <a:pPr/>
                <a14:m>
                  <m:oMathPara xmlns:m="http://schemas.openxmlformats.org/officeDocument/2006/math">
                    <m:oMathParaPr>
                      <m:jc m:val="centerGroup"/>
                    </m:oMathParaPr>
                    <m:oMath xmlns:m="http://schemas.openxmlformats.org/officeDocument/2006/math">
                      <m:sSup>
                        <m:sSupPr>
                          <m:ctrlPr>
                            <a:rPr lang="de-DE" b="1" i="1" smtClean="0">
                              <a:latin typeface="Cambria Math" panose="02040503050406030204" pitchFamily="18" charset="0"/>
                            </a:rPr>
                          </m:ctrlPr>
                        </m:sSupPr>
                        <m:e>
                          <m:r>
                            <a:rPr lang="de-DE" b="1" i="1" smtClean="0">
                              <a:latin typeface="Cambria Math" panose="02040503050406030204" pitchFamily="18" charset="0"/>
                            </a:rPr>
                            <m:t>𝒅</m:t>
                          </m:r>
                        </m:e>
                        <m:sup>
                          <m:r>
                            <a:rPr lang="de-DE" b="1" i="1" smtClean="0">
                              <a:latin typeface="Cambria Math" panose="02040503050406030204" pitchFamily="18" charset="0"/>
                            </a:rPr>
                            <m:t>𝟐</m:t>
                          </m:r>
                        </m:sup>
                      </m:sSup>
                      <m:r>
                        <a:rPr lang="de-DE" b="1" i="1" smtClean="0">
                          <a:latin typeface="Cambria Math" panose="02040503050406030204" pitchFamily="18" charset="0"/>
                        </a:rPr>
                        <m:t>𝒇</m:t>
                      </m:r>
                      <m:r>
                        <a:rPr lang="de-DE" b="0" i="1" smtClean="0">
                          <a:latin typeface="Cambria Math" panose="02040503050406030204" pitchFamily="18" charset="0"/>
                        </a:rPr>
                        <m:t>=(</m:t>
                      </m:r>
                      <m:r>
                        <a:rPr lang="de-DE" i="1">
                          <a:latin typeface="Cambria Math" panose="02040503050406030204" pitchFamily="18" charset="0"/>
                        </a:rPr>
                        <m:t>2</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4</m:t>
                      </m:r>
                      <m:r>
                        <a:rPr lang="de-DE" i="1">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𝑦</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cos</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²</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r>
                            <a:rPr lang="de-DE" b="0" i="1" smtClean="0">
                              <a:latin typeface="Cambria Math" panose="02040503050406030204" pitchFamily="18" charset="0"/>
                              <a:ea typeface="Cambria Math" panose="02040503050406030204" pitchFamily="18" charset="0"/>
                            </a:rPr>
                            <m:t>) </m:t>
                          </m:r>
                          <m:r>
                            <a:rPr lang="de-DE" b="1" i="1" smtClean="0">
                              <a:latin typeface="Cambria Math" panose="02040503050406030204" pitchFamily="18" charset="0"/>
                              <a:ea typeface="Cambria Math" panose="02040503050406030204" pitchFamily="18" charset="0"/>
                            </a:rPr>
                            <m:t>𝒅𝒙</m:t>
                          </m:r>
                          <m:r>
                            <a:rPr lang="de-DE" b="1" i="1" smtClean="0">
                              <a:latin typeface="Cambria Math" panose="02040503050406030204" pitchFamily="18" charset="0"/>
                              <a:ea typeface="Cambria Math" panose="02040503050406030204" pitchFamily="18" charset="0"/>
                            </a:rPr>
                            <m:t>²</m:t>
                          </m:r>
                          <m:r>
                            <a:rPr lang="de-DE" b="0" i="1" smtClean="0">
                              <a:latin typeface="Cambria Math" panose="02040503050406030204" pitchFamily="18" charset="0"/>
                              <a:ea typeface="Cambria Math" panose="02040503050406030204" pitchFamily="18" charset="0"/>
                            </a:rPr>
                            <m:t>+2(</m:t>
                          </m:r>
                          <m:r>
                            <a:rPr lang="de-DE" i="1">
                              <a:latin typeface="Cambria Math" panose="02040503050406030204" pitchFamily="18" charset="0"/>
                            </a:rPr>
                            <m:t>3</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func>
                            <m:funcPr>
                              <m:ctrlPr>
                                <a:rPr lang="de-DE" i="1">
                                  <a:latin typeface="Cambria Math" panose="02040503050406030204" pitchFamily="18" charset="0"/>
                                </a:rPr>
                              </m:ctrlPr>
                            </m:funcPr>
                            <m:fName>
                              <m:r>
                                <m:rPr>
                                  <m:sty m:val="p"/>
                                </m:rPr>
                                <a:rPr lang="de-DE">
                                  <a:latin typeface="Cambria Math" panose="02040503050406030204" pitchFamily="18" charset="0"/>
                                </a:rPr>
                                <m:t>cos</m:t>
                              </m:r>
                            </m:fName>
                            <m:e>
                              <m:d>
                                <m:dPr>
                                  <m:ctrlPr>
                                    <a:rPr lang="de-DE" i="1">
                                      <a:latin typeface="Cambria Math" panose="02040503050406030204" pitchFamily="18" charset="0"/>
                                    </a:rPr>
                                  </m:ctrlPr>
                                </m:dPr>
                                <m:e>
                                  <m:r>
                                    <a:rPr lang="de-DE" i="1">
                                      <a:latin typeface="Cambria Math" panose="02040503050406030204" pitchFamily="18" charset="0"/>
                                    </a:rPr>
                                    <m:t>𝑥𝑦</m:t>
                                  </m:r>
                                </m:e>
                              </m:d>
                            </m:e>
                          </m:func>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3</m:t>
                              </m:r>
                            </m:sup>
                          </m:sSup>
                          <m:r>
                            <a:rPr lang="de-DE" i="1">
                              <a:latin typeface="Cambria Math" panose="02040503050406030204" pitchFamily="18" charset="0"/>
                            </a:rPr>
                            <m:t>𝑦</m:t>
                          </m:r>
                          <m:func>
                            <m:funcPr>
                              <m:ctrlPr>
                                <a:rPr lang="de-DE" i="1">
                                  <a:latin typeface="Cambria Math" panose="02040503050406030204" pitchFamily="18" charset="0"/>
                                </a:rPr>
                              </m:ctrlPr>
                            </m:funcPr>
                            <m:fName>
                              <m:r>
                                <m:rPr>
                                  <m:sty m:val="p"/>
                                </m:rPr>
                                <a:rPr lang="de-DE">
                                  <a:latin typeface="Cambria Math" panose="02040503050406030204" pitchFamily="18" charset="0"/>
                                </a:rPr>
                                <m:t>sin</m:t>
                              </m:r>
                            </m:fName>
                            <m:e>
                              <m:d>
                                <m:dPr>
                                  <m:ctrlPr>
                                    <a:rPr lang="de-DE" i="1">
                                      <a:latin typeface="Cambria Math" panose="02040503050406030204" pitchFamily="18" charset="0"/>
                                    </a:rPr>
                                  </m:ctrlPr>
                                </m:dPr>
                                <m:e>
                                  <m:r>
                                    <a:rPr lang="de-DE" i="1">
                                      <a:latin typeface="Cambria Math" panose="02040503050406030204" pitchFamily="18" charset="0"/>
                                    </a:rPr>
                                    <m:t>𝑥𝑦</m:t>
                                  </m:r>
                                </m:e>
                              </m:d>
                              <m:r>
                                <a:rPr lang="de-DE" b="0" i="1" smtClean="0">
                                  <a:latin typeface="Cambria Math" panose="02040503050406030204" pitchFamily="18" charset="0"/>
                                </a:rPr>
                                <m:t>) </m:t>
                              </m:r>
                              <m:r>
                                <a:rPr lang="de-DE" b="1" i="1" smtClean="0">
                                  <a:latin typeface="Cambria Math" panose="02040503050406030204" pitchFamily="18" charset="0"/>
                                </a:rPr>
                                <m:t>𝒅𝒙</m:t>
                              </m:r>
                              <m:r>
                                <a:rPr lang="de-DE" b="1" i="1" smtClean="0">
                                  <a:latin typeface="Cambria Math" panose="02040503050406030204" pitchFamily="18" charset="0"/>
                                </a:rPr>
                                <m:t> </m:t>
                              </m:r>
                              <m:r>
                                <a:rPr lang="de-DE" b="1" i="1" smtClean="0">
                                  <a:latin typeface="Cambria Math" panose="02040503050406030204" pitchFamily="18" charset="0"/>
                                </a:rPr>
                                <m:t>𝒅𝒚</m:t>
                              </m:r>
                              <m:sSup>
                                <m:sSupPr>
                                  <m:ctrlPr>
                                    <a:rPr lang="de-DE" i="1">
                                      <a:latin typeface="Cambria Math" panose="02040503050406030204" pitchFamily="18" charset="0"/>
                                    </a:rPr>
                                  </m:ctrlPr>
                                </m:sSupPr>
                                <m:e>
                                  <m:r>
                                    <a:rPr lang="de-DE" i="1">
                                      <a:latin typeface="Cambria Math" panose="02040503050406030204" pitchFamily="18" charset="0"/>
                                    </a:rPr>
                                    <m:t>−</m:t>
                                  </m:r>
                                  <m:r>
                                    <a:rPr lang="de-DE" i="1">
                                      <a:latin typeface="Cambria Math" panose="02040503050406030204" pitchFamily="18" charset="0"/>
                                    </a:rPr>
                                    <m:t>𝑥</m:t>
                                  </m:r>
                                </m:e>
                                <m:sup>
                                  <m:r>
                                    <a:rPr lang="de-DE" i="1">
                                      <a:latin typeface="Cambria Math" panose="02040503050406030204" pitchFamily="18" charset="0"/>
                                    </a:rPr>
                                    <m:t>4</m:t>
                                  </m:r>
                                </m:sup>
                              </m:sSup>
                              <m:func>
                                <m:funcPr>
                                  <m:ctrlPr>
                                    <a:rPr lang="de-DE" i="1">
                                      <a:latin typeface="Cambria Math" panose="02040503050406030204" pitchFamily="18" charset="0"/>
                                    </a:rPr>
                                  </m:ctrlPr>
                                </m:funcPr>
                                <m:fName>
                                  <m:r>
                                    <m:rPr>
                                      <m:sty m:val="p"/>
                                    </m:rPr>
                                    <a:rPr lang="de-DE">
                                      <a:latin typeface="Cambria Math" panose="02040503050406030204" pitchFamily="18" charset="0"/>
                                    </a:rPr>
                                    <m:t>sin</m:t>
                                  </m:r>
                                </m:fName>
                                <m:e>
                                  <m:d>
                                    <m:dPr>
                                      <m:ctrlPr>
                                        <a:rPr lang="de-DE" i="1">
                                          <a:latin typeface="Cambria Math" panose="02040503050406030204" pitchFamily="18" charset="0"/>
                                        </a:rPr>
                                      </m:ctrlPr>
                                    </m:dPr>
                                    <m:e>
                                      <m:r>
                                        <a:rPr lang="de-DE" i="1">
                                          <a:latin typeface="Cambria Math" panose="02040503050406030204" pitchFamily="18" charset="0"/>
                                        </a:rPr>
                                        <m:t>𝑥𝑦</m:t>
                                      </m:r>
                                    </m:e>
                                  </m:d>
                                </m:e>
                              </m:func>
                              <m:r>
                                <a:rPr lang="de-DE" b="1" i="1" smtClean="0">
                                  <a:latin typeface="Cambria Math" panose="02040503050406030204" pitchFamily="18" charset="0"/>
                                </a:rPr>
                                <m:t>𝒅𝒚</m:t>
                              </m:r>
                              <m:r>
                                <a:rPr lang="de-DE" b="1" i="1" smtClean="0">
                                  <a:latin typeface="Cambria Math" panose="02040503050406030204" pitchFamily="18" charset="0"/>
                                </a:rPr>
                                <m:t>²</m:t>
                              </m:r>
                            </m:e>
                          </m:func>
                        </m:e>
                      </m:func>
                    </m:oMath>
                  </m:oMathPara>
                </a14:m>
                <a:endParaRPr lang="de-DE" dirty="0"/>
              </a:p>
              <a:p>
                <a:endParaRPr lang="de-DE" dirty="0"/>
              </a:p>
            </p:txBody>
          </p:sp>
        </mc:Choice>
        <mc:Fallback xmlns="">
          <p:sp>
            <p:nvSpPr>
              <p:cNvPr id="3" name="Textfeld 2">
                <a:extLst>
                  <a:ext uri="{FF2B5EF4-FFF2-40B4-BE49-F238E27FC236}">
                    <a16:creationId xmlns:a16="http://schemas.microsoft.com/office/drawing/2014/main" id="{415E5B15-7E33-4B9D-9984-DDACF2B7C006}"/>
                  </a:ext>
                </a:extLst>
              </p:cNvPr>
              <p:cNvSpPr txBox="1">
                <a:spLocks noRot="1" noChangeAspect="1" noMove="1" noResize="1" noEditPoints="1" noAdjustHandles="1" noChangeArrowheads="1" noChangeShapeType="1" noTextEdit="1"/>
              </p:cNvSpPr>
              <p:nvPr/>
            </p:nvSpPr>
            <p:spPr>
              <a:xfrm>
                <a:off x="503852" y="1866117"/>
                <a:ext cx="11178075" cy="4047839"/>
              </a:xfrm>
              <a:prstGeom prst="rect">
                <a:avLst/>
              </a:prstGeom>
              <a:blipFill>
                <a:blip r:embed="rId2"/>
                <a:stretch>
                  <a:fillRect l="-491" t="-60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4167B826-6BFE-47B2-9263-F4D4C2D77DC4}"/>
              </a:ext>
            </a:extLst>
          </p:cNvPr>
          <p:cNvSpPr/>
          <p:nvPr/>
        </p:nvSpPr>
        <p:spPr>
          <a:xfrm>
            <a:off x="4068147" y="3974841"/>
            <a:ext cx="4077477" cy="6684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9413D10-7F1E-4C56-A114-36D897C99601}"/>
              </a:ext>
            </a:extLst>
          </p:cNvPr>
          <p:cNvSpPr txBox="1"/>
          <p:nvPr/>
        </p:nvSpPr>
        <p:spPr>
          <a:xfrm>
            <a:off x="634481" y="5544624"/>
            <a:ext cx="8524834" cy="369332"/>
          </a:xfrm>
          <a:prstGeom prst="rect">
            <a:avLst/>
          </a:prstGeom>
          <a:noFill/>
        </p:spPr>
        <p:txBody>
          <a:bodyPr wrap="none" rtlCol="0">
            <a:spAutoFit/>
          </a:bodyPr>
          <a:lstStyle/>
          <a:p>
            <a:r>
              <a:rPr lang="de-DE" dirty="0"/>
              <a:t>KRASS!!! Dafür, dass es „nur“ die zweite Ableitung einer sehr einfachen Funktion sein soll….</a:t>
            </a:r>
          </a:p>
        </p:txBody>
      </p:sp>
    </p:spTree>
    <p:extLst>
      <p:ext uri="{BB962C8B-B14F-4D97-AF65-F5344CB8AC3E}">
        <p14:creationId xmlns:p14="http://schemas.microsoft.com/office/powerpoint/2010/main" val="383718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00D746DF-E26A-4D44-984B-AF00E7F70225}"/>
              </a:ext>
            </a:extLst>
          </p:cNvPr>
          <p:cNvSpPr/>
          <p:nvPr/>
        </p:nvSpPr>
        <p:spPr>
          <a:xfrm>
            <a:off x="5299788" y="4077478"/>
            <a:ext cx="1744824" cy="8051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SATZ VON SCHWARZ</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16E9AC8C-7AA2-4F8B-B72B-0DE95FAF7FF2}"/>
                  </a:ext>
                </a:extLst>
              </p:cNvPr>
              <p:cNvSpPr txBox="1"/>
              <p:nvPr/>
            </p:nvSpPr>
            <p:spPr>
              <a:xfrm>
                <a:off x="1147666" y="2295331"/>
                <a:ext cx="10058400" cy="1521186"/>
              </a:xfrm>
              <a:prstGeom prst="rect">
                <a:avLst/>
              </a:prstGeom>
              <a:noFill/>
            </p:spPr>
            <p:txBody>
              <a:bodyPr wrap="square" rtlCol="0">
                <a:spAutoFit/>
              </a:bodyPr>
              <a:lstStyle/>
              <a:p>
                <a:r>
                  <a:rPr lang="de-DE" dirty="0"/>
                  <a:t>Der Ausdruck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𝑥𝑦𝑦𝑥𝑦</m:t>
                        </m:r>
                      </m:sub>
                    </m:sSub>
                  </m:oMath>
                </a14:m>
                <a:r>
                  <a:rPr lang="de-DE" dirty="0"/>
                  <a:t>  bedeutet, dass man die Funktion zunächst nach x partiell ableitet. Dann 2 Mal nach</a:t>
                </a:r>
              </a:p>
              <a:p>
                <a:r>
                  <a:rPr lang="de-DE" dirty="0"/>
                  <a:t>y und schließlich wieder einmal nach x und einmal nach y ableitet. Spielt die Reihenfolge der Ableitungen keine Rolle? Ist zum Beispiel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𝑥𝑦𝑦</m:t>
                        </m:r>
                        <m:r>
                          <a:rPr lang="de-DE" b="0" i="1" smtClean="0">
                            <a:latin typeface="Cambria Math" panose="02040503050406030204" pitchFamily="18" charset="0"/>
                          </a:rPr>
                          <m:t>𝑥</m:t>
                        </m:r>
                        <m:r>
                          <a:rPr lang="de-DE" i="1">
                            <a:latin typeface="Cambria Math" panose="02040503050406030204" pitchFamily="18" charset="0"/>
                          </a:rPr>
                          <m:t>𝑦</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r>
                          <a:rPr lang="de-DE" b="0" i="1" smtClean="0">
                            <a:latin typeface="Cambria Math" panose="02040503050406030204" pitchFamily="18" charset="0"/>
                          </a:rPr>
                          <m:t>𝑥</m:t>
                        </m:r>
                        <m:r>
                          <a:rPr lang="de-DE" i="1">
                            <a:latin typeface="Cambria Math" panose="02040503050406030204" pitchFamily="18" charset="0"/>
                          </a:rPr>
                          <m:t>𝑦𝑦𝑦</m:t>
                        </m:r>
                      </m:sub>
                    </m:sSub>
                  </m:oMath>
                </a14:m>
                <a:r>
                  <a:rPr lang="de-DE" dirty="0"/>
                  <a:t>? Die Antwort ist: Für die meisten Funktionen, die wir kennenlernen werden, ja. Das ist der sogenannte Satz von Schwarz. Doch damit man diese Vertauschungen der Ableitungsreihenfolge vornehmen darf, bedarf es einiger Voraussetzungen. </a:t>
                </a:r>
              </a:p>
            </p:txBody>
          </p:sp>
        </mc:Choice>
        <mc:Fallback xmlns="">
          <p:sp>
            <p:nvSpPr>
              <p:cNvPr id="6" name="Textfeld 5">
                <a:extLst>
                  <a:ext uri="{FF2B5EF4-FFF2-40B4-BE49-F238E27FC236}">
                    <a16:creationId xmlns:a16="http://schemas.microsoft.com/office/drawing/2014/main" id="{16E9AC8C-7AA2-4F8B-B72B-0DE95FAF7FF2}"/>
                  </a:ext>
                </a:extLst>
              </p:cNvPr>
              <p:cNvSpPr txBox="1">
                <a:spLocks noRot="1" noChangeAspect="1" noMove="1" noResize="1" noEditPoints="1" noAdjustHandles="1" noChangeArrowheads="1" noChangeShapeType="1" noTextEdit="1"/>
              </p:cNvSpPr>
              <p:nvPr/>
            </p:nvSpPr>
            <p:spPr>
              <a:xfrm>
                <a:off x="1147666" y="2295331"/>
                <a:ext cx="10058400" cy="1521186"/>
              </a:xfrm>
              <a:prstGeom prst="rect">
                <a:avLst/>
              </a:prstGeom>
              <a:blipFill>
                <a:blip r:embed="rId4"/>
                <a:stretch>
                  <a:fillRect l="-485" t="-2008" b="-602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A7D04E90-79DE-4A3A-9E07-46F17B1D3C01}"/>
                  </a:ext>
                </a:extLst>
              </p:cNvPr>
              <p:cNvSpPr txBox="1"/>
              <p:nvPr/>
            </p:nvSpPr>
            <p:spPr>
              <a:xfrm>
                <a:off x="5439745" y="5259063"/>
                <a:ext cx="54739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𝑑𝑉</m:t>
                      </m:r>
                      <m:r>
                        <a:rPr lang="de-DE" sz="2800" b="0" i="1" smtClean="0">
                          <a:latin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𝛼</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𝑑𝑇</m:t>
                      </m:r>
                      <m:r>
                        <a:rPr lang="de-DE" sz="2800" b="0" i="1" smtClean="0">
                          <a:latin typeface="Cambria Math" panose="02040503050406030204" pitchFamily="18" charset="0"/>
                          <a:ea typeface="Cambria Math" panose="02040503050406030204" pitchFamily="18" charset="0"/>
                        </a:rPr>
                        <m:t> − </m:t>
                      </m:r>
                      <m:r>
                        <a:rPr lang="de-DE" sz="2800" b="0" i="1" smtClean="0">
                          <a:latin typeface="Cambria Math" panose="02040503050406030204" pitchFamily="18" charset="0"/>
                          <a:ea typeface="Cambria Math" panose="02040503050406030204" pitchFamily="18" charset="0"/>
                        </a:rPr>
                        <m:t>𝜅</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𝑑𝑝</m:t>
                      </m:r>
                      <m:r>
                        <a:rPr lang="de-DE" sz="2800" b="0" i="1" smtClean="0">
                          <a:latin typeface="Cambria Math" panose="02040503050406030204" pitchFamily="18" charset="0"/>
                          <a:ea typeface="Cambria Math" panose="02040503050406030204" pitchFamily="18" charset="0"/>
                        </a:rPr>
                        <m:t> + </m:t>
                      </m:r>
                      <m:sSub>
                        <m:sSubPr>
                          <m:ctrlPr>
                            <a:rPr lang="de-DE" sz="2800" b="0" i="1" smtClean="0">
                              <a:latin typeface="Cambria Math" panose="02040503050406030204" pitchFamily="18" charset="0"/>
                              <a:ea typeface="Cambria Math" panose="02040503050406030204" pitchFamily="18" charset="0"/>
                            </a:rPr>
                          </m:ctrlPr>
                        </m:sSubPr>
                        <m:e>
                          <m:r>
                            <a:rPr lang="de-DE" sz="2800" b="0" i="1" smtClean="0">
                              <a:latin typeface="Cambria Math" panose="02040503050406030204" pitchFamily="18" charset="0"/>
                              <a:ea typeface="Cambria Math" panose="02040503050406030204" pitchFamily="18" charset="0"/>
                            </a:rPr>
                            <m:t>𝑉</m:t>
                          </m:r>
                        </m:e>
                        <m:sub>
                          <m:r>
                            <a:rPr lang="de-DE" sz="2800" b="0" i="1" smtClean="0">
                              <a:latin typeface="Cambria Math" panose="02040503050406030204" pitchFamily="18" charset="0"/>
                              <a:ea typeface="Cambria Math" panose="02040503050406030204" pitchFamily="18" charset="0"/>
                            </a:rPr>
                            <m:t>𝑚𝑜𝑙</m:t>
                          </m:r>
                        </m:sub>
                      </m:sSub>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𝑑𝑛</m:t>
                      </m:r>
                      <m:r>
                        <a:rPr lang="de-DE" sz="2800" b="0" i="1" smtClean="0">
                          <a:latin typeface="Cambria Math" panose="02040503050406030204" pitchFamily="18" charset="0"/>
                          <a:ea typeface="Cambria Math" panose="02040503050406030204" pitchFamily="18" charset="0"/>
                        </a:rPr>
                        <m:t> </m:t>
                      </m:r>
                    </m:oMath>
                  </m:oMathPara>
                </a14:m>
                <a:endParaRPr lang="de-DE" sz="2800" dirty="0"/>
              </a:p>
            </p:txBody>
          </p:sp>
        </mc:Choice>
        <mc:Fallback xmlns="">
          <p:sp>
            <p:nvSpPr>
              <p:cNvPr id="7" name="Textfeld 6">
                <a:extLst>
                  <a:ext uri="{FF2B5EF4-FFF2-40B4-BE49-F238E27FC236}">
                    <a16:creationId xmlns:a16="http://schemas.microsoft.com/office/drawing/2014/main" id="{A7D04E90-79DE-4A3A-9E07-46F17B1D3C01}"/>
                  </a:ext>
                </a:extLst>
              </p:cNvPr>
              <p:cNvSpPr txBox="1">
                <a:spLocks noRot="1" noChangeAspect="1" noMove="1" noResize="1" noEditPoints="1" noAdjustHandles="1" noChangeArrowheads="1" noChangeShapeType="1" noTextEdit="1"/>
              </p:cNvSpPr>
              <p:nvPr/>
            </p:nvSpPr>
            <p:spPr>
              <a:xfrm>
                <a:off x="5439745" y="5259063"/>
                <a:ext cx="5473959" cy="52322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0C9AD1F1-A536-4F47-A2CD-133BC371951E}"/>
                  </a:ext>
                </a:extLst>
              </p:cNvPr>
              <p:cNvSpPr/>
              <p:nvPr/>
            </p:nvSpPr>
            <p:spPr>
              <a:xfrm>
                <a:off x="5222030" y="3822873"/>
                <a:ext cx="6096000" cy="1059714"/>
              </a:xfrm>
              <a:prstGeom prst="rect">
                <a:avLst/>
              </a:prstGeom>
            </p:spPr>
            <p:txBody>
              <a:bodyPr>
                <a:spAutoFit/>
              </a:bodyPr>
              <a:lstStyle/>
              <a:p>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𝑉</m:t>
                                  </m:r>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m:t>
                                  </m:r>
                                </m:den>
                              </m:f>
                            </m:e>
                          </m:d>
                        </m:e>
                        <m:sub>
                          <m:r>
                            <a:rPr lang="de-DE" i="1">
                              <a:latin typeface="Cambria Math" panose="02040503050406030204" pitchFamily="18" charset="0"/>
                            </a:rPr>
                            <m:t>𝑝</m:t>
                          </m:r>
                          <m:r>
                            <a:rPr lang="de-DE" i="1">
                              <a:latin typeface="Cambria Math" panose="02040503050406030204" pitchFamily="18" charset="0"/>
                            </a:rPr>
                            <m:t>,</m:t>
                          </m:r>
                          <m:r>
                            <a:rPr lang="de-DE" i="1">
                              <a:latin typeface="Cambria Math" panose="02040503050406030204" pitchFamily="18" charset="0"/>
                            </a:rPr>
                            <m:t>𝑛</m:t>
                          </m:r>
                        </m:sub>
                      </m:sSub>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𝛼</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𝑉</m:t>
                                  </m:r>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𝑝</m:t>
                                  </m:r>
                                </m:den>
                              </m:f>
                            </m:e>
                          </m:d>
                        </m:e>
                        <m:sub>
                          <m:r>
                            <a:rPr lang="de-DE" i="1">
                              <a:latin typeface="Cambria Math" panose="02040503050406030204" pitchFamily="18" charset="0"/>
                            </a:rPr>
                            <m:t>𝑇</m:t>
                          </m:r>
                          <m:r>
                            <a:rPr lang="de-DE" i="1">
                              <a:latin typeface="Cambria Math" panose="02040503050406030204" pitchFamily="18" charset="0"/>
                            </a:rPr>
                            <m:t>,</m:t>
                          </m:r>
                          <m:r>
                            <a:rPr lang="de-DE" i="1">
                              <a:latin typeface="Cambria Math" panose="02040503050406030204" pitchFamily="18" charset="0"/>
                            </a:rPr>
                            <m:t>𝑛</m:t>
                          </m:r>
                        </m:sub>
                      </m:sSub>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𝜅</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𝑉</m:t>
                                  </m:r>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den>
                              </m:f>
                            </m:e>
                          </m:d>
                        </m:e>
                        <m:sub>
                          <m:r>
                            <a:rPr lang="de-DE" i="1">
                              <a:latin typeface="Cambria Math" panose="02040503050406030204" pitchFamily="18" charset="0"/>
                            </a:rPr>
                            <m:t>𝑝</m:t>
                          </m:r>
                          <m:r>
                            <a:rPr lang="de-DE" i="1">
                              <a:latin typeface="Cambria Math" panose="02040503050406030204" pitchFamily="18" charset="0"/>
                            </a:rPr>
                            <m:t>,</m:t>
                          </m:r>
                          <m:r>
                            <a:rPr lang="de-DE" i="1">
                              <a:latin typeface="Cambria Math" panose="02040503050406030204" pitchFamily="18" charset="0"/>
                            </a:rPr>
                            <m:t>𝑇</m:t>
                          </m:r>
                        </m:sub>
                      </m:sSub>
                      <m:r>
                        <a:rPr lang="de-DE" i="1">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𝑉</m:t>
                          </m:r>
                        </m:e>
                        <m:sub>
                          <m:r>
                            <a:rPr lang="de-DE" i="1">
                              <a:latin typeface="Cambria Math" panose="02040503050406030204" pitchFamily="18" charset="0"/>
                              <a:ea typeface="Cambria Math" panose="02040503050406030204" pitchFamily="18" charset="0"/>
                            </a:rPr>
                            <m:t>𝑚𝑜𝑙</m:t>
                          </m:r>
                        </m:sub>
                      </m:sSub>
                    </m:oMath>
                  </m:oMathPara>
                </a14:m>
                <a:endParaRPr lang="de-DE" dirty="0"/>
              </a:p>
            </p:txBody>
          </p:sp>
        </mc:Choice>
        <mc:Fallback xmlns="">
          <p:sp>
            <p:nvSpPr>
              <p:cNvPr id="8" name="Rechteck 7">
                <a:extLst>
                  <a:ext uri="{FF2B5EF4-FFF2-40B4-BE49-F238E27FC236}">
                    <a16:creationId xmlns:a16="http://schemas.microsoft.com/office/drawing/2014/main" id="{0C9AD1F1-A536-4F47-A2CD-133BC371951E}"/>
                  </a:ext>
                </a:extLst>
              </p:cNvPr>
              <p:cNvSpPr>
                <a:spLocks noRot="1" noChangeAspect="1" noMove="1" noResize="1" noEditPoints="1" noAdjustHandles="1" noChangeArrowheads="1" noChangeShapeType="1" noTextEdit="1"/>
              </p:cNvSpPr>
              <p:nvPr/>
            </p:nvSpPr>
            <p:spPr>
              <a:xfrm>
                <a:off x="5222030" y="3822873"/>
                <a:ext cx="6096000" cy="1059714"/>
              </a:xfrm>
              <a:prstGeom prst="rect">
                <a:avLst/>
              </a:prstGeom>
              <a:blipFill>
                <a:blip r:embed="rId6"/>
                <a:stretch>
                  <a:fillRect/>
                </a:stretch>
              </a:blipFill>
            </p:spPr>
            <p:txBody>
              <a:bodyPr/>
              <a:lstStyle/>
              <a:p>
                <a:r>
                  <a:rPr lang="de-DE">
                    <a:noFill/>
                  </a:rPr>
                  <a:t> </a:t>
                </a:r>
              </a:p>
            </p:txBody>
          </p:sp>
        </mc:Fallback>
      </mc:AlternateContent>
      <p:pic>
        <p:nvPicPr>
          <p:cNvPr id="10" name="differenizierbar">
            <a:hlinkClick r:id="" action="ppaction://media"/>
            <a:extLst>
              <a:ext uri="{FF2B5EF4-FFF2-40B4-BE49-F238E27FC236}">
                <a16:creationId xmlns:a16="http://schemas.microsoft.com/office/drawing/2014/main" id="{D7B50D0D-E35A-40E0-8C77-83E734E6AC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40170" y="4638905"/>
            <a:ext cx="487363" cy="487363"/>
          </a:xfrm>
          <a:prstGeom prst="rect">
            <a:avLst/>
          </a:prstGeom>
        </p:spPr>
      </p:pic>
      <p:cxnSp>
        <p:nvCxnSpPr>
          <p:cNvPr id="12" name="Gerade Verbindung mit Pfeil 11">
            <a:extLst>
              <a:ext uri="{FF2B5EF4-FFF2-40B4-BE49-F238E27FC236}">
                <a16:creationId xmlns:a16="http://schemas.microsoft.com/office/drawing/2014/main" id="{E0B30412-008E-44FD-B3E9-FE469E78CF9A}"/>
              </a:ext>
            </a:extLst>
          </p:cNvPr>
          <p:cNvCxnSpPr/>
          <p:nvPr/>
        </p:nvCxnSpPr>
        <p:spPr>
          <a:xfrm flipV="1">
            <a:off x="4366727" y="4497355"/>
            <a:ext cx="855303" cy="14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31F4361-41A6-4474-930A-F7DD23C7BCCE}"/>
              </a:ext>
            </a:extLst>
          </p:cNvPr>
          <p:cNvCxnSpPr>
            <a:cxnSpLocks/>
          </p:cNvCxnSpPr>
          <p:nvPr/>
        </p:nvCxnSpPr>
        <p:spPr>
          <a:xfrm>
            <a:off x="4329405" y="5054455"/>
            <a:ext cx="970383" cy="466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28B49502-64FB-4E27-B0D1-DB05C3732AE6}"/>
              </a:ext>
            </a:extLst>
          </p:cNvPr>
          <p:cNvSpPr txBox="1"/>
          <p:nvPr/>
        </p:nvSpPr>
        <p:spPr>
          <a:xfrm>
            <a:off x="5439745" y="5782283"/>
            <a:ext cx="6301273" cy="646331"/>
          </a:xfrm>
          <a:prstGeom prst="rect">
            <a:avLst/>
          </a:prstGeom>
          <a:noFill/>
        </p:spPr>
        <p:txBody>
          <a:bodyPr wrap="square" rtlCol="0">
            <a:spAutoFit/>
          </a:bodyPr>
          <a:lstStyle/>
          <a:p>
            <a:r>
              <a:rPr lang="de-DE" dirty="0"/>
              <a:t>Partielle Einflüsse addieren sich auf zu einem totalen Differential.</a:t>
            </a:r>
          </a:p>
          <a:p>
            <a:r>
              <a:rPr lang="de-DE" dirty="0"/>
              <a:t>Ist das immer so? </a:t>
            </a:r>
          </a:p>
        </p:txBody>
      </p:sp>
    </p:spTree>
    <p:extLst>
      <p:ext uri="{BB962C8B-B14F-4D97-AF65-F5344CB8AC3E}">
        <p14:creationId xmlns:p14="http://schemas.microsoft.com/office/powerpoint/2010/main" val="120514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9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a:xfrm>
            <a:off x="913775" y="618517"/>
            <a:ext cx="10364451" cy="1596177"/>
          </a:xfrm>
        </p:spPr>
        <p:txBody>
          <a:bodyPr/>
          <a:lstStyle/>
          <a:p>
            <a:r>
              <a:rPr lang="de-DE" dirty="0"/>
              <a:t>SATZ VON SCHWARZ</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16E9AC8C-7AA2-4F8B-B72B-0DE95FAF7FF2}"/>
                  </a:ext>
                </a:extLst>
              </p:cNvPr>
              <p:cNvSpPr txBox="1"/>
              <p:nvPr/>
            </p:nvSpPr>
            <p:spPr>
              <a:xfrm>
                <a:off x="1147666" y="2295331"/>
                <a:ext cx="10058400" cy="4058034"/>
              </a:xfrm>
              <a:prstGeom prst="rect">
                <a:avLst/>
              </a:prstGeom>
              <a:noFill/>
            </p:spPr>
            <p:txBody>
              <a:bodyPr wrap="square" rtlCol="0">
                <a:spAutoFit/>
              </a:bodyPr>
              <a:lstStyle/>
              <a:p>
                <a:r>
                  <a:rPr lang="de-DE" dirty="0"/>
                  <a:t>Der </a:t>
                </a:r>
                <a:r>
                  <a:rPr lang="de-DE" b="1" dirty="0"/>
                  <a:t>Satz von Schwarz</a:t>
                </a:r>
                <a:r>
                  <a:rPr lang="de-DE" dirty="0"/>
                  <a:t> macht jetzt eine Aussage darüber, wann sich die partiellen Einflüsse additiv auf das Gesamtverhalten der Funktion auswirken und wann man Ableitungen vertauschen darf: </a:t>
                </a:r>
              </a:p>
              <a:p>
                <a:endParaRPr lang="de-DE" dirty="0"/>
              </a:p>
              <a:p>
                <a:r>
                  <a:rPr lang="de-DE" b="1" dirty="0"/>
                  <a:t>„Wenn die k-</a:t>
                </a:r>
                <a:r>
                  <a:rPr lang="de-DE" b="1" dirty="0" err="1"/>
                  <a:t>ten</a:t>
                </a:r>
                <a:r>
                  <a:rPr lang="de-DE" b="1" dirty="0"/>
                  <a:t> partiellen Ableitungen auf einem (offenen) </a:t>
                </a:r>
                <a:r>
                  <a:rPr lang="de-DE" b="1" u="sng" dirty="0">
                    <a:solidFill>
                      <a:srgbClr val="002060"/>
                    </a:solidFill>
                  </a:rPr>
                  <a:t>Definitionsbereich</a:t>
                </a:r>
                <a:r>
                  <a:rPr lang="de-DE" b="1" dirty="0"/>
                  <a:t> der Funktion f  jeweils stetige Funktionen (ohne Sprünge, Definitionslücken, Pole) ergeben, dann existiert auch (auf dem Definitionsbereich) das totale Differential k-</a:t>
                </a:r>
                <a:r>
                  <a:rPr lang="de-DE" b="1" dirty="0" err="1"/>
                  <a:t>ter</a:t>
                </a:r>
                <a:r>
                  <a:rPr lang="de-DE" b="1" dirty="0"/>
                  <a:t> Ordnung und die Reihenfolge der partiellen Ableitungen  spielt keine Rolle.“</a:t>
                </a:r>
              </a:p>
              <a:p>
                <a:endParaRPr lang="de-DE" dirty="0"/>
              </a:p>
              <a:p>
                <a:r>
                  <a:rPr lang="de-DE" dirty="0"/>
                  <a:t>Beispiel: (k=1) Im Falle der Funktion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func>
                      <m:funcPr>
                        <m:ctrlPr>
                          <a:rPr lang="de-DE" i="1">
                            <a:latin typeface="Cambria Math" panose="02040503050406030204" pitchFamily="18" charset="0"/>
                            <a:ea typeface="Cambria Math" panose="02040503050406030204" pitchFamily="18" charset="0"/>
                          </a:rPr>
                        </m:ctrlPr>
                      </m:funcPr>
                      <m:fName>
                        <m:r>
                          <m:rPr>
                            <m:sty m:val="p"/>
                          </m:rPr>
                          <a:rPr lang="de-DE">
                            <a:latin typeface="Cambria Math" panose="02040503050406030204" pitchFamily="18" charset="0"/>
                            <a:ea typeface="Cambria Math" panose="02040503050406030204" pitchFamily="18" charset="0"/>
                          </a:rPr>
                          <m:t>sin</m:t>
                        </m:r>
                      </m:fName>
                      <m:e>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𝑥𝑦</m:t>
                            </m:r>
                          </m:e>
                        </m:d>
                      </m:e>
                    </m:func>
                  </m:oMath>
                </a14:m>
                <a:r>
                  <a:rPr lang="de-DE" dirty="0"/>
                  <a:t> waren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oMath>
                </a14:m>
                <a:r>
                  <a:rPr lang="de-DE" dirty="0"/>
                  <a:t>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oMath>
                </a14:m>
                <a:r>
                  <a:rPr lang="de-DE" dirty="0"/>
                  <a:t> ja tatsächlich stetige Funktionen, also existiert nach dem Satz von Schwarz das totale Differential und es gilt </a:t>
                </a:r>
                <a14:m>
                  <m:oMath xmlns:m="http://schemas.openxmlformats.org/officeDocument/2006/math">
                    <m:r>
                      <a:rPr lang="de-DE" b="0" i="1">
                        <a:latin typeface="Cambria Math" panose="02040503050406030204" pitchFamily="18" charset="0"/>
                      </a:rPr>
                      <m:t>𝑑𝑓</m:t>
                    </m:r>
                    <m:r>
                      <a:rPr lang="de-DE" b="0" i="1">
                        <a:latin typeface="Cambria Math" panose="02040503050406030204" pitchFamily="18" charset="0"/>
                      </a:rPr>
                      <m:t>=</m:t>
                    </m:r>
                    <m:sSub>
                      <m:sSubPr>
                        <m:ctrlPr>
                          <a:rPr lang="de-DE" i="1">
                            <a:latin typeface="Cambria Math" panose="02040503050406030204" pitchFamily="18" charset="0"/>
                          </a:rPr>
                        </m:ctrlPr>
                      </m:sSubPr>
                      <m:e>
                        <m:r>
                          <a:rPr lang="de-DE" b="0" i="1">
                            <a:latin typeface="Cambria Math" panose="02040503050406030204" pitchFamily="18" charset="0"/>
                          </a:rPr>
                          <m:t>𝑓</m:t>
                        </m:r>
                      </m:e>
                      <m:sub>
                        <m:r>
                          <a:rPr lang="de-DE" b="0" i="1">
                            <a:latin typeface="Cambria Math" panose="02040503050406030204" pitchFamily="18" charset="0"/>
                          </a:rPr>
                          <m:t>𝑥</m:t>
                        </m:r>
                      </m:sub>
                    </m:sSub>
                    <m:r>
                      <a:rPr lang="de-DE" b="0" i="1" smtClean="0">
                        <a:latin typeface="Cambria Math" panose="02040503050406030204" pitchFamily="18" charset="0"/>
                      </a:rPr>
                      <m:t> </m:t>
                    </m:r>
                    <m:r>
                      <a:rPr lang="de-DE" b="0" i="1">
                        <a:latin typeface="Cambria Math" panose="02040503050406030204" pitchFamily="18" charset="0"/>
                        <a:ea typeface="Cambria Math" panose="02040503050406030204" pitchFamily="18" charset="0"/>
                      </a:rPr>
                      <m:t>𝑑𝑥</m:t>
                    </m:r>
                    <m:r>
                      <a:rPr lang="de-DE" b="0"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b="0" i="1">
                            <a:latin typeface="Cambria Math" panose="02040503050406030204" pitchFamily="18" charset="0"/>
                          </a:rPr>
                          <m:t>𝑓</m:t>
                        </m:r>
                      </m:e>
                      <m:sub>
                        <m:r>
                          <a:rPr lang="de-DE" b="0" i="1" smtClean="0">
                            <a:latin typeface="Cambria Math" panose="02040503050406030204" pitchFamily="18" charset="0"/>
                          </a:rPr>
                          <m:t>𝑦</m:t>
                        </m:r>
                      </m:sub>
                    </m:sSub>
                    <m:r>
                      <a:rPr lang="de-DE" b="0" i="1" smtClean="0">
                        <a:latin typeface="Cambria Math" panose="02040503050406030204" pitchFamily="18" charset="0"/>
                      </a:rPr>
                      <m:t> </m:t>
                    </m:r>
                    <m:r>
                      <a:rPr lang="de-DE" b="0" i="1">
                        <a:latin typeface="Cambria Math" panose="02040503050406030204" pitchFamily="18" charset="0"/>
                        <a:ea typeface="Cambria Math" panose="02040503050406030204" pitchFamily="18" charset="0"/>
                      </a:rPr>
                      <m:t>𝑑𝑦</m:t>
                    </m:r>
                  </m:oMath>
                </a14:m>
                <a:r>
                  <a:rPr lang="de-DE" dirty="0"/>
                  <a:t>. </a:t>
                </a:r>
              </a:p>
              <a:p>
                <a:r>
                  <a:rPr lang="de-DE" dirty="0"/>
                  <a:t>(k=2) Auch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𝑥𝑥</m:t>
                        </m:r>
                      </m:sub>
                    </m:sSub>
                  </m:oMath>
                </a14:m>
                <a:r>
                  <a:rPr lang="de-DE" b="1"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r>
                          <a:rPr lang="de-DE" b="0" i="1" smtClean="0">
                            <a:latin typeface="Cambria Math" panose="02040503050406030204" pitchFamily="18" charset="0"/>
                          </a:rPr>
                          <m:t>𝑦</m:t>
                        </m:r>
                      </m:sub>
                    </m:sSub>
                  </m:oMath>
                </a14:m>
                <a:r>
                  <a:rPr lang="de-DE" b="1"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r>
                          <a:rPr lang="de-DE" i="1">
                            <a:latin typeface="Cambria Math" panose="02040503050406030204" pitchFamily="18" charset="0"/>
                          </a:rPr>
                          <m:t>𝑥</m:t>
                        </m:r>
                      </m:sub>
                    </m:sSub>
                  </m:oMath>
                </a14:m>
                <a:r>
                  <a:rPr lang="de-DE" b="1" dirty="0"/>
                  <a:t> </a:t>
                </a:r>
                <a:r>
                  <a:rPr lang="de-DE" dirty="0"/>
                  <a:t>und</a:t>
                </a:r>
                <a:r>
                  <a:rPr lang="de-DE" b="1"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𝑦𝑦</m:t>
                        </m:r>
                      </m:sub>
                    </m:sSub>
                  </m:oMath>
                </a14:m>
                <a:r>
                  <a:rPr lang="de-DE" b="1" dirty="0"/>
                  <a:t> </a:t>
                </a:r>
                <a:r>
                  <a:rPr lang="de-DE" dirty="0"/>
                  <a:t>waren stetige Funktionen, also gibt es nach dem Satz von Schwarz das totale Differential zweiter Ordnung und es gilt die Vertauschbarkeit: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𝑥𝑦</m:t>
                        </m:r>
                      </m:sub>
                    </m:sSub>
                    <m:r>
                      <a:rPr lang="de-DE" b="1"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𝑦𝑥</m:t>
                        </m:r>
                      </m:sub>
                    </m:sSub>
                    <m:r>
                      <a:rPr lang="de-DE" b="0" i="1" smtClean="0">
                        <a:latin typeface="Cambria Math" panose="02040503050406030204" pitchFamily="18" charset="0"/>
                      </a:rPr>
                      <m:t>.</m:t>
                    </m:r>
                  </m:oMath>
                </a14:m>
                <a:endParaRPr lang="de-DE" b="1" dirty="0"/>
              </a:p>
              <a:p>
                <a:endParaRPr lang="de-DE" dirty="0"/>
              </a:p>
              <a:p>
                <a:endParaRPr lang="de-DE" dirty="0"/>
              </a:p>
            </p:txBody>
          </p:sp>
        </mc:Choice>
        <mc:Fallback xmlns="">
          <p:sp>
            <p:nvSpPr>
              <p:cNvPr id="6" name="Textfeld 5">
                <a:extLst>
                  <a:ext uri="{FF2B5EF4-FFF2-40B4-BE49-F238E27FC236}">
                    <a16:creationId xmlns:a16="http://schemas.microsoft.com/office/drawing/2014/main" id="{16E9AC8C-7AA2-4F8B-B72B-0DE95FAF7FF2}"/>
                  </a:ext>
                </a:extLst>
              </p:cNvPr>
              <p:cNvSpPr txBox="1">
                <a:spLocks noRot="1" noChangeAspect="1" noMove="1" noResize="1" noEditPoints="1" noAdjustHandles="1" noChangeArrowheads="1" noChangeShapeType="1" noTextEdit="1"/>
              </p:cNvSpPr>
              <p:nvPr/>
            </p:nvSpPr>
            <p:spPr>
              <a:xfrm>
                <a:off x="1147666" y="2295331"/>
                <a:ext cx="10058400" cy="4058034"/>
              </a:xfrm>
              <a:prstGeom prst="rect">
                <a:avLst/>
              </a:prstGeom>
              <a:blipFill>
                <a:blip r:embed="rId2"/>
                <a:stretch>
                  <a:fillRect l="-485" t="-902" r="-909"/>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FA60172E-1D26-49C1-A073-9150072C263D}"/>
              </a:ext>
            </a:extLst>
          </p:cNvPr>
          <p:cNvSpPr txBox="1"/>
          <p:nvPr/>
        </p:nvSpPr>
        <p:spPr>
          <a:xfrm>
            <a:off x="1166328" y="4525348"/>
            <a:ext cx="9974424" cy="1200329"/>
          </a:xfrm>
          <a:prstGeom prst="rect">
            <a:avLst/>
          </a:prstGeom>
          <a:solidFill>
            <a:schemeClr val="accent2"/>
          </a:solidFill>
        </p:spPr>
        <p:txBody>
          <a:bodyPr wrap="square" rtlCol="0">
            <a:spAutoFit/>
          </a:bodyPr>
          <a:lstStyle/>
          <a:p>
            <a:r>
              <a:rPr lang="de-DE" dirty="0"/>
              <a:t>Der Definitionsbereich einer </a:t>
            </a:r>
            <a:r>
              <a:rPr lang="de-DE" dirty="0" err="1"/>
              <a:t>unktion</a:t>
            </a:r>
            <a:r>
              <a:rPr lang="de-DE" dirty="0"/>
              <a:t> ist sozusagen der „Inputbereich“. Aus welcher Menge dürfen die Inputgrößen stammen (z.B. macht nur eine positive Teilchenzahl Sinn)? </a:t>
            </a:r>
          </a:p>
          <a:p>
            <a:r>
              <a:rPr lang="de-DE" dirty="0"/>
              <a:t>„Offener Definitionsbereich“ bedeutet, dass wenn ein Punkt x zum Definitionsbereich gehört, dann auch immer ein Intervall „rund um x“.                                                                                                        </a:t>
            </a:r>
            <a:r>
              <a:rPr lang="de-DE" u="sng" dirty="0"/>
              <a:t>X</a:t>
            </a:r>
          </a:p>
        </p:txBody>
      </p:sp>
    </p:spTree>
    <p:extLst>
      <p:ext uri="{BB962C8B-B14F-4D97-AF65-F5344CB8AC3E}">
        <p14:creationId xmlns:p14="http://schemas.microsoft.com/office/powerpoint/2010/main" val="2083786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Linien, die keine Funktionen sind</a:t>
            </a:r>
          </a:p>
        </p:txBody>
      </p:sp>
      <p:sp>
        <p:nvSpPr>
          <p:cNvPr id="4" name="Textfeld 3">
            <a:extLst>
              <a:ext uri="{FF2B5EF4-FFF2-40B4-BE49-F238E27FC236}">
                <a16:creationId xmlns:a16="http://schemas.microsoft.com/office/drawing/2014/main" id="{16891F59-6884-4417-8A18-73776A83F9AE}"/>
              </a:ext>
            </a:extLst>
          </p:cNvPr>
          <p:cNvSpPr txBox="1"/>
          <p:nvPr/>
        </p:nvSpPr>
        <p:spPr>
          <a:xfrm>
            <a:off x="8798768" y="5593152"/>
            <a:ext cx="2556586" cy="646331"/>
          </a:xfrm>
          <a:prstGeom prst="rect">
            <a:avLst/>
          </a:prstGeom>
          <a:noFill/>
        </p:spPr>
        <p:txBody>
          <a:bodyPr wrap="square" rtlCol="0">
            <a:spAutoFit/>
          </a:bodyPr>
          <a:lstStyle/>
          <a:p>
            <a:r>
              <a:rPr lang="de-DE" dirty="0">
                <a:hlinkClick r:id="rId2"/>
              </a:rPr>
              <a:t>Hier</a:t>
            </a:r>
            <a:r>
              <a:rPr lang="de-DE" dirty="0"/>
              <a:t> ein Beispiel aus der Thermodynamik</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3"/>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3139321"/>
          </a:xfrm>
          <a:prstGeom prst="rect">
            <a:avLst/>
          </a:prstGeom>
          <a:noFill/>
        </p:spPr>
        <p:txBody>
          <a:bodyPr wrap="square" rtlCol="0">
            <a:spAutoFit/>
          </a:bodyPr>
          <a:lstStyle/>
          <a:p>
            <a:r>
              <a:rPr lang="de-DE" dirty="0"/>
              <a:t>Manchmal sind die Zusammenhänge zwischen „Input“- und „</a:t>
            </a:r>
            <a:r>
              <a:rPr lang="de-DE" dirty="0" err="1"/>
              <a:t>Outputgrößen</a:t>
            </a:r>
            <a:r>
              <a:rPr lang="de-DE" dirty="0"/>
              <a:t>“ eines Systems komplizierter. Solche Graphen, wie diese hier, in denen man unterschiedliche Linien produziert hat, entstehen z.B. so: Man macht ein chemisch-physikalisches Experiment und notiert dabei, wie sich zwei gemessene Parameter zeitlich verändern. Dadurch erhält man eine(!) der abgebildeten Linien. Dann variiert man den Versuch ein wenig und misst erneut… eine andere dieser Linien kommt dabei raus usw. </a:t>
            </a:r>
          </a:p>
        </p:txBody>
      </p:sp>
    </p:spTree>
    <p:extLst>
      <p:ext uri="{BB962C8B-B14F-4D97-AF65-F5344CB8AC3E}">
        <p14:creationId xmlns:p14="http://schemas.microsoft.com/office/powerpoint/2010/main" val="232430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Linien, die keine Funktionen sind</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2"/>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2585323"/>
          </a:xfrm>
          <a:prstGeom prst="rect">
            <a:avLst/>
          </a:prstGeom>
          <a:noFill/>
        </p:spPr>
        <p:txBody>
          <a:bodyPr wrap="square" rtlCol="0">
            <a:spAutoFit/>
          </a:bodyPr>
          <a:lstStyle/>
          <a:p>
            <a:r>
              <a:rPr lang="de-DE" dirty="0"/>
              <a:t>Will man diese Zusammenhänge in Form einer Funktion beschreiben, bekommt man Probleme. Die Linien sind keine Funktionsgraphen. Bei einer Funktion wird jedem Inputwert genau(!) ein </a:t>
            </a:r>
            <a:r>
              <a:rPr lang="de-DE" dirty="0" err="1"/>
              <a:t>Outputwert</a:t>
            </a:r>
            <a:r>
              <a:rPr lang="de-DE" dirty="0"/>
              <a:t> zugeordnet. </a:t>
            </a:r>
          </a:p>
          <a:p>
            <a:endParaRPr lang="de-DE" dirty="0"/>
          </a:p>
          <a:p>
            <a:r>
              <a:rPr lang="de-DE" dirty="0"/>
              <a:t>Dennoch kann man Teilstücke dieser Linien als Funktionsgraphen interpretieren… Finden Sie solche Teilstücke in der Grafik?</a:t>
            </a:r>
          </a:p>
        </p:txBody>
      </p:sp>
      <p:sp>
        <p:nvSpPr>
          <p:cNvPr id="3" name="Textfeld 2">
            <a:extLst>
              <a:ext uri="{FF2B5EF4-FFF2-40B4-BE49-F238E27FC236}">
                <a16:creationId xmlns:a16="http://schemas.microsoft.com/office/drawing/2014/main" id="{3903C602-3BEF-43F0-84E8-C1FB4BB47CAC}"/>
              </a:ext>
            </a:extLst>
          </p:cNvPr>
          <p:cNvSpPr txBox="1"/>
          <p:nvPr/>
        </p:nvSpPr>
        <p:spPr>
          <a:xfrm>
            <a:off x="3620279" y="552752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1268963" y="3719257"/>
            <a:ext cx="513184" cy="369332"/>
          </a:xfrm>
          <a:prstGeom prst="rect">
            <a:avLst/>
          </a:prstGeom>
          <a:noFill/>
        </p:spPr>
        <p:txBody>
          <a:bodyPr wrap="square" rtlCol="0">
            <a:spAutoFit/>
          </a:bodyPr>
          <a:lstStyle/>
          <a:p>
            <a:r>
              <a:rPr lang="de-DE" dirty="0"/>
              <a:t>y</a:t>
            </a:r>
          </a:p>
        </p:txBody>
      </p:sp>
    </p:spTree>
    <p:extLst>
      <p:ext uri="{BB962C8B-B14F-4D97-AF65-F5344CB8AC3E}">
        <p14:creationId xmlns:p14="http://schemas.microsoft.com/office/powerpoint/2010/main" val="200997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„Finde die Funktion“</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2"/>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3620279" y="552752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1268963" y="3719257"/>
            <a:ext cx="513184" cy="369332"/>
          </a:xfrm>
          <a:prstGeom prst="rect">
            <a:avLst/>
          </a:prstGeom>
          <a:noFill/>
        </p:spPr>
        <p:txBody>
          <a:bodyPr wrap="square" rtlCol="0">
            <a:spAutoFit/>
          </a:bodyPr>
          <a:lstStyle/>
          <a:p>
            <a:r>
              <a:rPr lang="de-DE" dirty="0"/>
              <a:t>y</a:t>
            </a:r>
          </a:p>
        </p:txBody>
      </p:sp>
      <p:sp>
        <p:nvSpPr>
          <p:cNvPr id="9" name="Freihandform: Form 8">
            <a:extLst>
              <a:ext uri="{FF2B5EF4-FFF2-40B4-BE49-F238E27FC236}">
                <a16:creationId xmlns:a16="http://schemas.microsoft.com/office/drawing/2014/main" id="{B8078785-309C-41A1-83F7-AFC3A7B64747}"/>
              </a:ext>
            </a:extLst>
          </p:cNvPr>
          <p:cNvSpPr/>
          <p:nvPr/>
        </p:nvSpPr>
        <p:spPr>
          <a:xfrm>
            <a:off x="2976465" y="4926563"/>
            <a:ext cx="1956272" cy="569521"/>
          </a:xfrm>
          <a:custGeom>
            <a:avLst/>
            <a:gdLst>
              <a:gd name="connsiteX0" fmla="*/ 0 w 1956272"/>
              <a:gd name="connsiteY0" fmla="*/ 83976 h 569521"/>
              <a:gd name="connsiteX1" fmla="*/ 74645 w 1956272"/>
              <a:gd name="connsiteY1" fmla="*/ 251927 h 569521"/>
              <a:gd name="connsiteX2" fmla="*/ 158621 w 1956272"/>
              <a:gd name="connsiteY2" fmla="*/ 354564 h 569521"/>
              <a:gd name="connsiteX3" fmla="*/ 270588 w 1956272"/>
              <a:gd name="connsiteY3" fmla="*/ 429208 h 569521"/>
              <a:gd name="connsiteX4" fmla="*/ 429208 w 1956272"/>
              <a:gd name="connsiteY4" fmla="*/ 494523 h 569521"/>
              <a:gd name="connsiteX5" fmla="*/ 606490 w 1956272"/>
              <a:gd name="connsiteY5" fmla="*/ 541176 h 569521"/>
              <a:gd name="connsiteX6" fmla="*/ 858417 w 1956272"/>
              <a:gd name="connsiteY6" fmla="*/ 569168 h 569521"/>
              <a:gd name="connsiteX7" fmla="*/ 1166327 w 1956272"/>
              <a:gd name="connsiteY7" fmla="*/ 550506 h 569521"/>
              <a:gd name="connsiteX8" fmla="*/ 1483568 w 1956272"/>
              <a:gd name="connsiteY8" fmla="*/ 466531 h 569521"/>
              <a:gd name="connsiteX9" fmla="*/ 1707502 w 1956272"/>
              <a:gd name="connsiteY9" fmla="*/ 326572 h 569521"/>
              <a:gd name="connsiteX10" fmla="*/ 1931437 w 1956272"/>
              <a:gd name="connsiteY10" fmla="*/ 74645 h 569521"/>
              <a:gd name="connsiteX11" fmla="*/ 1940768 w 1956272"/>
              <a:gd name="connsiteY11" fmla="*/ 0 h 56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6272" h="569521">
                <a:moveTo>
                  <a:pt x="0" y="83976"/>
                </a:moveTo>
                <a:cubicBezTo>
                  <a:pt x="24104" y="145402"/>
                  <a:pt x="48208" y="206829"/>
                  <a:pt x="74645" y="251927"/>
                </a:cubicBezTo>
                <a:cubicBezTo>
                  <a:pt x="101082" y="297025"/>
                  <a:pt x="125964" y="325017"/>
                  <a:pt x="158621" y="354564"/>
                </a:cubicBezTo>
                <a:cubicBezTo>
                  <a:pt x="191278" y="384111"/>
                  <a:pt x="225490" y="405881"/>
                  <a:pt x="270588" y="429208"/>
                </a:cubicBezTo>
                <a:cubicBezTo>
                  <a:pt x="315686" y="452535"/>
                  <a:pt x="373224" y="475862"/>
                  <a:pt x="429208" y="494523"/>
                </a:cubicBezTo>
                <a:cubicBezTo>
                  <a:pt x="485192" y="513184"/>
                  <a:pt x="534955" y="528735"/>
                  <a:pt x="606490" y="541176"/>
                </a:cubicBezTo>
                <a:cubicBezTo>
                  <a:pt x="678025" y="553617"/>
                  <a:pt x="765111" y="567613"/>
                  <a:pt x="858417" y="569168"/>
                </a:cubicBezTo>
                <a:cubicBezTo>
                  <a:pt x="951723" y="570723"/>
                  <a:pt x="1062135" y="567612"/>
                  <a:pt x="1166327" y="550506"/>
                </a:cubicBezTo>
                <a:cubicBezTo>
                  <a:pt x="1270519" y="533400"/>
                  <a:pt x="1393372" y="503853"/>
                  <a:pt x="1483568" y="466531"/>
                </a:cubicBezTo>
                <a:cubicBezTo>
                  <a:pt x="1573764" y="429209"/>
                  <a:pt x="1632857" y="391886"/>
                  <a:pt x="1707502" y="326572"/>
                </a:cubicBezTo>
                <a:cubicBezTo>
                  <a:pt x="1782147" y="261258"/>
                  <a:pt x="1892559" y="129074"/>
                  <a:pt x="1931437" y="74645"/>
                </a:cubicBezTo>
                <a:cubicBezTo>
                  <a:pt x="1970315" y="20216"/>
                  <a:pt x="1955541" y="10108"/>
                  <a:pt x="19407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094E6D48-DDB9-4C00-84CD-4BC87ACB929B}"/>
              </a:ext>
            </a:extLst>
          </p:cNvPr>
          <p:cNvSpPr/>
          <p:nvPr/>
        </p:nvSpPr>
        <p:spPr>
          <a:xfrm>
            <a:off x="2967134" y="4926563"/>
            <a:ext cx="45719" cy="11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0A6C795F-7DB3-48B5-9B0C-B97B9F79F63F}"/>
              </a:ext>
            </a:extLst>
          </p:cNvPr>
          <p:cNvSpPr/>
          <p:nvPr/>
        </p:nvSpPr>
        <p:spPr>
          <a:xfrm>
            <a:off x="4901676" y="4864360"/>
            <a:ext cx="45719" cy="11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535917E0-5D2A-49FA-A876-50133482A92E}"/>
              </a:ext>
            </a:extLst>
          </p:cNvPr>
          <p:cNvSpPr txBox="1"/>
          <p:nvPr/>
        </p:nvSpPr>
        <p:spPr>
          <a:xfrm>
            <a:off x="6690050" y="2341984"/>
            <a:ext cx="4901001" cy="2308324"/>
          </a:xfrm>
          <a:prstGeom prst="rect">
            <a:avLst/>
          </a:prstGeom>
          <a:noFill/>
        </p:spPr>
        <p:txBody>
          <a:bodyPr wrap="square" rtlCol="0">
            <a:spAutoFit/>
          </a:bodyPr>
          <a:lstStyle/>
          <a:p>
            <a:r>
              <a:rPr lang="de-DE" dirty="0"/>
              <a:t>Dieses Teilstück z.B. ist eine Funktion y(x). Jedem x-Wert (Definitionsbereich zwischen ca. 17 und 38) wird genau ein y-Wert (Wertebereich zwischen ca. 0 und 10) zugeordnet.</a:t>
            </a:r>
          </a:p>
          <a:p>
            <a:endParaRPr lang="de-DE" dirty="0"/>
          </a:p>
          <a:p>
            <a:r>
              <a:rPr lang="de-DE" dirty="0"/>
              <a:t>Das geht solange gut, bis die Tangente an die Linie parallel zur y-Achse verläuft. Also nur zwischen den beiden markierten Punkten. </a:t>
            </a:r>
          </a:p>
        </p:txBody>
      </p:sp>
    </p:spTree>
    <p:extLst>
      <p:ext uri="{BB962C8B-B14F-4D97-AF65-F5344CB8AC3E}">
        <p14:creationId xmlns:p14="http://schemas.microsoft.com/office/powerpoint/2010/main" val="187558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F542B-0C96-469E-94A7-69F3E07C5E16}"/>
              </a:ext>
            </a:extLst>
          </p:cNvPr>
          <p:cNvSpPr>
            <a:spLocks noGrp="1"/>
          </p:cNvSpPr>
          <p:nvPr>
            <p:ph type="title"/>
          </p:nvPr>
        </p:nvSpPr>
        <p:spPr/>
        <p:txBody>
          <a:bodyPr/>
          <a:lstStyle/>
          <a:p>
            <a:r>
              <a:rPr lang="de-DE" dirty="0"/>
              <a:t>Thermodynamik</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B81855A2-D035-484E-B0B9-8226F9937139}"/>
                  </a:ext>
                </a:extLst>
              </p:cNvPr>
              <p:cNvSpPr txBox="1"/>
              <p:nvPr/>
            </p:nvSpPr>
            <p:spPr>
              <a:xfrm>
                <a:off x="3454970" y="2340228"/>
                <a:ext cx="55939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𝑑𝑉</m:t>
                      </m:r>
                      <m:r>
                        <a:rPr lang="de-DE" sz="2800" b="0" i="1" smtClean="0">
                          <a:latin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𝛼</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𝑑𝑇</m:t>
                      </m:r>
                      <m:r>
                        <a:rPr lang="de-DE" sz="2800" b="0" i="1" smtClean="0">
                          <a:latin typeface="Cambria Math" panose="02040503050406030204" pitchFamily="18" charset="0"/>
                          <a:ea typeface="Cambria Math" panose="02040503050406030204" pitchFamily="18" charset="0"/>
                        </a:rPr>
                        <m:t> − </m:t>
                      </m:r>
                      <m:r>
                        <a:rPr lang="de-DE" sz="2800" b="0" i="1" smtClean="0">
                          <a:latin typeface="Cambria Math" panose="02040503050406030204" pitchFamily="18" charset="0"/>
                          <a:ea typeface="Cambria Math" panose="02040503050406030204" pitchFamily="18" charset="0"/>
                        </a:rPr>
                        <m:t>𝜅</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𝑑𝑝</m:t>
                      </m:r>
                      <m:r>
                        <a:rPr lang="de-DE" sz="2800" b="0" i="1" smtClean="0">
                          <a:latin typeface="Cambria Math" panose="02040503050406030204" pitchFamily="18" charset="0"/>
                          <a:ea typeface="Cambria Math" panose="02040503050406030204" pitchFamily="18" charset="0"/>
                        </a:rPr>
                        <m:t> + </m:t>
                      </m:r>
                      <m:sSub>
                        <m:sSubPr>
                          <m:ctrlPr>
                            <a:rPr lang="de-DE" sz="2800" b="0" i="1" smtClean="0">
                              <a:latin typeface="Cambria Math" panose="02040503050406030204" pitchFamily="18" charset="0"/>
                              <a:ea typeface="Cambria Math" panose="02040503050406030204" pitchFamily="18" charset="0"/>
                            </a:rPr>
                          </m:ctrlPr>
                        </m:sSubPr>
                        <m:e>
                          <m:r>
                            <a:rPr lang="de-DE" sz="2800" b="0" i="1" smtClean="0">
                              <a:latin typeface="Cambria Math" panose="02040503050406030204" pitchFamily="18" charset="0"/>
                              <a:ea typeface="Cambria Math" panose="02040503050406030204" pitchFamily="18" charset="0"/>
                            </a:rPr>
                            <m:t>𝑉</m:t>
                          </m:r>
                        </m:e>
                        <m:sub>
                          <m:r>
                            <a:rPr lang="de-DE" sz="2800" b="0" i="1" smtClean="0">
                              <a:latin typeface="Cambria Math" panose="02040503050406030204" pitchFamily="18" charset="0"/>
                              <a:ea typeface="Cambria Math" panose="02040503050406030204" pitchFamily="18" charset="0"/>
                            </a:rPr>
                            <m:t>𝑚𝑜𝑙</m:t>
                          </m:r>
                        </m:sub>
                      </m:sSub>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𝑑𝑛</m:t>
                      </m:r>
                      <m:r>
                        <a:rPr lang="de-DE" sz="2800" b="0" i="1" smtClean="0">
                          <a:latin typeface="Cambria Math" panose="02040503050406030204" pitchFamily="18" charset="0"/>
                          <a:ea typeface="Cambria Math" panose="02040503050406030204" pitchFamily="18" charset="0"/>
                        </a:rPr>
                        <m:t> </m:t>
                      </m:r>
                    </m:oMath>
                  </m:oMathPara>
                </a14:m>
                <a:endParaRPr lang="de-DE" sz="2800" dirty="0"/>
              </a:p>
            </p:txBody>
          </p:sp>
        </mc:Choice>
        <mc:Fallback xmlns="">
          <p:sp>
            <p:nvSpPr>
              <p:cNvPr id="5" name="Textfeld 4">
                <a:extLst>
                  <a:ext uri="{FF2B5EF4-FFF2-40B4-BE49-F238E27FC236}">
                    <a16:creationId xmlns:a16="http://schemas.microsoft.com/office/drawing/2014/main" id="{B81855A2-D035-484E-B0B9-8226F9937139}"/>
                  </a:ext>
                </a:extLst>
              </p:cNvPr>
              <p:cNvSpPr txBox="1">
                <a:spLocks noRot="1" noChangeAspect="1" noMove="1" noResize="1" noEditPoints="1" noAdjustHandles="1" noChangeArrowheads="1" noChangeShapeType="1" noTextEdit="1"/>
              </p:cNvSpPr>
              <p:nvPr/>
            </p:nvSpPr>
            <p:spPr>
              <a:xfrm>
                <a:off x="3454970" y="2340228"/>
                <a:ext cx="5593904" cy="523220"/>
              </a:xfrm>
              <a:prstGeom prst="rect">
                <a:avLst/>
              </a:prstGeom>
              <a:blipFill>
                <a:blip r:embed="rId4"/>
                <a:stretch>
                  <a:fillRect/>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F7931C64-6FED-4C41-A0D7-4C4CCA8EB823}"/>
              </a:ext>
            </a:extLst>
          </p:cNvPr>
          <p:cNvSpPr/>
          <p:nvPr/>
        </p:nvSpPr>
        <p:spPr>
          <a:xfrm>
            <a:off x="3918856" y="3760237"/>
            <a:ext cx="4627983" cy="97971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235145E-AE8D-40BC-9454-5166768A0829}"/>
              </a:ext>
            </a:extLst>
          </p:cNvPr>
          <p:cNvSpPr/>
          <p:nvPr/>
        </p:nvSpPr>
        <p:spPr>
          <a:xfrm>
            <a:off x="3940622" y="3797558"/>
            <a:ext cx="4627983" cy="905069"/>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r Verbinder 8">
            <a:extLst>
              <a:ext uri="{FF2B5EF4-FFF2-40B4-BE49-F238E27FC236}">
                <a16:creationId xmlns:a16="http://schemas.microsoft.com/office/drawing/2014/main" id="{D51D08A2-D6F7-49F5-9E04-91A20455E904}"/>
              </a:ext>
            </a:extLst>
          </p:cNvPr>
          <p:cNvCxnSpPr>
            <a:stCxn id="6" idx="0"/>
            <a:endCxn id="6" idx="2"/>
          </p:cNvCxnSpPr>
          <p:nvPr/>
        </p:nvCxnSpPr>
        <p:spPr>
          <a:xfrm>
            <a:off x="6232848" y="3760237"/>
            <a:ext cx="0" cy="979714"/>
          </a:xfrm>
          <a:prstGeom prst="line">
            <a:avLst/>
          </a:prstGeom>
        </p:spPr>
        <p:style>
          <a:lnRef idx="3">
            <a:schemeClr val="dk1"/>
          </a:lnRef>
          <a:fillRef idx="0">
            <a:schemeClr val="dk1"/>
          </a:fillRef>
          <a:effectRef idx="2">
            <a:schemeClr val="dk1"/>
          </a:effectRef>
          <a:fontRef idx="minor">
            <a:schemeClr val="tx1"/>
          </a:fontRef>
        </p:style>
      </p:cxnSp>
      <p:sp>
        <p:nvSpPr>
          <p:cNvPr id="13" name="Textfeld 12">
            <a:extLst>
              <a:ext uri="{FF2B5EF4-FFF2-40B4-BE49-F238E27FC236}">
                <a16:creationId xmlns:a16="http://schemas.microsoft.com/office/drawing/2014/main" id="{EF35B67F-530B-4916-816B-064A1E12B098}"/>
              </a:ext>
            </a:extLst>
          </p:cNvPr>
          <p:cNvSpPr txBox="1"/>
          <p:nvPr/>
        </p:nvSpPr>
        <p:spPr>
          <a:xfrm>
            <a:off x="4889242" y="4079424"/>
            <a:ext cx="447869" cy="369332"/>
          </a:xfrm>
          <a:prstGeom prst="rect">
            <a:avLst/>
          </a:prstGeom>
          <a:noFill/>
        </p:spPr>
        <p:txBody>
          <a:bodyPr wrap="square" rtlCol="0">
            <a:spAutoFit/>
          </a:bodyPr>
          <a:lstStyle/>
          <a:p>
            <a:r>
              <a:rPr lang="de-DE" dirty="0"/>
              <a:t>V</a:t>
            </a:r>
          </a:p>
        </p:txBody>
      </p:sp>
      <p:sp>
        <p:nvSpPr>
          <p:cNvPr id="14" name="Textfeld 13">
            <a:extLst>
              <a:ext uri="{FF2B5EF4-FFF2-40B4-BE49-F238E27FC236}">
                <a16:creationId xmlns:a16="http://schemas.microsoft.com/office/drawing/2014/main" id="{6A8D2B34-B598-4A2C-A343-53BEAAA0CF01}"/>
              </a:ext>
            </a:extLst>
          </p:cNvPr>
          <p:cNvSpPr txBox="1"/>
          <p:nvPr/>
        </p:nvSpPr>
        <p:spPr>
          <a:xfrm>
            <a:off x="9294849" y="4065426"/>
            <a:ext cx="307910" cy="369332"/>
          </a:xfrm>
          <a:prstGeom prst="rect">
            <a:avLst/>
          </a:prstGeom>
          <a:noFill/>
        </p:spPr>
        <p:txBody>
          <a:bodyPr wrap="square" rtlCol="0">
            <a:spAutoFit/>
          </a:bodyPr>
          <a:lstStyle/>
          <a:p>
            <a:r>
              <a:rPr lang="de-DE" dirty="0"/>
              <a:t>p</a:t>
            </a:r>
          </a:p>
        </p:txBody>
      </p:sp>
      <p:pic>
        <p:nvPicPr>
          <p:cNvPr id="16" name="Grafik 15" descr="Feuer">
            <a:extLst>
              <a:ext uri="{FF2B5EF4-FFF2-40B4-BE49-F238E27FC236}">
                <a16:creationId xmlns:a16="http://schemas.microsoft.com/office/drawing/2014/main" id="{B5B115A7-75C5-4DB0-9B8D-C3C4285FAE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652" y="4977881"/>
            <a:ext cx="914400" cy="914400"/>
          </a:xfrm>
          <a:prstGeom prst="rect">
            <a:avLst/>
          </a:prstGeom>
        </p:spPr>
      </p:pic>
      <p:sp>
        <p:nvSpPr>
          <p:cNvPr id="17" name="Rechteck 16">
            <a:extLst>
              <a:ext uri="{FF2B5EF4-FFF2-40B4-BE49-F238E27FC236}">
                <a16:creationId xmlns:a16="http://schemas.microsoft.com/office/drawing/2014/main" id="{15C38F51-0A6C-4A9E-9B23-C1ECE81873A0}"/>
              </a:ext>
            </a:extLst>
          </p:cNvPr>
          <p:cNvSpPr/>
          <p:nvPr/>
        </p:nvSpPr>
        <p:spPr>
          <a:xfrm>
            <a:off x="4870580" y="5896945"/>
            <a:ext cx="382554" cy="718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834B9B7-37C7-4CCB-97E6-4DE9F582F284}"/>
              </a:ext>
            </a:extLst>
          </p:cNvPr>
          <p:cNvSpPr txBox="1"/>
          <p:nvPr/>
        </p:nvSpPr>
        <p:spPr>
          <a:xfrm>
            <a:off x="4917230" y="6092888"/>
            <a:ext cx="285656" cy="369332"/>
          </a:xfrm>
          <a:prstGeom prst="rect">
            <a:avLst/>
          </a:prstGeom>
          <a:noFill/>
        </p:spPr>
        <p:txBody>
          <a:bodyPr wrap="none" rtlCol="0">
            <a:spAutoFit/>
          </a:bodyPr>
          <a:lstStyle/>
          <a:p>
            <a:r>
              <a:rPr lang="de-DE" dirty="0"/>
              <a:t>T</a:t>
            </a:r>
          </a:p>
        </p:txBody>
      </p:sp>
      <p:sp>
        <p:nvSpPr>
          <p:cNvPr id="20" name="Ellipse 19">
            <a:extLst>
              <a:ext uri="{FF2B5EF4-FFF2-40B4-BE49-F238E27FC236}">
                <a16:creationId xmlns:a16="http://schemas.microsoft.com/office/drawing/2014/main" id="{A4DD9A51-6B25-4AC9-9935-6D07816FD221}"/>
              </a:ext>
            </a:extLst>
          </p:cNvPr>
          <p:cNvSpPr/>
          <p:nvPr/>
        </p:nvSpPr>
        <p:spPr>
          <a:xfrm>
            <a:off x="4076690" y="3888146"/>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8B83C1DD-3862-46AF-9749-6B066F4995D2}"/>
              </a:ext>
            </a:extLst>
          </p:cNvPr>
          <p:cNvSpPr/>
          <p:nvPr/>
        </p:nvSpPr>
        <p:spPr>
          <a:xfrm>
            <a:off x="4201097" y="4087201"/>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BE445754-017D-4221-81E6-CF84A23FEC4B}"/>
              </a:ext>
            </a:extLst>
          </p:cNvPr>
          <p:cNvSpPr/>
          <p:nvPr/>
        </p:nvSpPr>
        <p:spPr>
          <a:xfrm>
            <a:off x="4530780" y="4379560"/>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9420FDE1-B663-425E-A38F-BB70EAFAFA9E}"/>
              </a:ext>
            </a:extLst>
          </p:cNvPr>
          <p:cNvSpPr/>
          <p:nvPr/>
        </p:nvSpPr>
        <p:spPr>
          <a:xfrm>
            <a:off x="4683180" y="3972121"/>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3C02002-F095-4439-85EC-A0618946861D}"/>
              </a:ext>
            </a:extLst>
          </p:cNvPr>
          <p:cNvSpPr/>
          <p:nvPr/>
        </p:nvSpPr>
        <p:spPr>
          <a:xfrm>
            <a:off x="5451399" y="4189838"/>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2598F5EC-85E9-482F-BD2C-014D50849A72}"/>
              </a:ext>
            </a:extLst>
          </p:cNvPr>
          <p:cNvSpPr/>
          <p:nvPr/>
        </p:nvSpPr>
        <p:spPr>
          <a:xfrm>
            <a:off x="5603799" y="3941019"/>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2C3BB389-1672-488F-A9A4-A3820FCEB059}"/>
              </a:ext>
            </a:extLst>
          </p:cNvPr>
          <p:cNvSpPr/>
          <p:nvPr/>
        </p:nvSpPr>
        <p:spPr>
          <a:xfrm>
            <a:off x="5756199" y="4364010"/>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B405A743-7288-4835-82AA-47CFC1E47A40}"/>
              </a:ext>
            </a:extLst>
          </p:cNvPr>
          <p:cNvSpPr/>
          <p:nvPr/>
        </p:nvSpPr>
        <p:spPr>
          <a:xfrm>
            <a:off x="4079798" y="4460424"/>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15FB50CE-4F94-4414-A8DD-F9CFB1C6995B}"/>
              </a:ext>
            </a:extLst>
          </p:cNvPr>
          <p:cNvSpPr/>
          <p:nvPr/>
        </p:nvSpPr>
        <p:spPr>
          <a:xfrm>
            <a:off x="5081283" y="4426210"/>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AB777119-CF71-454C-BE7C-CAA8B46F27FB}"/>
              </a:ext>
            </a:extLst>
          </p:cNvPr>
          <p:cNvSpPr/>
          <p:nvPr/>
        </p:nvSpPr>
        <p:spPr>
          <a:xfrm>
            <a:off x="5233683" y="3916134"/>
            <a:ext cx="191278" cy="19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EB7BDB8D-A5D5-450F-88AB-7E1806A484EB}"/>
              </a:ext>
            </a:extLst>
          </p:cNvPr>
          <p:cNvSpPr txBox="1"/>
          <p:nvPr/>
        </p:nvSpPr>
        <p:spPr>
          <a:xfrm>
            <a:off x="4033868" y="3779801"/>
            <a:ext cx="285656" cy="369332"/>
          </a:xfrm>
          <a:prstGeom prst="rect">
            <a:avLst/>
          </a:prstGeom>
          <a:noFill/>
        </p:spPr>
        <p:txBody>
          <a:bodyPr wrap="none" rtlCol="0">
            <a:spAutoFit/>
          </a:bodyPr>
          <a:lstStyle/>
          <a:p>
            <a:r>
              <a:rPr lang="de-DE" dirty="0"/>
              <a:t>n</a:t>
            </a:r>
          </a:p>
        </p:txBody>
      </p:sp>
      <p:cxnSp>
        <p:nvCxnSpPr>
          <p:cNvPr id="32" name="Gerade Verbindung mit Pfeil 31">
            <a:extLst>
              <a:ext uri="{FF2B5EF4-FFF2-40B4-BE49-F238E27FC236}">
                <a16:creationId xmlns:a16="http://schemas.microsoft.com/office/drawing/2014/main" id="{E044F2D3-F882-4C80-A3DE-075B83DD524D}"/>
              </a:ext>
            </a:extLst>
          </p:cNvPr>
          <p:cNvCxnSpPr/>
          <p:nvPr/>
        </p:nvCxnSpPr>
        <p:spPr>
          <a:xfrm flipH="1">
            <a:off x="6232847" y="4250092"/>
            <a:ext cx="29578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3" name="Experimente im Labor">
            <a:hlinkClick r:id="" action="ppaction://media"/>
            <a:extLst>
              <a:ext uri="{FF2B5EF4-FFF2-40B4-BE49-F238E27FC236}">
                <a16:creationId xmlns:a16="http://schemas.microsoft.com/office/drawing/2014/main" id="{C7E008CB-2C52-420D-8FAA-AF82B0B6A66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59077" y="2358156"/>
            <a:ext cx="487363" cy="487363"/>
          </a:xfrm>
          <a:prstGeom prst="rect">
            <a:avLst/>
          </a:prstGeom>
        </p:spPr>
      </p:pic>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59D71FE-64F6-4994-B9CA-A26FF705B937}"/>
                  </a:ext>
                </a:extLst>
              </p:cNvPr>
              <p:cNvSpPr/>
              <p:nvPr/>
            </p:nvSpPr>
            <p:spPr>
              <a:xfrm>
                <a:off x="9359077" y="4812678"/>
                <a:ext cx="2672463" cy="2031325"/>
              </a:xfrm>
              <a:prstGeom prst="rect">
                <a:avLst/>
              </a:prstGeom>
            </p:spPr>
            <p:txBody>
              <a:bodyPr wrap="none">
                <a:spAutoFit/>
              </a:bodyPr>
              <a:lstStyle/>
              <a:p>
                <a14:m>
                  <m:oMath xmlns:m="http://schemas.openxmlformats.org/officeDocument/2006/math">
                    <m:r>
                      <a:rPr lang="de-DE" i="1">
                        <a:latin typeface="Cambria Math" panose="02040503050406030204" pitchFamily="18" charset="0"/>
                        <a:ea typeface="Cambria Math" panose="02040503050406030204" pitchFamily="18" charset="0"/>
                      </a:rPr>
                      <m:t>𝛼</m:t>
                    </m:r>
                  </m:oMath>
                </a14:m>
                <a:r>
                  <a:rPr lang="de-DE" dirty="0"/>
                  <a:t>      Expansionskoeffizient</a:t>
                </a:r>
                <a:br>
                  <a:rPr lang="de-DE" dirty="0"/>
                </a:br>
                <a14:m>
                  <m:oMath xmlns:m="http://schemas.openxmlformats.org/officeDocument/2006/math">
                    <m:r>
                      <a:rPr lang="de-DE" i="1">
                        <a:latin typeface="Cambria Math" panose="02040503050406030204" pitchFamily="18" charset="0"/>
                        <a:ea typeface="Cambria Math" panose="02040503050406030204" pitchFamily="18" charset="0"/>
                      </a:rPr>
                      <m:t>𝜅</m:t>
                    </m:r>
                  </m:oMath>
                </a14:m>
                <a:r>
                  <a:rPr lang="de-DE" dirty="0"/>
                  <a:t>      Kompressabilität</a:t>
                </a:r>
              </a:p>
              <a:p>
                <a:r>
                  <a:rPr lang="de-DE" dirty="0" err="1"/>
                  <a:t>Vmol</a:t>
                </a:r>
                <a:r>
                  <a:rPr lang="de-DE" dirty="0"/>
                  <a:t> molares Volumen</a:t>
                </a:r>
              </a:p>
              <a:p>
                <a:r>
                  <a:rPr lang="de-DE" dirty="0"/>
                  <a:t>V      Volumen</a:t>
                </a:r>
              </a:p>
              <a:p>
                <a:r>
                  <a:rPr lang="de-DE" dirty="0"/>
                  <a:t>p      Druck</a:t>
                </a:r>
                <a:br>
                  <a:rPr lang="de-DE" dirty="0"/>
                </a:br>
                <a:r>
                  <a:rPr lang="de-DE" dirty="0"/>
                  <a:t>T      Temperatur</a:t>
                </a:r>
              </a:p>
              <a:p>
                <a:r>
                  <a:rPr lang="de-DE" dirty="0"/>
                  <a:t>n      Teilchenzahl (</a:t>
                </a:r>
                <a:r>
                  <a:rPr lang="de-DE" dirty="0" err="1"/>
                  <a:t>mol</a:t>
                </a:r>
                <a:r>
                  <a:rPr lang="de-DE" dirty="0"/>
                  <a:t>)</a:t>
                </a:r>
              </a:p>
            </p:txBody>
          </p:sp>
        </mc:Choice>
        <mc:Fallback xmlns="">
          <p:sp>
            <p:nvSpPr>
              <p:cNvPr id="3" name="Rechteck 2">
                <a:extLst>
                  <a:ext uri="{FF2B5EF4-FFF2-40B4-BE49-F238E27FC236}">
                    <a16:creationId xmlns:a16="http://schemas.microsoft.com/office/drawing/2014/main" id="{E59D71FE-64F6-4994-B9CA-A26FF705B937}"/>
                  </a:ext>
                </a:extLst>
              </p:cNvPr>
              <p:cNvSpPr>
                <a:spLocks noRot="1" noChangeAspect="1" noMove="1" noResize="1" noEditPoints="1" noAdjustHandles="1" noChangeArrowheads="1" noChangeShapeType="1" noTextEdit="1"/>
              </p:cNvSpPr>
              <p:nvPr/>
            </p:nvSpPr>
            <p:spPr>
              <a:xfrm>
                <a:off x="9359077" y="4812678"/>
                <a:ext cx="2672463" cy="2031325"/>
              </a:xfrm>
              <a:prstGeom prst="rect">
                <a:avLst/>
              </a:prstGeom>
              <a:blipFill>
                <a:blip r:embed="rId8"/>
                <a:stretch>
                  <a:fillRect l="-1822" t="-1497" r="-1595" b="-3593"/>
                </a:stretch>
              </a:blipFill>
            </p:spPr>
            <p:txBody>
              <a:bodyPr/>
              <a:lstStyle/>
              <a:p>
                <a:r>
                  <a:rPr lang="de-DE">
                    <a:noFill/>
                  </a:rPr>
                  <a:t> </a:t>
                </a:r>
              </a:p>
            </p:txBody>
          </p:sp>
        </mc:Fallback>
      </mc:AlternateContent>
    </p:spTree>
    <p:extLst>
      <p:ext uri="{BB962C8B-B14F-4D97-AF65-F5344CB8AC3E}">
        <p14:creationId xmlns:p14="http://schemas.microsoft.com/office/powerpoint/2010/main" val="22561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73"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„Finde die Funktion“</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2"/>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3620279" y="552752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1268963" y="3719257"/>
            <a:ext cx="513184" cy="369332"/>
          </a:xfrm>
          <a:prstGeom prst="rect">
            <a:avLst/>
          </a:prstGeom>
          <a:noFill/>
        </p:spPr>
        <p:txBody>
          <a:bodyPr wrap="square" rtlCol="0">
            <a:spAutoFit/>
          </a:bodyPr>
          <a:lstStyle/>
          <a:p>
            <a:r>
              <a:rPr lang="de-DE" dirty="0"/>
              <a:t>y</a:t>
            </a:r>
          </a:p>
        </p:txBody>
      </p:sp>
      <p:sp>
        <p:nvSpPr>
          <p:cNvPr id="10" name="Ellipse 9">
            <a:extLst>
              <a:ext uri="{FF2B5EF4-FFF2-40B4-BE49-F238E27FC236}">
                <a16:creationId xmlns:a16="http://schemas.microsoft.com/office/drawing/2014/main" id="{094E6D48-DDB9-4C00-84CD-4BC87ACB929B}"/>
              </a:ext>
            </a:extLst>
          </p:cNvPr>
          <p:cNvSpPr/>
          <p:nvPr/>
        </p:nvSpPr>
        <p:spPr>
          <a:xfrm rot="5400000">
            <a:off x="3719463" y="2355115"/>
            <a:ext cx="45719" cy="11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0A6C795F-7DB3-48B5-9B0C-B97B9F79F63F}"/>
              </a:ext>
            </a:extLst>
          </p:cNvPr>
          <p:cNvSpPr/>
          <p:nvPr/>
        </p:nvSpPr>
        <p:spPr>
          <a:xfrm rot="5400000">
            <a:off x="5022973" y="4531339"/>
            <a:ext cx="45719" cy="11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&lt;&lt;&lt;&lt;</a:t>
            </a:r>
          </a:p>
        </p:txBody>
      </p:sp>
      <p:sp>
        <p:nvSpPr>
          <p:cNvPr id="12" name="Textfeld 11">
            <a:extLst>
              <a:ext uri="{FF2B5EF4-FFF2-40B4-BE49-F238E27FC236}">
                <a16:creationId xmlns:a16="http://schemas.microsoft.com/office/drawing/2014/main" id="{535917E0-5D2A-49FA-A876-50133482A92E}"/>
              </a:ext>
            </a:extLst>
          </p:cNvPr>
          <p:cNvSpPr txBox="1"/>
          <p:nvPr/>
        </p:nvSpPr>
        <p:spPr>
          <a:xfrm>
            <a:off x="6690050" y="2341984"/>
            <a:ext cx="4901001" cy="2308324"/>
          </a:xfrm>
          <a:prstGeom prst="rect">
            <a:avLst/>
          </a:prstGeom>
          <a:noFill/>
        </p:spPr>
        <p:txBody>
          <a:bodyPr wrap="square" rtlCol="0">
            <a:spAutoFit/>
          </a:bodyPr>
          <a:lstStyle/>
          <a:p>
            <a:r>
              <a:rPr lang="de-DE" dirty="0"/>
              <a:t>Oder dieses Teilstück. Hier ist eine Funktion x(y) zu sehen. Jedem y-Wert (Definitionsbereich ca. 15 bis 50) wird genau ein x-Wert (Wertebereich ca. 25 bis 45) zugeordnet. </a:t>
            </a:r>
          </a:p>
          <a:p>
            <a:endParaRPr lang="de-DE" dirty="0"/>
          </a:p>
          <a:p>
            <a:r>
              <a:rPr lang="de-DE" dirty="0"/>
              <a:t>Das geht solange gut, bis die Tangente an die Linie parallel zur x-Achse verläuft. Also nur zwischen den beiden markierten Punkten.  </a:t>
            </a:r>
          </a:p>
        </p:txBody>
      </p:sp>
      <p:sp>
        <p:nvSpPr>
          <p:cNvPr id="4" name="Freihandform: Form 3">
            <a:extLst>
              <a:ext uri="{FF2B5EF4-FFF2-40B4-BE49-F238E27FC236}">
                <a16:creationId xmlns:a16="http://schemas.microsoft.com/office/drawing/2014/main" id="{69BB0471-2CEB-4627-9F77-9F3B9180BC5D}"/>
              </a:ext>
            </a:extLst>
          </p:cNvPr>
          <p:cNvSpPr/>
          <p:nvPr/>
        </p:nvSpPr>
        <p:spPr>
          <a:xfrm>
            <a:off x="3741576" y="2425959"/>
            <a:ext cx="1751370" cy="2164702"/>
          </a:xfrm>
          <a:custGeom>
            <a:avLst/>
            <a:gdLst>
              <a:gd name="connsiteX0" fmla="*/ 0 w 1751370"/>
              <a:gd name="connsiteY0" fmla="*/ 0 h 2164702"/>
              <a:gd name="connsiteX1" fmla="*/ 251926 w 1751370"/>
              <a:gd name="connsiteY1" fmla="*/ 18661 h 2164702"/>
              <a:gd name="connsiteX2" fmla="*/ 587828 w 1751370"/>
              <a:gd name="connsiteY2" fmla="*/ 74645 h 2164702"/>
              <a:gd name="connsiteX3" fmla="*/ 877077 w 1751370"/>
              <a:gd name="connsiteY3" fmla="*/ 186612 h 2164702"/>
              <a:gd name="connsiteX4" fmla="*/ 1138334 w 1751370"/>
              <a:gd name="connsiteY4" fmla="*/ 373225 h 2164702"/>
              <a:gd name="connsiteX5" fmla="*/ 1240971 w 1751370"/>
              <a:gd name="connsiteY5" fmla="*/ 513184 h 2164702"/>
              <a:gd name="connsiteX6" fmla="*/ 1390261 w 1751370"/>
              <a:gd name="connsiteY6" fmla="*/ 783772 h 2164702"/>
              <a:gd name="connsiteX7" fmla="*/ 1632857 w 1751370"/>
              <a:gd name="connsiteY7" fmla="*/ 1138335 h 2164702"/>
              <a:gd name="connsiteX8" fmla="*/ 1735493 w 1751370"/>
              <a:gd name="connsiteY8" fmla="*/ 1408923 h 2164702"/>
              <a:gd name="connsiteX9" fmla="*/ 1735493 w 1751370"/>
              <a:gd name="connsiteY9" fmla="*/ 1726163 h 2164702"/>
              <a:gd name="connsiteX10" fmla="*/ 1586204 w 1751370"/>
              <a:gd name="connsiteY10" fmla="*/ 2043404 h 2164702"/>
              <a:gd name="connsiteX11" fmla="*/ 1315616 w 1751370"/>
              <a:gd name="connsiteY11" fmla="*/ 2164702 h 216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70" h="2164702">
                <a:moveTo>
                  <a:pt x="0" y="0"/>
                </a:moveTo>
                <a:cubicBezTo>
                  <a:pt x="76977" y="3110"/>
                  <a:pt x="153955" y="6220"/>
                  <a:pt x="251926" y="18661"/>
                </a:cubicBezTo>
                <a:cubicBezTo>
                  <a:pt x="349897" y="31102"/>
                  <a:pt x="483636" y="46653"/>
                  <a:pt x="587828" y="74645"/>
                </a:cubicBezTo>
                <a:cubicBezTo>
                  <a:pt x="692020" y="102637"/>
                  <a:pt x="785326" y="136849"/>
                  <a:pt x="877077" y="186612"/>
                </a:cubicBezTo>
                <a:cubicBezTo>
                  <a:pt x="968828" y="236375"/>
                  <a:pt x="1077685" y="318796"/>
                  <a:pt x="1138334" y="373225"/>
                </a:cubicBezTo>
                <a:cubicBezTo>
                  <a:pt x="1198983" y="427654"/>
                  <a:pt x="1198983" y="444760"/>
                  <a:pt x="1240971" y="513184"/>
                </a:cubicBezTo>
                <a:cubicBezTo>
                  <a:pt x="1282959" y="581609"/>
                  <a:pt x="1324947" y="679580"/>
                  <a:pt x="1390261" y="783772"/>
                </a:cubicBezTo>
                <a:cubicBezTo>
                  <a:pt x="1455575" y="887964"/>
                  <a:pt x="1575318" y="1034143"/>
                  <a:pt x="1632857" y="1138335"/>
                </a:cubicBezTo>
                <a:cubicBezTo>
                  <a:pt x="1690396" y="1242527"/>
                  <a:pt x="1718387" y="1310952"/>
                  <a:pt x="1735493" y="1408923"/>
                </a:cubicBezTo>
                <a:cubicBezTo>
                  <a:pt x="1752599" y="1506894"/>
                  <a:pt x="1760374" y="1620416"/>
                  <a:pt x="1735493" y="1726163"/>
                </a:cubicBezTo>
                <a:cubicBezTo>
                  <a:pt x="1710612" y="1831910"/>
                  <a:pt x="1656184" y="1970314"/>
                  <a:pt x="1586204" y="2043404"/>
                </a:cubicBezTo>
                <a:cubicBezTo>
                  <a:pt x="1516225" y="2116494"/>
                  <a:pt x="1415920" y="2140598"/>
                  <a:pt x="1315616" y="2164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626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Der Trick: Höhenlinien</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2"/>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3416320"/>
          </a:xfrm>
          <a:prstGeom prst="rect">
            <a:avLst/>
          </a:prstGeom>
          <a:noFill/>
        </p:spPr>
        <p:txBody>
          <a:bodyPr wrap="square" rtlCol="0">
            <a:spAutoFit/>
          </a:bodyPr>
          <a:lstStyle/>
          <a:p>
            <a:r>
              <a:rPr lang="de-DE" dirty="0"/>
              <a:t>Der Trick bei der Interpretation solcher Graphen, besteht darin, sich die Linien als Höhenlinien eines Gebirges vorzustellen. Wenn eine Person im Gebirge entlang solcher Linien laufen würde, dann würde sie sich immer auf gleicher Höhe (über dem Meeresspiegel) befinden. Anstatt also x(y) oder y(x) aufschreiben zu wollen, schreibt man z=f(</a:t>
            </a:r>
            <a:r>
              <a:rPr lang="de-DE" dirty="0" err="1"/>
              <a:t>x,y</a:t>
            </a:r>
            <a:r>
              <a:rPr lang="de-DE" dirty="0"/>
              <a:t>). </a:t>
            </a:r>
          </a:p>
          <a:p>
            <a:endParaRPr lang="de-DE" dirty="0"/>
          </a:p>
          <a:p>
            <a:r>
              <a:rPr lang="de-DE" dirty="0"/>
              <a:t>Die Höhe z über dem Meeresspiegel hängt von den Koordinaten (</a:t>
            </a:r>
            <a:r>
              <a:rPr lang="de-DE" dirty="0" err="1"/>
              <a:t>x,y</a:t>
            </a:r>
            <a:r>
              <a:rPr lang="de-DE" dirty="0"/>
              <a:t>) der wandernden Person ab. Sie ist also eine Funktion(!) von x und y. Jeder Koordinate (</a:t>
            </a:r>
            <a:r>
              <a:rPr lang="de-DE" dirty="0" err="1"/>
              <a:t>x,y</a:t>
            </a:r>
            <a:r>
              <a:rPr lang="de-DE" dirty="0"/>
              <a:t>) ist genau eine Höhe z zuzuordnen. </a:t>
            </a:r>
          </a:p>
        </p:txBody>
      </p:sp>
      <p:sp>
        <p:nvSpPr>
          <p:cNvPr id="3" name="Textfeld 2">
            <a:extLst>
              <a:ext uri="{FF2B5EF4-FFF2-40B4-BE49-F238E27FC236}">
                <a16:creationId xmlns:a16="http://schemas.microsoft.com/office/drawing/2014/main" id="{3903C602-3BEF-43F0-84E8-C1FB4BB47CAC}"/>
              </a:ext>
            </a:extLst>
          </p:cNvPr>
          <p:cNvSpPr txBox="1"/>
          <p:nvPr/>
        </p:nvSpPr>
        <p:spPr>
          <a:xfrm>
            <a:off x="3620279" y="552752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1268963" y="3719257"/>
            <a:ext cx="513184" cy="369332"/>
          </a:xfrm>
          <a:prstGeom prst="rect">
            <a:avLst/>
          </a:prstGeom>
          <a:noFill/>
        </p:spPr>
        <p:txBody>
          <a:bodyPr wrap="square" rtlCol="0">
            <a:spAutoFit/>
          </a:bodyPr>
          <a:lstStyle/>
          <a:p>
            <a:r>
              <a:rPr lang="de-DE" dirty="0"/>
              <a:t>y</a:t>
            </a:r>
          </a:p>
        </p:txBody>
      </p:sp>
      <p:sp>
        <p:nvSpPr>
          <p:cNvPr id="4" name="Textfeld 3">
            <a:extLst>
              <a:ext uri="{FF2B5EF4-FFF2-40B4-BE49-F238E27FC236}">
                <a16:creationId xmlns:a16="http://schemas.microsoft.com/office/drawing/2014/main" id="{7EBCD33B-918C-45F6-9EE6-FC488136F3FC}"/>
              </a:ext>
            </a:extLst>
          </p:cNvPr>
          <p:cNvSpPr txBox="1"/>
          <p:nvPr/>
        </p:nvSpPr>
        <p:spPr>
          <a:xfrm rot="3312037">
            <a:off x="4814592" y="3004457"/>
            <a:ext cx="619080" cy="276999"/>
          </a:xfrm>
          <a:prstGeom prst="rect">
            <a:avLst/>
          </a:prstGeom>
          <a:solidFill>
            <a:schemeClr val="bg1"/>
          </a:solidFill>
        </p:spPr>
        <p:txBody>
          <a:bodyPr wrap="none" rtlCol="0">
            <a:spAutoFit/>
          </a:bodyPr>
          <a:lstStyle/>
          <a:p>
            <a:r>
              <a:rPr lang="de-DE" sz="1200" dirty="0"/>
              <a:t>z=100</a:t>
            </a:r>
            <a:endParaRPr lang="de-DE" dirty="0"/>
          </a:p>
        </p:txBody>
      </p:sp>
    </p:spTree>
    <p:extLst>
      <p:ext uri="{BB962C8B-B14F-4D97-AF65-F5344CB8AC3E}">
        <p14:creationId xmlns:p14="http://schemas.microsoft.com/office/powerpoint/2010/main" val="4966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Explizit versus implizit</a:t>
            </a:r>
          </a:p>
        </p:txBody>
      </p:sp>
      <p:pic>
        <p:nvPicPr>
          <p:cNvPr id="5" name="Grafik 4">
            <a:extLst>
              <a:ext uri="{FF2B5EF4-FFF2-40B4-BE49-F238E27FC236}">
                <a16:creationId xmlns:a16="http://schemas.microsoft.com/office/drawing/2014/main" id="{4743E5D3-8223-4121-B1D7-DD0C2F25D902}"/>
              </a:ext>
            </a:extLst>
          </p:cNvPr>
          <p:cNvPicPr>
            <a:picLocks noChangeAspect="1"/>
          </p:cNvPicPr>
          <p:nvPr/>
        </p:nvPicPr>
        <p:blipFill>
          <a:blip r:embed="rId2"/>
          <a:stretch>
            <a:fillRect/>
          </a:stretch>
        </p:blipFill>
        <p:spPr>
          <a:xfrm>
            <a:off x="1268963" y="2003325"/>
            <a:ext cx="4901001" cy="3801197"/>
          </a:xfrm>
          <a:prstGeom prst="rect">
            <a:avLst/>
          </a:prstGeom>
        </p:spPr>
      </p:pic>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2862322"/>
          </a:xfrm>
          <a:prstGeom prst="rect">
            <a:avLst/>
          </a:prstGeom>
          <a:noFill/>
        </p:spPr>
        <p:txBody>
          <a:bodyPr wrap="square" rtlCol="0">
            <a:spAutoFit/>
          </a:bodyPr>
          <a:lstStyle/>
          <a:p>
            <a:r>
              <a:rPr lang="de-DE" dirty="0"/>
              <a:t>Es gibt jetzt also 2 Möglichkeiten, die Abhängigkeit zwischen x und y auszudrücken.</a:t>
            </a:r>
          </a:p>
          <a:p>
            <a:endParaRPr lang="de-DE" dirty="0"/>
          </a:p>
          <a:p>
            <a:r>
              <a:rPr lang="de-DE" dirty="0"/>
              <a:t>Entweder „explizit“ als Funktion x(y) oder y(x). (Explizite Funktionen)</a:t>
            </a:r>
          </a:p>
          <a:p>
            <a:endParaRPr lang="de-DE" dirty="0"/>
          </a:p>
          <a:p>
            <a:r>
              <a:rPr lang="de-DE" dirty="0"/>
              <a:t>Oder der Zusammenhang ergibt sich (</a:t>
            </a:r>
            <a:r>
              <a:rPr lang="de-DE" dirty="0" err="1"/>
              <a:t>z.B</a:t>
            </a:r>
            <a:r>
              <a:rPr lang="de-DE" dirty="0"/>
              <a:t>) aus der Gleichung 100=f(</a:t>
            </a:r>
            <a:r>
              <a:rPr lang="de-DE" dirty="0" err="1"/>
              <a:t>x,y</a:t>
            </a:r>
            <a:r>
              <a:rPr lang="de-DE" dirty="0"/>
              <a:t>). Einen solchen Zusammenhang zwischen x und y würde man „implizit“ oder implizite Funktion nennen.   </a:t>
            </a:r>
          </a:p>
        </p:txBody>
      </p:sp>
      <p:sp>
        <p:nvSpPr>
          <p:cNvPr id="3" name="Textfeld 2">
            <a:extLst>
              <a:ext uri="{FF2B5EF4-FFF2-40B4-BE49-F238E27FC236}">
                <a16:creationId xmlns:a16="http://schemas.microsoft.com/office/drawing/2014/main" id="{3903C602-3BEF-43F0-84E8-C1FB4BB47CAC}"/>
              </a:ext>
            </a:extLst>
          </p:cNvPr>
          <p:cNvSpPr txBox="1"/>
          <p:nvPr/>
        </p:nvSpPr>
        <p:spPr>
          <a:xfrm>
            <a:off x="3620279" y="552752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1268963" y="3719257"/>
            <a:ext cx="513184" cy="369332"/>
          </a:xfrm>
          <a:prstGeom prst="rect">
            <a:avLst/>
          </a:prstGeom>
          <a:noFill/>
        </p:spPr>
        <p:txBody>
          <a:bodyPr wrap="square" rtlCol="0">
            <a:spAutoFit/>
          </a:bodyPr>
          <a:lstStyle/>
          <a:p>
            <a:r>
              <a:rPr lang="de-DE" dirty="0"/>
              <a:t>y</a:t>
            </a:r>
          </a:p>
        </p:txBody>
      </p:sp>
      <p:sp>
        <p:nvSpPr>
          <p:cNvPr id="4" name="Textfeld 3">
            <a:extLst>
              <a:ext uri="{FF2B5EF4-FFF2-40B4-BE49-F238E27FC236}">
                <a16:creationId xmlns:a16="http://schemas.microsoft.com/office/drawing/2014/main" id="{7EBCD33B-918C-45F6-9EE6-FC488136F3FC}"/>
              </a:ext>
            </a:extLst>
          </p:cNvPr>
          <p:cNvSpPr txBox="1"/>
          <p:nvPr/>
        </p:nvSpPr>
        <p:spPr>
          <a:xfrm rot="3312037">
            <a:off x="4814592" y="3004457"/>
            <a:ext cx="619080" cy="276999"/>
          </a:xfrm>
          <a:prstGeom prst="rect">
            <a:avLst/>
          </a:prstGeom>
          <a:solidFill>
            <a:schemeClr val="bg1"/>
          </a:solidFill>
        </p:spPr>
        <p:txBody>
          <a:bodyPr wrap="none" rtlCol="0">
            <a:spAutoFit/>
          </a:bodyPr>
          <a:lstStyle/>
          <a:p>
            <a:r>
              <a:rPr lang="de-DE" sz="1200" dirty="0"/>
              <a:t>z=100</a:t>
            </a:r>
            <a:endParaRPr lang="de-DE" dirty="0"/>
          </a:p>
        </p:txBody>
      </p:sp>
    </p:spTree>
    <p:extLst>
      <p:ext uri="{BB962C8B-B14F-4D97-AF65-F5344CB8AC3E}">
        <p14:creationId xmlns:p14="http://schemas.microsoft.com/office/powerpoint/2010/main" val="114658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Beispiel: Kreis</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2585323"/>
          </a:xfrm>
          <a:prstGeom prst="rect">
            <a:avLst/>
          </a:prstGeom>
          <a:noFill/>
        </p:spPr>
        <p:txBody>
          <a:bodyPr wrap="square" rtlCol="0">
            <a:spAutoFit/>
          </a:bodyPr>
          <a:lstStyle/>
          <a:p>
            <a:r>
              <a:rPr lang="de-DE" dirty="0"/>
              <a:t>Gut lässt sich das anhand eines Kreises erklären.</a:t>
            </a:r>
          </a:p>
          <a:p>
            <a:endParaRPr lang="de-DE" dirty="0"/>
          </a:p>
          <a:p>
            <a:r>
              <a:rPr lang="de-DE" dirty="0"/>
              <a:t>Die Kreisgleichung lautet hier x²+y²=r², wobei r der Radius des Kreises ist. Diese Gleichung ist bei gegebenem r eine implizite Funktion in x und y. (Die Formel ist nicht nach x oder y umgestellt worden)</a:t>
            </a:r>
          </a:p>
          <a:p>
            <a:endParaRPr lang="de-DE" dirty="0"/>
          </a:p>
          <a:p>
            <a:r>
              <a:rPr lang="de-DE" dirty="0"/>
              <a:t>Tatsächlich ist die Kreislinie auch kein Funktionsgraph. </a:t>
            </a:r>
          </a:p>
        </p:txBody>
      </p:sp>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748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Beispiel: Kreis</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3E23F8E-6CE1-4472-B53E-A47496F0C519}"/>
                  </a:ext>
                </a:extLst>
              </p:cNvPr>
              <p:cNvSpPr txBox="1"/>
              <p:nvPr/>
            </p:nvSpPr>
            <p:spPr>
              <a:xfrm>
                <a:off x="6690050" y="2341984"/>
                <a:ext cx="4901001" cy="2458365"/>
              </a:xfrm>
              <a:prstGeom prst="rect">
                <a:avLst/>
              </a:prstGeom>
              <a:noFill/>
            </p:spPr>
            <p:txBody>
              <a:bodyPr wrap="square" rtlCol="0">
                <a:spAutoFit/>
              </a:bodyPr>
              <a:lstStyle/>
              <a:p>
                <a:r>
                  <a:rPr lang="de-DE" dirty="0"/>
                  <a:t>Ein Teil dieser Kreislinie lässt sich jedoch als Funktion </a:t>
                </a:r>
              </a:p>
              <a:p>
                <a:r>
                  <a:rPr lang="de-DE" dirty="0"/>
                  <a:t>auffassen </a:t>
                </a:r>
                <a14:m>
                  <m:oMath xmlns:m="http://schemas.openxmlformats.org/officeDocument/2006/math">
                    <m:r>
                      <a:rPr lang="de-DE" b="0" i="1" smtClean="0">
                        <a:latin typeface="Cambria Math" panose="02040503050406030204" pitchFamily="18" charset="0"/>
                      </a:rPr>
                      <m:t>𝑦</m:t>
                    </m:r>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sSup>
                          <m:sSupPr>
                            <m:ctrlPr>
                              <a:rPr lang="de-DE" b="0" i="1" smtClean="0">
                                <a:latin typeface="Cambria Math" panose="02040503050406030204" pitchFamily="18" charset="0"/>
                              </a:rPr>
                            </m:ctrlPr>
                          </m:sSupPr>
                          <m:e>
                            <m:r>
                              <a:rPr lang="de-DE" b="0" i="1" smtClean="0">
                                <a:latin typeface="Cambria Math" panose="02040503050406030204" pitchFamily="18" charset="0"/>
                              </a:rPr>
                              <m:t>𝑟</m:t>
                            </m:r>
                          </m:e>
                          <m:sup>
                            <m:r>
                              <a:rPr lang="de-DE" b="0" i="1" smtClean="0">
                                <a:latin typeface="Cambria Math" panose="02040503050406030204" pitchFamily="18" charset="0"/>
                              </a:rPr>
                              <m:t>2</m:t>
                            </m:r>
                          </m:sup>
                        </m:sSup>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²</m:t>
                        </m:r>
                      </m:e>
                    </m:rad>
                  </m:oMath>
                </a14:m>
                <a:r>
                  <a:rPr lang="de-DE" dirty="0"/>
                  <a:t>. Dabei geht der Definitionsbereich von –r bis r und der Wertebereich von 0 bis r. Dieses wäre eine explizite Funktion y(x), die jedoch nur einen Teil der Kreislinie darstellt. </a:t>
                </a:r>
                <a14:m>
                  <m:oMath xmlns:m="http://schemas.openxmlformats.org/officeDocument/2006/math">
                    <m:r>
                      <a:rPr lang="de-DE" i="1">
                        <a:latin typeface="Cambria Math" panose="02040503050406030204" pitchFamily="18" charset="0"/>
                      </a:rPr>
                      <m:t>𝑦</m:t>
                    </m:r>
                    <m:r>
                      <a:rPr lang="de-DE" i="1">
                        <a:latin typeface="Cambria Math" panose="02040503050406030204" pitchFamily="18" charset="0"/>
                      </a:rPr>
                      <m:t>=±</m:t>
                    </m:r>
                    <m:rad>
                      <m:radPr>
                        <m:degHide m:val="on"/>
                        <m:ctrlPr>
                          <a:rPr lang="de-DE" i="1">
                            <a:latin typeface="Cambria Math" panose="02040503050406030204" pitchFamily="18" charset="0"/>
                          </a:rPr>
                        </m:ctrlPr>
                      </m:radPr>
                      <m:deg/>
                      <m:e>
                        <m:sSup>
                          <m:sSupPr>
                            <m:ctrlPr>
                              <a:rPr lang="de-DE" i="1">
                                <a:latin typeface="Cambria Math" panose="02040503050406030204" pitchFamily="18" charset="0"/>
                              </a:rPr>
                            </m:ctrlPr>
                          </m:sSupPr>
                          <m:e>
                            <m:r>
                              <a:rPr lang="de-DE" i="1">
                                <a:latin typeface="Cambria Math" panose="02040503050406030204" pitchFamily="18" charset="0"/>
                              </a:rPr>
                              <m:t>𝑟</m:t>
                            </m:r>
                          </m:e>
                          <m:sup>
                            <m:r>
                              <a:rPr lang="de-DE" i="1">
                                <a:latin typeface="Cambria Math" panose="02040503050406030204" pitchFamily="18" charset="0"/>
                              </a:rPr>
                              <m:t>2</m:t>
                            </m:r>
                          </m:sup>
                        </m:sSup>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²</m:t>
                        </m:r>
                      </m:e>
                    </m:rad>
                    <m:r>
                      <a:rPr lang="de-DE" b="0" i="1" smtClean="0">
                        <a:latin typeface="Cambria Math" panose="02040503050406030204" pitchFamily="18" charset="0"/>
                      </a:rPr>
                      <m:t> </m:t>
                    </m:r>
                  </m:oMath>
                </a14:m>
                <a:r>
                  <a:rPr lang="de-DE" dirty="0"/>
                  <a:t>ist KEINE Funktion y(x), da nicht jedem x eindeutig(!) ein y zugeordnet wird. </a:t>
                </a:r>
              </a:p>
            </p:txBody>
          </p:sp>
        </mc:Choice>
        <mc:Fallback xmlns="">
          <p:sp>
            <p:nvSpPr>
              <p:cNvPr id="7" name="Textfeld 6">
                <a:extLst>
                  <a:ext uri="{FF2B5EF4-FFF2-40B4-BE49-F238E27FC236}">
                    <a16:creationId xmlns:a16="http://schemas.microsoft.com/office/drawing/2014/main" id="{B3E23F8E-6CE1-4472-B53E-A47496F0C519}"/>
                  </a:ext>
                </a:extLst>
              </p:cNvPr>
              <p:cNvSpPr txBox="1">
                <a:spLocks noRot="1" noChangeAspect="1" noMove="1" noResize="1" noEditPoints="1" noAdjustHandles="1" noChangeArrowheads="1" noChangeShapeType="1" noTextEdit="1"/>
              </p:cNvSpPr>
              <p:nvPr/>
            </p:nvSpPr>
            <p:spPr>
              <a:xfrm>
                <a:off x="6690050" y="2341984"/>
                <a:ext cx="4901001" cy="2458365"/>
              </a:xfrm>
              <a:prstGeom prst="rect">
                <a:avLst/>
              </a:prstGeom>
              <a:blipFill>
                <a:blip r:embed="rId2"/>
                <a:stretch>
                  <a:fillRect l="-995" t="-1241" r="-1990" b="-322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Form 3">
            <a:extLst>
              <a:ext uri="{FF2B5EF4-FFF2-40B4-BE49-F238E27FC236}">
                <a16:creationId xmlns:a16="http://schemas.microsoft.com/office/drawing/2014/main" id="{0882CF7C-41C1-4647-819D-9B89471FA443}"/>
              </a:ext>
            </a:extLst>
          </p:cNvPr>
          <p:cNvSpPr/>
          <p:nvPr/>
        </p:nvSpPr>
        <p:spPr>
          <a:xfrm>
            <a:off x="2808514" y="2848592"/>
            <a:ext cx="1906684" cy="892984"/>
          </a:xfrm>
          <a:custGeom>
            <a:avLst/>
            <a:gdLst>
              <a:gd name="connsiteX0" fmla="*/ 0 w 1906684"/>
              <a:gd name="connsiteY0" fmla="*/ 874322 h 892984"/>
              <a:gd name="connsiteX1" fmla="*/ 37323 w 1906684"/>
              <a:gd name="connsiteY1" fmla="*/ 641057 h 892984"/>
              <a:gd name="connsiteX2" fmla="*/ 149290 w 1906684"/>
              <a:gd name="connsiteY2" fmla="*/ 398461 h 892984"/>
              <a:gd name="connsiteX3" fmla="*/ 410547 w 1906684"/>
              <a:gd name="connsiteY3" fmla="*/ 146535 h 892984"/>
              <a:gd name="connsiteX4" fmla="*/ 718457 w 1906684"/>
              <a:gd name="connsiteY4" fmla="*/ 25237 h 892984"/>
              <a:gd name="connsiteX5" fmla="*/ 1063690 w 1906684"/>
              <a:gd name="connsiteY5" fmla="*/ 6575 h 892984"/>
              <a:gd name="connsiteX6" fmla="*/ 1427584 w 1906684"/>
              <a:gd name="connsiteY6" fmla="*/ 109212 h 892984"/>
              <a:gd name="connsiteX7" fmla="*/ 1763486 w 1906684"/>
              <a:gd name="connsiteY7" fmla="*/ 407792 h 892984"/>
              <a:gd name="connsiteX8" fmla="*/ 1894115 w 1906684"/>
              <a:gd name="connsiteY8" fmla="*/ 715702 h 892984"/>
              <a:gd name="connsiteX9" fmla="*/ 1894115 w 1906684"/>
              <a:gd name="connsiteY9" fmla="*/ 892984 h 89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684" h="892984">
                <a:moveTo>
                  <a:pt x="0" y="874322"/>
                </a:moveTo>
                <a:cubicBezTo>
                  <a:pt x="6220" y="797344"/>
                  <a:pt x="12441" y="720367"/>
                  <a:pt x="37323" y="641057"/>
                </a:cubicBezTo>
                <a:cubicBezTo>
                  <a:pt x="62205" y="561747"/>
                  <a:pt x="87086" y="480881"/>
                  <a:pt x="149290" y="398461"/>
                </a:cubicBezTo>
                <a:cubicBezTo>
                  <a:pt x="211494" y="316041"/>
                  <a:pt x="315686" y="208739"/>
                  <a:pt x="410547" y="146535"/>
                </a:cubicBezTo>
                <a:cubicBezTo>
                  <a:pt x="505408" y="84331"/>
                  <a:pt x="609600" y="48564"/>
                  <a:pt x="718457" y="25237"/>
                </a:cubicBezTo>
                <a:cubicBezTo>
                  <a:pt x="827314" y="1910"/>
                  <a:pt x="945502" y="-7421"/>
                  <a:pt x="1063690" y="6575"/>
                </a:cubicBezTo>
                <a:cubicBezTo>
                  <a:pt x="1181878" y="20571"/>
                  <a:pt x="1310951" y="42343"/>
                  <a:pt x="1427584" y="109212"/>
                </a:cubicBezTo>
                <a:cubicBezTo>
                  <a:pt x="1544217" y="176081"/>
                  <a:pt x="1685731" y="306710"/>
                  <a:pt x="1763486" y="407792"/>
                </a:cubicBezTo>
                <a:cubicBezTo>
                  <a:pt x="1841241" y="508874"/>
                  <a:pt x="1872344" y="634837"/>
                  <a:pt x="1894115" y="715702"/>
                </a:cubicBezTo>
                <a:cubicBezTo>
                  <a:pt x="1915886" y="796567"/>
                  <a:pt x="1905000" y="844775"/>
                  <a:pt x="1894115" y="89298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420853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Implizites Ableiten</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526195AF-9A37-479C-9938-67CD2D3FF21C}"/>
              </a:ext>
            </a:extLst>
          </p:cNvPr>
          <p:cNvCxnSpPr>
            <a:cxnSpLocks/>
          </p:cNvCxnSpPr>
          <p:nvPr/>
        </p:nvCxnSpPr>
        <p:spPr>
          <a:xfrm>
            <a:off x="4016829" y="2711316"/>
            <a:ext cx="900404" cy="8063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3645BEF2-F1AB-41A3-BD15-548CF4197F3F}"/>
              </a:ext>
            </a:extLst>
          </p:cNvPr>
          <p:cNvSpPr txBox="1"/>
          <p:nvPr/>
        </p:nvSpPr>
        <p:spPr>
          <a:xfrm>
            <a:off x="6690050" y="2341984"/>
            <a:ext cx="4901001" cy="2031325"/>
          </a:xfrm>
          <a:prstGeom prst="rect">
            <a:avLst/>
          </a:prstGeom>
          <a:noFill/>
        </p:spPr>
        <p:txBody>
          <a:bodyPr wrap="square" rtlCol="0">
            <a:spAutoFit/>
          </a:bodyPr>
          <a:lstStyle/>
          <a:p>
            <a:r>
              <a:rPr lang="de-DE" dirty="0"/>
              <a:t>Das Lustige ist, dass man die explizite Funktion y(x) auch nach x ableiten kann, ohne die Gleichung x²+y²=r² nach y umstellen zu müssen!</a:t>
            </a:r>
          </a:p>
          <a:p>
            <a:endParaRPr lang="de-DE" dirty="0"/>
          </a:p>
          <a:p>
            <a:r>
              <a:rPr lang="de-DE" dirty="0"/>
              <a:t>Die implizite Funktion lautet f(</a:t>
            </a:r>
            <a:r>
              <a:rPr lang="de-DE" dirty="0" err="1"/>
              <a:t>x,y</a:t>
            </a:r>
            <a:r>
              <a:rPr lang="de-DE" dirty="0"/>
              <a:t>)=x²+y². Der gezeigte Kreis ist eine Höhenlinie dieser Funktion (für einen festen Radius r).  </a:t>
            </a:r>
          </a:p>
        </p:txBody>
      </p:sp>
    </p:spTree>
    <p:extLst>
      <p:ext uri="{BB962C8B-B14F-4D97-AF65-F5344CB8AC3E}">
        <p14:creationId xmlns:p14="http://schemas.microsoft.com/office/powerpoint/2010/main" val="197170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Implizites Ableiten</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526195AF-9A37-479C-9938-67CD2D3FF21C}"/>
              </a:ext>
            </a:extLst>
          </p:cNvPr>
          <p:cNvCxnSpPr>
            <a:cxnSpLocks/>
          </p:cNvCxnSpPr>
          <p:nvPr/>
        </p:nvCxnSpPr>
        <p:spPr>
          <a:xfrm>
            <a:off x="4016829" y="2711316"/>
            <a:ext cx="900404" cy="80632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3645BEF2-F1AB-41A3-BD15-548CF4197F3F}"/>
                  </a:ext>
                </a:extLst>
              </p:cNvPr>
              <p:cNvSpPr txBox="1"/>
              <p:nvPr/>
            </p:nvSpPr>
            <p:spPr>
              <a:xfrm>
                <a:off x="6690050" y="2341984"/>
                <a:ext cx="4901001" cy="3510513"/>
              </a:xfrm>
              <a:prstGeom prst="rect">
                <a:avLst/>
              </a:prstGeom>
              <a:noFill/>
            </p:spPr>
            <p:txBody>
              <a:bodyPr wrap="square" rtlCol="0">
                <a:spAutoFit/>
              </a:bodyPr>
              <a:lstStyle/>
              <a:p>
                <a:r>
                  <a:rPr lang="de-DE" dirty="0"/>
                  <a:t>Jetzt überlegt man sich, dass entlang der Kreislinie, wenn ich also x und y variiere, die ganze Zeit f(</a:t>
                </a:r>
                <a:r>
                  <a:rPr lang="de-DE" dirty="0" err="1"/>
                  <a:t>x,y</a:t>
                </a:r>
                <a:r>
                  <a:rPr lang="de-DE" dirty="0"/>
                  <a:t>) sich nicht ändert. Das folgende totale Differential:</a:t>
                </a:r>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r>
                        <a:rPr lang="de-DE" b="0" i="1" smtClean="0">
                          <a:latin typeface="Cambria Math" panose="02040503050406030204" pitchFamily="18" charset="0"/>
                        </a:rPr>
                        <m:t> </m:t>
                      </m:r>
                      <m:r>
                        <a:rPr lang="de-DE" b="0" i="1" smtClean="0">
                          <a:latin typeface="Cambria Math" panose="02040503050406030204" pitchFamily="18" charset="0"/>
                        </a:rPr>
                        <m:t>𝑑𝑥</m:t>
                      </m:r>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r>
                        <a:rPr lang="de-DE" b="0" i="1" smtClean="0">
                          <a:latin typeface="Cambria Math" panose="02040503050406030204" pitchFamily="18" charset="0"/>
                        </a:rPr>
                        <m:t> </m:t>
                      </m:r>
                      <m:r>
                        <a:rPr lang="de-DE" b="0" i="1" smtClean="0">
                          <a:latin typeface="Cambria Math" panose="02040503050406030204" pitchFamily="18" charset="0"/>
                        </a:rPr>
                        <m:t>𝑑𝑦</m:t>
                      </m:r>
                      <m:r>
                        <a:rPr lang="de-DE" b="0" i="1" smtClean="0">
                          <a:latin typeface="Cambria Math" panose="02040503050406030204" pitchFamily="18" charset="0"/>
                        </a:rPr>
                        <m:t> </m:t>
                      </m:r>
                    </m:oMath>
                  </m:oMathPara>
                </a14:m>
                <a:endParaRPr lang="de-DE" dirty="0"/>
              </a:p>
              <a:p>
                <a:endParaRPr lang="de-DE" dirty="0"/>
              </a:p>
              <a:p>
                <a:r>
                  <a:rPr lang="de-DE" dirty="0"/>
                  <a:t>ist also Null (f ändert sich nicht, </a:t>
                </a:r>
                <a:r>
                  <a:rPr lang="de-DE" dirty="0" err="1"/>
                  <a:t>df</a:t>
                </a:r>
                <a:r>
                  <a:rPr lang="de-DE" dirty="0"/>
                  <a:t>=0) entlang der Kreislinie. Aus </a:t>
                </a:r>
                <a14:m>
                  <m:oMath xmlns:m="http://schemas.openxmlformats.org/officeDocument/2006/math">
                    <m:r>
                      <a:rPr lang="de-DE" b="0" i="0" smtClean="0">
                        <a:latin typeface="Cambria Math" panose="02040503050406030204" pitchFamily="18" charset="0"/>
                      </a:rPr>
                      <m:t>0</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r>
                      <a:rPr lang="de-DE" i="1">
                        <a:latin typeface="Cambria Math" panose="02040503050406030204" pitchFamily="18" charset="0"/>
                      </a:rPr>
                      <m:t> </m:t>
                    </m:r>
                    <m:r>
                      <a:rPr lang="de-DE" i="1">
                        <a:latin typeface="Cambria Math" panose="02040503050406030204" pitchFamily="18" charset="0"/>
                      </a:rPr>
                      <m:t>𝑑𝑥</m:t>
                    </m:r>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r>
                      <a:rPr lang="de-DE" i="1">
                        <a:latin typeface="Cambria Math" panose="02040503050406030204" pitchFamily="18" charset="0"/>
                      </a:rPr>
                      <m:t> </m:t>
                    </m:r>
                    <m:r>
                      <a:rPr lang="de-DE" i="1">
                        <a:latin typeface="Cambria Math" panose="02040503050406030204" pitchFamily="18" charset="0"/>
                      </a:rPr>
                      <m:t>𝑑𝑦</m:t>
                    </m:r>
                    <m:r>
                      <a:rPr lang="de-DE" i="1">
                        <a:latin typeface="Cambria Math" panose="02040503050406030204" pitchFamily="18" charset="0"/>
                      </a:rPr>
                      <m:t> </m:t>
                    </m:r>
                  </m:oMath>
                </a14:m>
                <a:r>
                  <a:rPr lang="de-DE" dirty="0"/>
                  <a:t> erhält man durch Termumformungen:</a:t>
                </a:r>
              </a:p>
              <a:p>
                <a:endParaRPr lang="de-DE" dirty="0"/>
              </a:p>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en>
                      </m:f>
                      <m:r>
                        <a:rPr lang="de-DE" b="0" i="1" smtClean="0">
                          <a:latin typeface="Cambria Math" panose="02040503050406030204" pitchFamily="18" charset="0"/>
                        </a:rPr>
                        <m:t>.</m:t>
                      </m:r>
                    </m:oMath>
                  </m:oMathPara>
                </a14:m>
                <a:endParaRPr lang="de-DE" dirty="0"/>
              </a:p>
            </p:txBody>
          </p:sp>
        </mc:Choice>
        <mc:Fallback xmlns="">
          <p:sp>
            <p:nvSpPr>
              <p:cNvPr id="14" name="Textfeld 13">
                <a:extLst>
                  <a:ext uri="{FF2B5EF4-FFF2-40B4-BE49-F238E27FC236}">
                    <a16:creationId xmlns:a16="http://schemas.microsoft.com/office/drawing/2014/main" id="{3645BEF2-F1AB-41A3-BD15-548CF4197F3F}"/>
                  </a:ext>
                </a:extLst>
              </p:cNvPr>
              <p:cNvSpPr txBox="1">
                <a:spLocks noRot="1" noChangeAspect="1" noMove="1" noResize="1" noEditPoints="1" noAdjustHandles="1" noChangeArrowheads="1" noChangeShapeType="1" noTextEdit="1"/>
              </p:cNvSpPr>
              <p:nvPr/>
            </p:nvSpPr>
            <p:spPr>
              <a:xfrm>
                <a:off x="6690050" y="2341984"/>
                <a:ext cx="4901001" cy="3510513"/>
              </a:xfrm>
              <a:prstGeom prst="rect">
                <a:avLst/>
              </a:prstGeom>
              <a:blipFill>
                <a:blip r:embed="rId2"/>
                <a:stretch>
                  <a:fillRect l="-995" t="-868" r="-2114"/>
                </a:stretch>
              </a:blipFill>
            </p:spPr>
            <p:txBody>
              <a:bodyPr/>
              <a:lstStyle/>
              <a:p>
                <a:r>
                  <a:rPr lang="de-DE">
                    <a:noFill/>
                  </a:rPr>
                  <a:t> </a:t>
                </a:r>
              </a:p>
            </p:txBody>
          </p:sp>
        </mc:Fallback>
      </mc:AlternateContent>
    </p:spTree>
    <p:extLst>
      <p:ext uri="{BB962C8B-B14F-4D97-AF65-F5344CB8AC3E}">
        <p14:creationId xmlns:p14="http://schemas.microsoft.com/office/powerpoint/2010/main" val="64237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Implizites Ableiten</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526195AF-9A37-479C-9938-67CD2D3FF21C}"/>
              </a:ext>
            </a:extLst>
          </p:cNvPr>
          <p:cNvCxnSpPr>
            <a:cxnSpLocks/>
          </p:cNvCxnSpPr>
          <p:nvPr/>
        </p:nvCxnSpPr>
        <p:spPr>
          <a:xfrm>
            <a:off x="4016829" y="2711316"/>
            <a:ext cx="900404" cy="80632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feld 13">
                <a:extLst>
                  <a:ext uri="{FF2B5EF4-FFF2-40B4-BE49-F238E27FC236}">
                    <a16:creationId xmlns:a16="http://schemas.microsoft.com/office/drawing/2014/main" id="{3645BEF2-F1AB-41A3-BD15-548CF4197F3F}"/>
                  </a:ext>
                </a:extLst>
              </p:cNvPr>
              <p:cNvSpPr txBox="1"/>
              <p:nvPr/>
            </p:nvSpPr>
            <p:spPr>
              <a:xfrm>
                <a:off x="6690050" y="1716833"/>
                <a:ext cx="4901001" cy="4179477"/>
              </a:xfrm>
              <a:prstGeom prst="rect">
                <a:avLst/>
              </a:prstGeom>
              <a:noFill/>
            </p:spPr>
            <p:txBody>
              <a:bodyPr wrap="square" rtlCol="0">
                <a:spAutoFit/>
              </a:bodyPr>
              <a:lstStyle/>
              <a:p>
                <a:r>
                  <a:rPr lang="de-DE" dirty="0"/>
                  <a:t>Da steht also, wie man bei gegebenem f die Ableitung von y(x) nach x ausrechnet. </a:t>
                </a:r>
              </a:p>
              <a:p>
                <a:endParaRPr lang="de-DE" dirty="0"/>
              </a:p>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en>
                      </m:f>
                      <m:r>
                        <a:rPr lang="de-DE" b="0" i="1" smtClean="0">
                          <a:latin typeface="Cambria Math" panose="02040503050406030204" pitchFamily="18" charset="0"/>
                        </a:rPr>
                        <m:t>.</m:t>
                      </m:r>
                    </m:oMath>
                  </m:oMathPara>
                </a14:m>
                <a:endParaRPr lang="de-DE" dirty="0"/>
              </a:p>
              <a:p>
                <a:endParaRPr lang="de-DE" dirty="0"/>
              </a:p>
              <a:p>
                <a:r>
                  <a:rPr lang="de-DE" dirty="0"/>
                  <a:t>Im Beispiel mit dem Kreis:</a:t>
                </a:r>
              </a:p>
              <a:p>
                <a:endParaRPr lang="de-DE" dirty="0"/>
              </a:p>
              <a:p>
                <a:pPr/>
                <a14:m>
                  <m:oMathPara xmlns:m="http://schemas.openxmlformats.org/officeDocument/2006/math">
                    <m:oMathParaPr>
                      <m:jc m:val="centerGroup"/>
                    </m:oMathParaPr>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𝑑𝑦</m:t>
                          </m:r>
                        </m:num>
                        <m:den>
                          <m:r>
                            <a:rPr lang="de-DE" i="1">
                              <a:latin typeface="Cambria Math" panose="02040503050406030204" pitchFamily="18" charset="0"/>
                            </a:rPr>
                            <m:t>𝑑𝑥</m:t>
                          </m:r>
                        </m:den>
                      </m:f>
                      <m:r>
                        <a:rPr lang="de-DE" i="1">
                          <a:latin typeface="Cambria Math" panose="02040503050406030204" pitchFamily="18" charset="0"/>
                        </a:rPr>
                        <m:t>=−</m:t>
                      </m:r>
                      <m:f>
                        <m:fPr>
                          <m:ctrlPr>
                            <a:rPr lang="de-DE" i="1">
                              <a:latin typeface="Cambria Math" panose="02040503050406030204" pitchFamily="18" charset="0"/>
                            </a:rPr>
                          </m:ctrlPr>
                        </m:fPr>
                        <m:num>
                          <m:f>
                            <m:fPr>
                              <m:ctrlPr>
                                <a:rPr lang="de-DE" i="1" smtClean="0">
                                  <a:latin typeface="Cambria Math" panose="02040503050406030204" pitchFamily="18" charset="0"/>
                                </a:rPr>
                              </m:ctrlPr>
                            </m:fPr>
                            <m:num>
                              <m:r>
                                <a:rPr lang="de-DE" i="1" smtClean="0">
                                  <a:latin typeface="Cambria Math" panose="02040503050406030204" pitchFamily="18" charset="0"/>
                                  <a:ea typeface="Cambria Math" panose="02040503050406030204" pitchFamily="18" charset="0"/>
                                </a:rPr>
                                <m:t>𝜕</m:t>
                              </m:r>
                            </m:num>
                            <m:den>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den>
                          </m:f>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𝑦</m:t>
                              </m:r>
                            </m:e>
                            <m:sup>
                              <m:r>
                                <a:rPr lang="de-DE" b="0" i="1" smtClean="0">
                                  <a:latin typeface="Cambria Math" panose="02040503050406030204" pitchFamily="18" charset="0"/>
                                </a:rPr>
                                <m:t>2</m:t>
                              </m:r>
                            </m:sup>
                          </m:sSup>
                          <m:r>
                            <a:rPr lang="de-DE" b="0" i="1" smtClean="0">
                              <a:latin typeface="Cambria Math" panose="02040503050406030204" pitchFamily="18" charset="0"/>
                            </a:rPr>
                            <m:t>)</m:t>
                          </m:r>
                        </m:num>
                        <m:den>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den>
                          </m:f>
                          <m:sSup>
                            <m:sSupPr>
                              <m:ctrlPr>
                                <a:rPr lang="de-DE" i="1">
                                  <a:latin typeface="Cambria Math" panose="02040503050406030204" pitchFamily="18" charset="0"/>
                                </a:rPr>
                              </m:ctrlPr>
                            </m:sSupPr>
                            <m:e>
                              <m:r>
                                <a:rPr lang="de-DE" i="1">
                                  <a:latin typeface="Cambria Math" panose="02040503050406030204" pitchFamily="18" charset="0"/>
                                </a:rPr>
                                <m:t>(</m:t>
                              </m:r>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𝑦</m:t>
                              </m:r>
                            </m:e>
                            <m:sup>
                              <m:r>
                                <a:rPr lang="de-DE" i="1">
                                  <a:latin typeface="Cambria Math" panose="02040503050406030204" pitchFamily="18" charset="0"/>
                                </a:rPr>
                                <m:t>2</m:t>
                              </m:r>
                            </m:sup>
                          </m:sSup>
                          <m:r>
                            <a:rPr lang="de-DE" i="1">
                              <a:latin typeface="Cambria Math" panose="02040503050406030204" pitchFamily="18" charset="0"/>
                            </a:rPr>
                            <m:t>)</m:t>
                          </m:r>
                        </m:den>
                      </m:f>
                      <m:r>
                        <a:rPr lang="de-DE" b="0" i="1" smtClean="0">
                          <a:latin typeface="Cambria Math" panose="02040503050406030204" pitchFamily="18" charset="0"/>
                        </a:rPr>
                        <m:t>=</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rPr>
                            <m:t>𝑥</m:t>
                          </m:r>
                        </m:num>
                        <m:den>
                          <m:r>
                            <a:rPr lang="de-DE" b="0" i="1" smtClean="0">
                              <a:latin typeface="Cambria Math" panose="02040503050406030204" pitchFamily="18" charset="0"/>
                            </a:rPr>
                            <m:t>2</m:t>
                          </m:r>
                          <m:r>
                            <a:rPr lang="de-DE" b="0" i="1" smtClean="0">
                              <a:latin typeface="Cambria Math" panose="02040503050406030204" pitchFamily="18" charset="0"/>
                            </a:rPr>
                            <m:t>𝑦</m:t>
                          </m:r>
                        </m:den>
                      </m:f>
                      <m:r>
                        <a:rPr lang="de-DE" b="0" i="1" smtClean="0">
                          <a:latin typeface="Cambria Math" panose="02040503050406030204" pitchFamily="18" charset="0"/>
                        </a:rPr>
                        <m:t>=</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𝑥</m:t>
                          </m:r>
                        </m:num>
                        <m:den>
                          <m:r>
                            <a:rPr lang="de-DE" b="0" i="1" smtClean="0">
                              <a:latin typeface="Cambria Math" panose="02040503050406030204" pitchFamily="18" charset="0"/>
                            </a:rPr>
                            <m:t>𝑦</m:t>
                          </m:r>
                        </m:den>
                      </m:f>
                    </m:oMath>
                  </m:oMathPara>
                </a14:m>
                <a:endParaRPr lang="de-DE" dirty="0"/>
              </a:p>
              <a:p>
                <a:endParaRPr lang="de-DE" dirty="0"/>
              </a:p>
              <a:p>
                <a:r>
                  <a:rPr lang="de-DE" dirty="0"/>
                  <a:t>Und siehe da… die Ableitung ist auch nur implizit gegeben. Es tauchen wieder x UND y im Term auf.  </a:t>
                </a:r>
              </a:p>
            </p:txBody>
          </p:sp>
        </mc:Choice>
        <mc:Fallback>
          <p:sp>
            <p:nvSpPr>
              <p:cNvPr id="14" name="Textfeld 13">
                <a:extLst>
                  <a:ext uri="{FF2B5EF4-FFF2-40B4-BE49-F238E27FC236}">
                    <a16:creationId xmlns:a16="http://schemas.microsoft.com/office/drawing/2014/main" id="{3645BEF2-F1AB-41A3-BD15-548CF4197F3F}"/>
                  </a:ext>
                </a:extLst>
              </p:cNvPr>
              <p:cNvSpPr txBox="1">
                <a:spLocks noRot="1" noChangeAspect="1" noMove="1" noResize="1" noEditPoints="1" noAdjustHandles="1" noChangeArrowheads="1" noChangeShapeType="1" noTextEdit="1"/>
              </p:cNvSpPr>
              <p:nvPr/>
            </p:nvSpPr>
            <p:spPr>
              <a:xfrm>
                <a:off x="6690050" y="1716833"/>
                <a:ext cx="4901001" cy="4179477"/>
              </a:xfrm>
              <a:prstGeom prst="rect">
                <a:avLst/>
              </a:prstGeom>
              <a:blipFill>
                <a:blip r:embed="rId2"/>
                <a:stretch>
                  <a:fillRect l="-995" t="-876" r="-622" b="-1460"/>
                </a:stretch>
              </a:blipFill>
            </p:spPr>
            <p:txBody>
              <a:bodyPr/>
              <a:lstStyle/>
              <a:p>
                <a:r>
                  <a:rPr lang="de-DE">
                    <a:noFill/>
                  </a:rPr>
                  <a:t> </a:t>
                </a:r>
              </a:p>
            </p:txBody>
          </p:sp>
        </mc:Fallback>
      </mc:AlternateContent>
    </p:spTree>
    <p:extLst>
      <p:ext uri="{BB962C8B-B14F-4D97-AF65-F5344CB8AC3E}">
        <p14:creationId xmlns:p14="http://schemas.microsoft.com/office/powerpoint/2010/main" val="199046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C81F5-CFC9-4D12-B616-9C828ACC7DBA}"/>
              </a:ext>
            </a:extLst>
          </p:cNvPr>
          <p:cNvSpPr>
            <a:spLocks noGrp="1"/>
          </p:cNvSpPr>
          <p:nvPr>
            <p:ph type="title"/>
          </p:nvPr>
        </p:nvSpPr>
        <p:spPr/>
        <p:txBody>
          <a:bodyPr/>
          <a:lstStyle/>
          <a:p>
            <a:r>
              <a:rPr lang="de-DE" dirty="0"/>
              <a:t>Implizites Ableiten</a:t>
            </a:r>
          </a:p>
        </p:txBody>
      </p:sp>
      <p:sp>
        <p:nvSpPr>
          <p:cNvPr id="6" name="Textfeld 5">
            <a:extLst>
              <a:ext uri="{FF2B5EF4-FFF2-40B4-BE49-F238E27FC236}">
                <a16:creationId xmlns:a16="http://schemas.microsoft.com/office/drawing/2014/main" id="{B69C0D88-373A-471C-928B-12190B08EF27}"/>
              </a:ext>
            </a:extLst>
          </p:cNvPr>
          <p:cNvSpPr txBox="1"/>
          <p:nvPr/>
        </p:nvSpPr>
        <p:spPr>
          <a:xfrm>
            <a:off x="6802016" y="2341984"/>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3903C602-3BEF-43F0-84E8-C1FB4BB47CAC}"/>
              </a:ext>
            </a:extLst>
          </p:cNvPr>
          <p:cNvSpPr txBox="1"/>
          <p:nvPr/>
        </p:nvSpPr>
        <p:spPr>
          <a:xfrm>
            <a:off x="5668336" y="3715803"/>
            <a:ext cx="513184"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95B6955B-1C06-4DC1-99E5-583052947C20}"/>
              </a:ext>
            </a:extLst>
          </p:cNvPr>
          <p:cNvSpPr txBox="1"/>
          <p:nvPr/>
        </p:nvSpPr>
        <p:spPr>
          <a:xfrm>
            <a:off x="3503645" y="1784701"/>
            <a:ext cx="513184" cy="369332"/>
          </a:xfrm>
          <a:prstGeom prst="rect">
            <a:avLst/>
          </a:prstGeom>
          <a:noFill/>
        </p:spPr>
        <p:txBody>
          <a:bodyPr wrap="square" rtlCol="0">
            <a:spAutoFit/>
          </a:bodyPr>
          <a:lstStyle/>
          <a:p>
            <a:r>
              <a:rPr lang="de-DE" dirty="0"/>
              <a:t>y</a:t>
            </a:r>
          </a:p>
        </p:txBody>
      </p:sp>
      <p:cxnSp>
        <p:nvCxnSpPr>
          <p:cNvPr id="10" name="Gerade Verbindung mit Pfeil 9">
            <a:extLst>
              <a:ext uri="{FF2B5EF4-FFF2-40B4-BE49-F238E27FC236}">
                <a16:creationId xmlns:a16="http://schemas.microsoft.com/office/drawing/2014/main" id="{AE0C8DE8-FA18-4932-A47A-682E7D827553}"/>
              </a:ext>
            </a:extLst>
          </p:cNvPr>
          <p:cNvCxnSpPr/>
          <p:nvPr/>
        </p:nvCxnSpPr>
        <p:spPr>
          <a:xfrm flipV="1">
            <a:off x="3760237" y="1576873"/>
            <a:ext cx="0" cy="3750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A56F826-F7C0-4714-80B0-53DC8E51F638}"/>
              </a:ext>
            </a:extLst>
          </p:cNvPr>
          <p:cNvCxnSpPr/>
          <p:nvPr/>
        </p:nvCxnSpPr>
        <p:spPr>
          <a:xfrm>
            <a:off x="1156996" y="3719257"/>
            <a:ext cx="51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2456DFF-768A-4676-8E81-968C5EDF4684}"/>
              </a:ext>
            </a:extLst>
          </p:cNvPr>
          <p:cNvSpPr/>
          <p:nvPr/>
        </p:nvSpPr>
        <p:spPr>
          <a:xfrm>
            <a:off x="2803860" y="2852980"/>
            <a:ext cx="1912754" cy="1732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526195AF-9A37-479C-9938-67CD2D3FF21C}"/>
              </a:ext>
            </a:extLst>
          </p:cNvPr>
          <p:cNvCxnSpPr>
            <a:cxnSpLocks/>
          </p:cNvCxnSpPr>
          <p:nvPr/>
        </p:nvCxnSpPr>
        <p:spPr>
          <a:xfrm>
            <a:off x="4016829" y="2711316"/>
            <a:ext cx="900404" cy="80632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feld 13">
                <a:extLst>
                  <a:ext uri="{FF2B5EF4-FFF2-40B4-BE49-F238E27FC236}">
                    <a16:creationId xmlns:a16="http://schemas.microsoft.com/office/drawing/2014/main" id="{3645BEF2-F1AB-41A3-BD15-548CF4197F3F}"/>
                  </a:ext>
                </a:extLst>
              </p:cNvPr>
              <p:cNvSpPr txBox="1"/>
              <p:nvPr/>
            </p:nvSpPr>
            <p:spPr>
              <a:xfrm>
                <a:off x="6690050" y="2146045"/>
                <a:ext cx="4901001" cy="34885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i="1">
                              <a:latin typeface="Cambria Math" panose="02040503050406030204" pitchFamily="18" charset="0"/>
                            </a:rPr>
                            <m:t>𝑑𝑦</m:t>
                          </m:r>
                        </m:num>
                        <m:den>
                          <m:r>
                            <a:rPr lang="de-DE" i="1">
                              <a:latin typeface="Cambria Math" panose="02040503050406030204" pitchFamily="18" charset="0"/>
                            </a:rPr>
                            <m:t>𝑑𝑥</m:t>
                          </m:r>
                        </m:den>
                      </m:f>
                      <m:r>
                        <a:rPr lang="de-DE" i="1">
                          <a:latin typeface="Cambria Math" panose="02040503050406030204" pitchFamily="18" charset="0"/>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num>
                        <m:den>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den>
                      </m:f>
                      <m:r>
                        <a:rPr lang="de-DE" b="0" i="1" smtClean="0">
                          <a:latin typeface="Cambria Math" panose="02040503050406030204" pitchFamily="18" charset="0"/>
                        </a:rPr>
                        <m:t>=</m:t>
                      </m:r>
                      <m:r>
                        <a:rPr lang="de-DE" b="0" i="1" smtClean="0">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𝑥</m:t>
                          </m:r>
                        </m:num>
                        <m:den>
                          <m:r>
                            <a:rPr lang="de-DE" i="1">
                              <a:latin typeface="Cambria Math" panose="02040503050406030204" pitchFamily="18" charset="0"/>
                            </a:rPr>
                            <m:t>𝑦</m:t>
                          </m:r>
                        </m:den>
                      </m:f>
                    </m:oMath>
                  </m:oMathPara>
                </a14:m>
                <a:endParaRPr lang="de-DE" dirty="0"/>
              </a:p>
              <a:p>
                <a:endParaRPr lang="de-DE" dirty="0"/>
              </a:p>
              <a:p>
                <a:r>
                  <a:rPr lang="de-DE" dirty="0"/>
                  <a:t>Diese Ableitung macht nur dann Sinn, wenn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oMath>
                </a14:m>
                <a:r>
                  <a:rPr lang="de-DE" dirty="0"/>
                  <a:t> nicht 0 ist…   also für ein Teilstück der Kurve zwischen zwei Punkten, an denen die Tangente parallel zur y-Achse verläuft… genau das Teilstück, das man als Funktion y(x) auffassen kann.  Interessant, oder?</a:t>
                </a:r>
              </a:p>
              <a:p>
                <a:endParaRPr lang="de-DE" dirty="0"/>
              </a:p>
              <a:p>
                <a:r>
                  <a:rPr lang="de-DE" dirty="0"/>
                  <a:t>Das ist der sogenannte </a:t>
                </a:r>
                <a:r>
                  <a:rPr lang="de-DE" dirty="0">
                    <a:hlinkClick r:id="rId2"/>
                  </a:rPr>
                  <a:t>Satz über die implizite Funktion</a:t>
                </a:r>
                <a:r>
                  <a:rPr lang="de-DE" dirty="0"/>
                  <a:t>.  In zwei Wochen kommen wir darauf zurück. </a:t>
                </a:r>
              </a:p>
            </p:txBody>
          </p:sp>
        </mc:Choice>
        <mc:Fallback>
          <p:sp>
            <p:nvSpPr>
              <p:cNvPr id="14" name="Textfeld 13">
                <a:extLst>
                  <a:ext uri="{FF2B5EF4-FFF2-40B4-BE49-F238E27FC236}">
                    <a16:creationId xmlns:a16="http://schemas.microsoft.com/office/drawing/2014/main" id="{3645BEF2-F1AB-41A3-BD15-548CF4197F3F}"/>
                  </a:ext>
                </a:extLst>
              </p:cNvPr>
              <p:cNvSpPr txBox="1">
                <a:spLocks noRot="1" noChangeAspect="1" noMove="1" noResize="1" noEditPoints="1" noAdjustHandles="1" noChangeArrowheads="1" noChangeShapeType="1" noTextEdit="1"/>
              </p:cNvSpPr>
              <p:nvPr/>
            </p:nvSpPr>
            <p:spPr>
              <a:xfrm>
                <a:off x="6690050" y="2146045"/>
                <a:ext cx="4901001" cy="3488584"/>
              </a:xfrm>
              <a:prstGeom prst="rect">
                <a:avLst/>
              </a:prstGeom>
              <a:blipFill>
                <a:blip r:embed="rId3"/>
                <a:stretch>
                  <a:fillRect l="-995" r="-2363" b="-1923"/>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55152D75-64E2-4D3B-8B6D-FF62A31BA8DF}"/>
              </a:ext>
            </a:extLst>
          </p:cNvPr>
          <p:cNvSpPr/>
          <p:nvPr/>
        </p:nvSpPr>
        <p:spPr>
          <a:xfrm>
            <a:off x="2808514" y="2848592"/>
            <a:ext cx="1906684" cy="892984"/>
          </a:xfrm>
          <a:custGeom>
            <a:avLst/>
            <a:gdLst>
              <a:gd name="connsiteX0" fmla="*/ 0 w 1906684"/>
              <a:gd name="connsiteY0" fmla="*/ 874322 h 892984"/>
              <a:gd name="connsiteX1" fmla="*/ 37323 w 1906684"/>
              <a:gd name="connsiteY1" fmla="*/ 641057 h 892984"/>
              <a:gd name="connsiteX2" fmla="*/ 149290 w 1906684"/>
              <a:gd name="connsiteY2" fmla="*/ 398461 h 892984"/>
              <a:gd name="connsiteX3" fmla="*/ 410547 w 1906684"/>
              <a:gd name="connsiteY3" fmla="*/ 146535 h 892984"/>
              <a:gd name="connsiteX4" fmla="*/ 718457 w 1906684"/>
              <a:gd name="connsiteY4" fmla="*/ 25237 h 892984"/>
              <a:gd name="connsiteX5" fmla="*/ 1063690 w 1906684"/>
              <a:gd name="connsiteY5" fmla="*/ 6575 h 892984"/>
              <a:gd name="connsiteX6" fmla="*/ 1427584 w 1906684"/>
              <a:gd name="connsiteY6" fmla="*/ 109212 h 892984"/>
              <a:gd name="connsiteX7" fmla="*/ 1763486 w 1906684"/>
              <a:gd name="connsiteY7" fmla="*/ 407792 h 892984"/>
              <a:gd name="connsiteX8" fmla="*/ 1894115 w 1906684"/>
              <a:gd name="connsiteY8" fmla="*/ 715702 h 892984"/>
              <a:gd name="connsiteX9" fmla="*/ 1894115 w 1906684"/>
              <a:gd name="connsiteY9" fmla="*/ 892984 h 89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684" h="892984">
                <a:moveTo>
                  <a:pt x="0" y="874322"/>
                </a:moveTo>
                <a:cubicBezTo>
                  <a:pt x="6220" y="797344"/>
                  <a:pt x="12441" y="720367"/>
                  <a:pt x="37323" y="641057"/>
                </a:cubicBezTo>
                <a:cubicBezTo>
                  <a:pt x="62205" y="561747"/>
                  <a:pt x="87086" y="480881"/>
                  <a:pt x="149290" y="398461"/>
                </a:cubicBezTo>
                <a:cubicBezTo>
                  <a:pt x="211494" y="316041"/>
                  <a:pt x="315686" y="208739"/>
                  <a:pt x="410547" y="146535"/>
                </a:cubicBezTo>
                <a:cubicBezTo>
                  <a:pt x="505408" y="84331"/>
                  <a:pt x="609600" y="48564"/>
                  <a:pt x="718457" y="25237"/>
                </a:cubicBezTo>
                <a:cubicBezTo>
                  <a:pt x="827314" y="1910"/>
                  <a:pt x="945502" y="-7421"/>
                  <a:pt x="1063690" y="6575"/>
                </a:cubicBezTo>
                <a:cubicBezTo>
                  <a:pt x="1181878" y="20571"/>
                  <a:pt x="1310951" y="42343"/>
                  <a:pt x="1427584" y="109212"/>
                </a:cubicBezTo>
                <a:cubicBezTo>
                  <a:pt x="1544217" y="176081"/>
                  <a:pt x="1685731" y="306710"/>
                  <a:pt x="1763486" y="407792"/>
                </a:cubicBezTo>
                <a:cubicBezTo>
                  <a:pt x="1841241" y="508874"/>
                  <a:pt x="1872344" y="634837"/>
                  <a:pt x="1894115" y="715702"/>
                </a:cubicBezTo>
                <a:cubicBezTo>
                  <a:pt x="1915886" y="796567"/>
                  <a:pt x="1905000" y="844775"/>
                  <a:pt x="1894115" y="89298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948096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BD8E7-005B-406C-96F6-D0A33C69D74D}"/>
              </a:ext>
            </a:extLst>
          </p:cNvPr>
          <p:cNvSpPr>
            <a:spLocks noGrp="1"/>
          </p:cNvSpPr>
          <p:nvPr>
            <p:ph type="title"/>
          </p:nvPr>
        </p:nvSpPr>
        <p:spPr/>
        <p:txBody>
          <a:bodyPr/>
          <a:lstStyle/>
          <a:p>
            <a:r>
              <a:rPr lang="de-DE" dirty="0"/>
              <a:t>Für die Übungsaufgaben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3D47AC6-BE17-49E6-87CC-0A95C17BB688}"/>
                  </a:ext>
                </a:extLst>
              </p:cNvPr>
              <p:cNvSpPr txBox="1"/>
              <p:nvPr/>
            </p:nvSpPr>
            <p:spPr>
              <a:xfrm>
                <a:off x="1250302" y="2453951"/>
                <a:ext cx="9548832" cy="2063001"/>
              </a:xfrm>
              <a:prstGeom prst="rect">
                <a:avLst/>
              </a:prstGeom>
              <a:noFill/>
            </p:spPr>
            <p:txBody>
              <a:bodyPr wrap="none" rtlCol="0">
                <a:spAutoFit/>
              </a:bodyPr>
              <a:lstStyle/>
              <a:p>
                <a:r>
                  <a:rPr lang="de-DE" dirty="0"/>
                  <a:t>Wenn also die Aufgabe lautet, für eine implizite Funktion f(</a:t>
                </a:r>
                <a:r>
                  <a:rPr lang="de-DE" dirty="0" err="1"/>
                  <a:t>x,y</a:t>
                </a:r>
                <a:r>
                  <a:rPr lang="de-DE" dirty="0"/>
                  <a:t>)=0 die Ableitung </a:t>
                </a:r>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𝑑𝑦</m:t>
                        </m:r>
                      </m:num>
                      <m:den>
                        <m:r>
                          <a:rPr lang="de-DE" b="0" i="1" smtClean="0">
                            <a:latin typeface="Cambria Math" panose="02040503050406030204" pitchFamily="18" charset="0"/>
                          </a:rPr>
                          <m:t>𝑑𝑥</m:t>
                        </m:r>
                      </m:den>
                    </m:f>
                  </m:oMath>
                </a14:m>
                <a:r>
                  <a:rPr lang="de-DE" dirty="0"/>
                  <a:t> zu rechnen z.B. für</a:t>
                </a:r>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𝑦</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𝑟</m:t>
                          </m:r>
                        </m:e>
                        <m:sup>
                          <m:r>
                            <a:rPr lang="de-DE" b="0" i="1" smtClean="0">
                              <a:latin typeface="Cambria Math" panose="02040503050406030204" pitchFamily="18" charset="0"/>
                            </a:rPr>
                            <m:t>2</m:t>
                          </m:r>
                        </m:sup>
                      </m:sSup>
                      <m:r>
                        <a:rPr lang="de-DE" b="0" i="1" smtClean="0">
                          <a:latin typeface="Cambria Math" panose="02040503050406030204" pitchFamily="18" charset="0"/>
                        </a:rPr>
                        <m:t>,</m:t>
                      </m:r>
                    </m:oMath>
                  </m:oMathPara>
                </a14:m>
                <a:endParaRPr lang="de-DE" dirty="0"/>
              </a:p>
              <a:p>
                <a:endParaRPr lang="de-DE" dirty="0"/>
              </a:p>
              <a:p>
                <a:r>
                  <a:rPr lang="de-DE" dirty="0"/>
                  <a:t>dann leiten Sie f partiell nach x und partiell nach y ab und setzen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𝑑𝑦</m:t>
                        </m:r>
                      </m:num>
                      <m:den>
                        <m:r>
                          <a:rPr lang="de-DE" i="1">
                            <a:latin typeface="Cambria Math" panose="02040503050406030204" pitchFamily="18" charset="0"/>
                          </a:rPr>
                          <m:t>𝑑𝑥</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en>
                    </m:f>
                    <m:r>
                      <a:rPr lang="de-DE" b="0" i="1" smtClean="0">
                        <a:latin typeface="Cambria Math" panose="02040503050406030204" pitchFamily="18" charset="0"/>
                      </a:rPr>
                      <m:t>. </m:t>
                    </m:r>
                  </m:oMath>
                </a14:m>
                <a:r>
                  <a:rPr lang="de-DE" dirty="0"/>
                  <a:t>Fertig.  </a:t>
                </a:r>
              </a:p>
              <a:p>
                <a:r>
                  <a:rPr lang="de-DE" dirty="0"/>
                  <a:t>Und das gilt übrigens auch für Aufgabe 3!</a:t>
                </a:r>
              </a:p>
            </p:txBody>
          </p:sp>
        </mc:Choice>
        <mc:Fallback xmlns="">
          <p:sp>
            <p:nvSpPr>
              <p:cNvPr id="6" name="Textfeld 5">
                <a:extLst>
                  <a:ext uri="{FF2B5EF4-FFF2-40B4-BE49-F238E27FC236}">
                    <a16:creationId xmlns:a16="http://schemas.microsoft.com/office/drawing/2014/main" id="{93D47AC6-BE17-49E6-87CC-0A95C17BB688}"/>
                  </a:ext>
                </a:extLst>
              </p:cNvPr>
              <p:cNvSpPr txBox="1">
                <a:spLocks noRot="1" noChangeAspect="1" noMove="1" noResize="1" noEditPoints="1" noAdjustHandles="1" noChangeArrowheads="1" noChangeShapeType="1" noTextEdit="1"/>
              </p:cNvSpPr>
              <p:nvPr/>
            </p:nvSpPr>
            <p:spPr>
              <a:xfrm>
                <a:off x="1250302" y="2453951"/>
                <a:ext cx="9548832" cy="2063001"/>
              </a:xfrm>
              <a:prstGeom prst="rect">
                <a:avLst/>
              </a:prstGeom>
              <a:blipFill>
                <a:blip r:embed="rId2"/>
                <a:stretch>
                  <a:fillRect l="-511" b="-4142"/>
                </a:stretch>
              </a:blipFill>
            </p:spPr>
            <p:txBody>
              <a:bodyPr/>
              <a:lstStyle/>
              <a:p>
                <a:r>
                  <a:rPr lang="de-DE">
                    <a:noFill/>
                  </a:rPr>
                  <a:t> </a:t>
                </a:r>
              </a:p>
            </p:txBody>
          </p:sp>
        </mc:Fallback>
      </mc:AlternateContent>
    </p:spTree>
    <p:extLst>
      <p:ext uri="{BB962C8B-B14F-4D97-AF65-F5344CB8AC3E}">
        <p14:creationId xmlns:p14="http://schemas.microsoft.com/office/powerpoint/2010/main" val="118026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a:t>Wiederholung: Differential</a:t>
            </a:r>
          </a:p>
        </p:txBody>
      </p:sp>
      <p:pic>
        <p:nvPicPr>
          <p:cNvPr id="4" name="Inhaltsplatzhalter 3">
            <a:extLst>
              <a:ext uri="{FF2B5EF4-FFF2-40B4-BE49-F238E27FC236}">
                <a16:creationId xmlns:a16="http://schemas.microsoft.com/office/drawing/2014/main" id="{E834660A-4619-431C-ADB8-4AA61C2CA191}"/>
              </a:ext>
            </a:extLst>
          </p:cNvPr>
          <p:cNvPicPr>
            <a:picLocks noGrp="1" noChangeAspect="1"/>
          </p:cNvPicPr>
          <p:nvPr>
            <p:ph sz="quarter" idx="13"/>
          </p:nvPr>
        </p:nvPicPr>
        <p:blipFill>
          <a:blip r:embed="rId2"/>
          <a:stretch>
            <a:fillRect/>
          </a:stretch>
        </p:blipFill>
        <p:spPr>
          <a:xfrm>
            <a:off x="7921690" y="2636439"/>
            <a:ext cx="2637668" cy="2874843"/>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1119673" y="2565918"/>
                <a:ext cx="5803641" cy="2585323"/>
              </a:xfrm>
              <a:prstGeom prst="rect">
                <a:avLst/>
              </a:prstGeom>
              <a:noFill/>
            </p:spPr>
            <p:txBody>
              <a:bodyPr wrap="square" rtlCol="0">
                <a:spAutoFit/>
              </a:bodyPr>
              <a:lstStyle/>
              <a:p>
                <a:r>
                  <a:rPr lang="de-DE" dirty="0"/>
                  <a:t>Die Ableitung f‘(x) einer Funktion gibt an, wie sich der </a:t>
                </a:r>
              </a:p>
              <a:p>
                <a:r>
                  <a:rPr lang="de-DE" dirty="0"/>
                  <a:t>Funktionswert f(x) ändert (Änderung ist </a:t>
                </a:r>
                <a:r>
                  <a:rPr lang="de-DE" dirty="0" err="1"/>
                  <a:t>df</a:t>
                </a:r>
                <a:r>
                  <a:rPr lang="de-DE" dirty="0"/>
                  <a:t>), wenn ich ein wenig am „Input x wackle“ (Änderung ist dx). Es gilt</a:t>
                </a:r>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𝑑𝑥</m:t>
                      </m:r>
                      <m:r>
                        <a:rPr lang="de-DE" b="0" i="1" smtClean="0">
                          <a:latin typeface="Cambria Math" panose="02040503050406030204" pitchFamily="18" charset="0"/>
                          <a:ea typeface="Cambria Math" panose="02040503050406030204" pitchFamily="18" charset="0"/>
                        </a:rPr>
                        <m:t>,</m:t>
                      </m:r>
                    </m:oMath>
                  </m:oMathPara>
                </a14:m>
                <a:endParaRPr lang="de-DE" dirty="0"/>
              </a:p>
              <a:p>
                <a:endParaRPr lang="de-DE" dirty="0"/>
              </a:p>
              <a:p>
                <a:r>
                  <a:rPr lang="de-DE" dirty="0"/>
                  <a:t>wobei dx und </a:t>
                </a:r>
                <a:r>
                  <a:rPr lang="de-DE" dirty="0" err="1"/>
                  <a:t>df</a:t>
                </a:r>
                <a:r>
                  <a:rPr lang="de-DE" dirty="0"/>
                  <a:t> infinitesimale Zahlen (Differentiale) sind.  </a:t>
                </a:r>
              </a:p>
              <a:p>
                <a:endParaRPr lang="de-DE" dirty="0"/>
              </a:p>
              <a:p>
                <a:r>
                  <a:rPr lang="de-DE" dirty="0"/>
                  <a:t>Was aber, wenn f von mehreren Inputgrößen abhängt?</a:t>
                </a:r>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1119673" y="2565918"/>
                <a:ext cx="5803641" cy="2585323"/>
              </a:xfrm>
              <a:prstGeom prst="rect">
                <a:avLst/>
              </a:prstGeom>
              <a:blipFill>
                <a:blip r:embed="rId3"/>
                <a:stretch>
                  <a:fillRect l="-945" t="-1415" b="-2830"/>
                </a:stretch>
              </a:blipFill>
            </p:spPr>
            <p:txBody>
              <a:bodyPr/>
              <a:lstStyle/>
              <a:p>
                <a:r>
                  <a:rPr lang="de-DE">
                    <a:noFill/>
                  </a:rPr>
                  <a:t> </a:t>
                </a:r>
              </a:p>
            </p:txBody>
          </p:sp>
        </mc:Fallback>
      </mc:AlternateContent>
    </p:spTree>
    <p:extLst>
      <p:ext uri="{BB962C8B-B14F-4D97-AF65-F5344CB8AC3E}">
        <p14:creationId xmlns:p14="http://schemas.microsoft.com/office/powerpoint/2010/main" val="406670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err="1"/>
              <a:t>ToTaleS</a:t>
            </a:r>
            <a:r>
              <a:rPr lang="de-DE" dirty="0"/>
              <a:t> Differential</a:t>
            </a:r>
          </a:p>
        </p:txBody>
      </p:sp>
      <p:pic>
        <p:nvPicPr>
          <p:cNvPr id="4" name="Inhaltsplatzhalter 3">
            <a:extLst>
              <a:ext uri="{FF2B5EF4-FFF2-40B4-BE49-F238E27FC236}">
                <a16:creationId xmlns:a16="http://schemas.microsoft.com/office/drawing/2014/main" id="{E834660A-4619-431C-ADB8-4AA61C2CA191}"/>
              </a:ext>
            </a:extLst>
          </p:cNvPr>
          <p:cNvPicPr>
            <a:picLocks noGrp="1" noChangeAspect="1"/>
          </p:cNvPicPr>
          <p:nvPr>
            <p:ph sz="quarter" idx="13"/>
          </p:nvPr>
        </p:nvPicPr>
        <p:blipFill>
          <a:blip r:embed="rId2"/>
          <a:stretch>
            <a:fillRect/>
          </a:stretch>
        </p:blipFill>
        <p:spPr>
          <a:xfrm>
            <a:off x="7921690" y="2636439"/>
            <a:ext cx="2637668" cy="2874843"/>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1119674" y="2220688"/>
                <a:ext cx="5728996" cy="3737177"/>
              </a:xfrm>
              <a:prstGeom prst="rect">
                <a:avLst/>
              </a:prstGeom>
              <a:noFill/>
            </p:spPr>
            <p:txBody>
              <a:bodyPr wrap="square" rtlCol="0">
                <a:spAutoFit/>
              </a:bodyPr>
              <a:lstStyle/>
              <a:p>
                <a:r>
                  <a:rPr lang="de-DE" dirty="0"/>
                  <a:t>Wenn f von mehreren Inputgrößen (z.B. x, y und z) abhängt, dann muss man diesen Ausdruck </a:t>
                </a:r>
                <a14:m>
                  <m:oMath xmlns:m="http://schemas.openxmlformats.org/officeDocument/2006/math">
                    <m:r>
                      <a:rPr lang="de-DE" i="1">
                        <a:latin typeface="Cambria Math" panose="02040503050406030204" pitchFamily="18" charset="0"/>
                      </a:rPr>
                      <m:t>𝑑𝑓</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𝑓</m:t>
                        </m:r>
                      </m:e>
                      <m:sup>
                        <m:r>
                          <a:rPr lang="de-DE" i="1">
                            <a:latin typeface="Cambria Math" panose="02040503050406030204" pitchFamily="18" charset="0"/>
                          </a:rPr>
                          <m:t>′</m:t>
                        </m:r>
                      </m:sup>
                    </m:sSup>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𝑑𝑥</m:t>
                    </m:r>
                  </m:oMath>
                </a14:m>
                <a:r>
                  <a:rPr lang="de-DE" dirty="0"/>
                  <a:t> entsprechend (</a:t>
                </a:r>
                <a:r>
                  <a:rPr lang="de-DE" u="sng" dirty="0">
                    <a:solidFill>
                      <a:schemeClr val="tx2"/>
                    </a:solidFill>
                  </a:rPr>
                  <a:t>wie bei </a:t>
                </a:r>
                <a:r>
                  <a:rPr lang="de-DE" u="sng" dirty="0" err="1">
                    <a:solidFill>
                      <a:schemeClr val="tx2"/>
                    </a:solidFill>
                  </a:rPr>
                  <a:t>dV</a:t>
                </a:r>
                <a:r>
                  <a:rPr lang="de-DE" dirty="0"/>
                  <a:t>) ergänzen zu: </a:t>
                </a:r>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𝑑𝑥</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𝑑𝑦</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𝑧</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𝑑𝑧</m:t>
                      </m:r>
                      <m:r>
                        <a:rPr lang="de-DE" b="0" i="1" smtClean="0">
                          <a:latin typeface="Cambria Math" panose="02040503050406030204" pitchFamily="18" charset="0"/>
                          <a:ea typeface="Cambria Math" panose="02040503050406030204" pitchFamily="18" charset="0"/>
                        </a:rPr>
                        <m:t>,</m:t>
                      </m:r>
                    </m:oMath>
                  </m:oMathPara>
                </a14:m>
                <a:endParaRPr lang="de-DE" dirty="0"/>
              </a:p>
              <a:p>
                <a:endParaRPr lang="de-DE" dirty="0"/>
              </a:p>
              <a:p>
                <a:r>
                  <a:rPr lang="de-DE" dirty="0"/>
                  <a:t>wobei sich Änderungen an den Inputgrößen x, y, und/oder z hier verschieden stark und additiv auf die Änderung von f auswirken sollen.    </a:t>
                </a:r>
              </a:p>
              <a:p>
                <a:endParaRPr lang="de-DE" dirty="0"/>
              </a:p>
              <a:p>
                <a:r>
                  <a:rPr lang="de-DE" dirty="0"/>
                  <a:t>Die „Verstärkungsfaktoren“</a:t>
                </a:r>
                <a14:m>
                  <m:oMath xmlns:m="http://schemas.openxmlformats.org/officeDocument/2006/math">
                    <m:r>
                      <a:rPr lang="de-DE" b="0" i="0"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oMath>
                </a14:m>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𝑦</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oMath>
                </a14:m>
                <a:r>
                  <a:rPr lang="de-DE" dirty="0"/>
                  <a:t>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𝑧</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oMath>
                </a14:m>
                <a:r>
                  <a:rPr lang="de-DE" dirty="0"/>
                  <a:t> nennt man dabei </a:t>
                </a:r>
                <a:r>
                  <a:rPr lang="de-DE" i="1" dirty="0"/>
                  <a:t>partielle Differentiale</a:t>
                </a:r>
                <a:r>
                  <a:rPr lang="de-DE" dirty="0"/>
                  <a:t>, während </a:t>
                </a:r>
                <a:r>
                  <a:rPr lang="de-DE" dirty="0" err="1"/>
                  <a:t>df</a:t>
                </a:r>
                <a:r>
                  <a:rPr lang="de-DE" dirty="0"/>
                  <a:t> </a:t>
                </a:r>
                <a:r>
                  <a:rPr lang="de-DE" i="1" dirty="0"/>
                  <a:t>totales Differential </a:t>
                </a:r>
                <a:r>
                  <a:rPr lang="de-DE" dirty="0"/>
                  <a:t>heißt. </a:t>
                </a:r>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1119674" y="2220688"/>
                <a:ext cx="5728996" cy="3737177"/>
              </a:xfrm>
              <a:prstGeom prst="rect">
                <a:avLst/>
              </a:prstGeom>
              <a:blipFill>
                <a:blip r:embed="rId3"/>
                <a:stretch>
                  <a:fillRect l="-958" t="-816" r="-852" b="-179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5B9DED1-4863-4298-A55B-8DA44EC33EE7}"/>
                  </a:ext>
                </a:extLst>
              </p:cNvPr>
              <p:cNvSpPr/>
              <p:nvPr/>
            </p:nvSpPr>
            <p:spPr>
              <a:xfrm>
                <a:off x="1184988" y="3336475"/>
                <a:ext cx="5533053" cy="2585323"/>
              </a:xfrm>
              <a:prstGeom prst="rect">
                <a:avLst/>
              </a:prstGeom>
              <a:solidFill>
                <a:schemeClr val="accent1"/>
              </a:solidFill>
            </p:spPr>
            <p:txBody>
              <a:bodyPr wrap="square">
                <a:spAutoFit/>
              </a:bodyPr>
              <a:lstStyle/>
              <a:p>
                <a14:m>
                  <m:oMath xmlns:m="http://schemas.openxmlformats.org/officeDocument/2006/math">
                    <m:r>
                      <a:rPr lang="de-DE" i="1" smtClean="0">
                        <a:latin typeface="Cambria Math" panose="02040503050406030204" pitchFamily="18" charset="0"/>
                      </a:rPr>
                      <m:t>𝑑𝑉</m:t>
                    </m:r>
                    <m:r>
                      <a:rPr lang="de-DE" i="1" smtClean="0">
                        <a:latin typeface="Cambria Math" panose="02040503050406030204" pitchFamily="18" charset="0"/>
                      </a:rPr>
                      <m:t>= </m:t>
                    </m:r>
                    <m:r>
                      <a:rPr lang="de-DE" i="1">
                        <a:latin typeface="Cambria Math" panose="02040503050406030204" pitchFamily="18" charset="0"/>
                        <a:ea typeface="Cambria Math" panose="02040503050406030204" pitchFamily="18" charset="0"/>
                      </a:rPr>
                      <m:t>𝛼</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𝑑𝑇</m:t>
                    </m:r>
                    <m:r>
                      <a:rPr lang="de-DE" i="1">
                        <a:latin typeface="Cambria Math" panose="02040503050406030204" pitchFamily="18" charset="0"/>
                        <a:ea typeface="Cambria Math" panose="02040503050406030204" pitchFamily="18" charset="0"/>
                      </a:rPr>
                      <m:t> − </m:t>
                    </m:r>
                    <m:r>
                      <a:rPr lang="de-DE" i="1" smtClean="0">
                        <a:latin typeface="Cambria Math" panose="02040503050406030204" pitchFamily="18" charset="0"/>
                        <a:ea typeface="Cambria Math" panose="02040503050406030204" pitchFamily="18" charset="0"/>
                      </a:rPr>
                      <m:t>𝜅</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𝑑𝑝</m:t>
                    </m:r>
                    <m:r>
                      <a:rPr lang="de-DE" i="1">
                        <a:latin typeface="Cambria Math" panose="02040503050406030204" pitchFamily="18" charset="0"/>
                        <a:ea typeface="Cambria Math" panose="02040503050406030204" pitchFamily="18" charset="0"/>
                      </a:rPr>
                      <m:t> + </m:t>
                    </m:r>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𝑉</m:t>
                        </m:r>
                      </m:e>
                      <m:sub>
                        <m:r>
                          <a:rPr lang="de-DE" i="1">
                            <a:latin typeface="Cambria Math" panose="02040503050406030204" pitchFamily="18" charset="0"/>
                            <a:ea typeface="Cambria Math" panose="02040503050406030204" pitchFamily="18" charset="0"/>
                          </a:rPr>
                          <m:t>𝑚𝑜𝑙</m:t>
                        </m:r>
                      </m:sub>
                    </m:sSub>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𝑑𝑛</m:t>
                    </m:r>
                    <m:r>
                      <a:rPr lang="de-DE" i="1">
                        <a:latin typeface="Cambria Math" panose="02040503050406030204" pitchFamily="18" charset="0"/>
                        <a:ea typeface="Cambria Math" panose="02040503050406030204" pitchFamily="18" charset="0"/>
                      </a:rPr>
                      <m:t> </m:t>
                    </m:r>
                  </m:oMath>
                </a14:m>
                <a:r>
                  <a:rPr lang="de-DE" dirty="0"/>
                  <a:t>      </a:t>
                </a:r>
              </a:p>
              <a:p>
                <a:r>
                  <a:rPr lang="de-DE" dirty="0"/>
                  <a:t>Hier wird angenommen, dass sich Temperatur-, Druck- und Teilchenzahländerungen verschieden stark auf die Änderung des Volumens auswirken und auch, dass bei gleichzeitiger Änderung dieser Parameter sich die Einzeleinflüsse </a:t>
                </a:r>
                <a14:m>
                  <m:oMath xmlns:m="http://schemas.openxmlformats.org/officeDocument/2006/math">
                    <m:r>
                      <a:rPr lang="de-DE" i="1">
                        <a:latin typeface="Cambria Math" panose="02040503050406030204" pitchFamily="18" charset="0"/>
                        <a:ea typeface="Cambria Math" panose="02040503050406030204" pitchFamily="18" charset="0"/>
                      </a:rPr>
                      <m:t>𝛼</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𝑑𝑇</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𝜅</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𝑑𝑝</m:t>
                    </m:r>
                  </m:oMath>
                </a14:m>
                <a:r>
                  <a:rPr lang="de-DE" dirty="0"/>
                  <a:t> und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𝑉</m:t>
                        </m:r>
                      </m:e>
                      <m:sub>
                        <m:r>
                          <a:rPr lang="de-DE" i="1">
                            <a:latin typeface="Cambria Math" panose="02040503050406030204" pitchFamily="18" charset="0"/>
                            <a:ea typeface="Cambria Math" panose="02040503050406030204" pitchFamily="18" charset="0"/>
                          </a:rPr>
                          <m:t>𝑚𝑜𝑙</m:t>
                        </m:r>
                      </m:sub>
                    </m:sSub>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𝑑𝑛</m:t>
                    </m:r>
                  </m:oMath>
                </a14:m>
                <a:r>
                  <a:rPr lang="de-DE" dirty="0"/>
                  <a:t> addieren. Es ist vielleicht beim Volumen so der Fall, aber dass diese Additivität für allgemeine physikalische Größen gilt, ist nicht gesagt / ist nicht offensichtlich.                              </a:t>
                </a:r>
                <a:r>
                  <a:rPr lang="de-DE" u="sng" dirty="0"/>
                  <a:t>X</a:t>
                </a:r>
              </a:p>
            </p:txBody>
          </p:sp>
        </mc:Choice>
        <mc:Fallback xmlns="">
          <p:sp>
            <p:nvSpPr>
              <p:cNvPr id="3" name="Rechteck 2">
                <a:extLst>
                  <a:ext uri="{FF2B5EF4-FFF2-40B4-BE49-F238E27FC236}">
                    <a16:creationId xmlns:a16="http://schemas.microsoft.com/office/drawing/2014/main" id="{E5B9DED1-4863-4298-A55B-8DA44EC33EE7}"/>
                  </a:ext>
                </a:extLst>
              </p:cNvPr>
              <p:cNvSpPr>
                <a:spLocks noRot="1" noChangeAspect="1" noMove="1" noResize="1" noEditPoints="1" noAdjustHandles="1" noChangeArrowheads="1" noChangeShapeType="1" noTextEdit="1"/>
              </p:cNvSpPr>
              <p:nvPr/>
            </p:nvSpPr>
            <p:spPr>
              <a:xfrm>
                <a:off x="1184988" y="3336475"/>
                <a:ext cx="5533053" cy="2585323"/>
              </a:xfrm>
              <a:prstGeom prst="rect">
                <a:avLst/>
              </a:prstGeom>
              <a:blipFill>
                <a:blip r:embed="rId4"/>
                <a:stretch>
                  <a:fillRect l="-881" r="-441" b="-2830"/>
                </a:stretch>
              </a:blipFill>
            </p:spPr>
            <p:txBody>
              <a:bodyPr/>
              <a:lstStyle/>
              <a:p>
                <a:r>
                  <a:rPr lang="de-DE">
                    <a:noFill/>
                  </a:rPr>
                  <a:t> </a:t>
                </a:r>
              </a:p>
            </p:txBody>
          </p:sp>
        </mc:Fallback>
      </mc:AlternateContent>
    </p:spTree>
    <p:extLst>
      <p:ext uri="{BB962C8B-B14F-4D97-AF65-F5344CB8AC3E}">
        <p14:creationId xmlns:p14="http://schemas.microsoft.com/office/powerpoint/2010/main" val="1119534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2F67CF77-C151-4C48-9826-C8C1D83599D6}"/>
              </a:ext>
            </a:extLst>
          </p:cNvPr>
          <p:cNvSpPr txBox="1"/>
          <p:nvPr/>
        </p:nvSpPr>
        <p:spPr>
          <a:xfrm>
            <a:off x="709126" y="4008512"/>
            <a:ext cx="330303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u="sng" dirty="0"/>
              <a:t>Aufgabe</a:t>
            </a:r>
            <a:r>
              <a:rPr lang="de-DE" dirty="0"/>
              <a:t>: Probieren Sie selber</a:t>
            </a:r>
          </a:p>
          <a:p>
            <a:r>
              <a:rPr lang="de-DE" dirty="0"/>
              <a:t>die partielle Ableitung von f nach x auszurechnen, bevor Sie zur nächsten Folie wechseln! Betrachten Sie also y und z als konstant und leiten Sie f nach x ab!</a:t>
            </a:r>
          </a:p>
        </p:txBody>
      </p:sp>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a:t>Berechnung: Partielle Differentiale</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600269" y="2105958"/>
                <a:ext cx="10120603" cy="3020892"/>
              </a:xfrm>
              <a:prstGeom prst="rect">
                <a:avLst/>
              </a:prstGeom>
              <a:noFill/>
            </p:spPr>
            <p:txBody>
              <a:bodyPr wrap="square" rtlCol="0">
                <a:spAutoFit/>
              </a:bodyPr>
              <a:lstStyle/>
              <a:p>
                <a:r>
                  <a:rPr lang="de-DE" dirty="0"/>
                  <a:t>Wir wollen jetzt konkret das totale Differential </a:t>
                </a:r>
                <a14:m>
                  <m:oMath xmlns:m="http://schemas.openxmlformats.org/officeDocument/2006/math">
                    <m:r>
                      <a:rPr lang="de-DE" b="0" i="1" smtClean="0">
                        <a:latin typeface="Cambria Math" panose="02040503050406030204" pitchFamily="18" charset="0"/>
                      </a:rPr>
                      <m:t>𝑑𝑓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𝑑𝑥</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𝑑𝑦</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𝑧</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𝑑𝑧</m:t>
                    </m:r>
                  </m:oMath>
                </a14:m>
                <a:r>
                  <a:rPr lang="de-DE" dirty="0"/>
                  <a:t> für die Funktion </a:t>
                </a:r>
                <a14:m>
                  <m:oMath xmlns:m="http://schemas.openxmlformats.org/officeDocument/2006/math">
                    <m:r>
                      <a:rPr lang="de-DE" b="1" i="1" smtClean="0">
                        <a:solidFill>
                          <a:schemeClr val="tx1"/>
                        </a:solidFill>
                        <a:latin typeface="Cambria Math" panose="02040503050406030204" pitchFamily="18" charset="0"/>
                      </a:rPr>
                      <m:t>𝒇</m:t>
                    </m:r>
                    <m:d>
                      <m:dPr>
                        <m:ctrlPr>
                          <a:rPr lang="de-DE" b="1" i="1" smtClean="0">
                            <a:solidFill>
                              <a:schemeClr val="tx1"/>
                            </a:solidFill>
                            <a:latin typeface="Cambria Math" panose="02040503050406030204" pitchFamily="18" charset="0"/>
                          </a:rPr>
                        </m:ctrlPr>
                      </m:dPr>
                      <m:e>
                        <m:r>
                          <a:rPr lang="de-DE" b="1" i="1" smtClean="0">
                            <a:solidFill>
                              <a:schemeClr val="tx1"/>
                            </a:solidFill>
                            <a:latin typeface="Cambria Math" panose="02040503050406030204" pitchFamily="18" charset="0"/>
                          </a:rPr>
                          <m:t>𝒙</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𝒚</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𝒛</m:t>
                        </m:r>
                      </m:e>
                    </m:d>
                    <m:r>
                      <a:rPr lang="de-DE" b="1" i="1" smtClean="0">
                        <a:solidFill>
                          <a:schemeClr val="tx1"/>
                        </a:solidFill>
                        <a:latin typeface="Cambria Math" panose="02040503050406030204" pitchFamily="18" charset="0"/>
                      </a:rPr>
                      <m:t>=</m:t>
                    </m:r>
                    <m:f>
                      <m:fPr>
                        <m:ctrlPr>
                          <a:rPr lang="de-DE" b="1" i="1" smtClean="0">
                            <a:solidFill>
                              <a:schemeClr val="tx1"/>
                            </a:solidFill>
                            <a:latin typeface="Cambria Math" panose="02040503050406030204" pitchFamily="18" charset="0"/>
                          </a:rPr>
                        </m:ctrlPr>
                      </m:fPr>
                      <m:num>
                        <m:sSup>
                          <m:sSupPr>
                            <m:ctrlPr>
                              <a:rPr lang="de-DE" b="1" i="1" smtClean="0">
                                <a:solidFill>
                                  <a:schemeClr val="tx1"/>
                                </a:solidFill>
                                <a:latin typeface="Cambria Math" panose="02040503050406030204" pitchFamily="18" charset="0"/>
                              </a:rPr>
                            </m:ctrlPr>
                          </m:sSupPr>
                          <m:e>
                            <m:r>
                              <a:rPr lang="de-DE" b="1" i="1" smtClean="0">
                                <a:solidFill>
                                  <a:schemeClr val="tx1"/>
                                </a:solidFill>
                                <a:latin typeface="Cambria Math" panose="02040503050406030204" pitchFamily="18" charset="0"/>
                              </a:rPr>
                              <m:t>𝒙</m:t>
                            </m:r>
                          </m:e>
                          <m:sup>
                            <m:r>
                              <a:rPr lang="de-DE" b="1" i="1" smtClean="0">
                                <a:solidFill>
                                  <a:schemeClr val="tx1"/>
                                </a:solidFill>
                                <a:latin typeface="Cambria Math" panose="02040503050406030204" pitchFamily="18" charset="0"/>
                              </a:rPr>
                              <m:t>𝟐</m:t>
                            </m:r>
                          </m:sup>
                        </m:sSup>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𝒙𝒚</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𝒛</m:t>
                        </m:r>
                      </m:num>
                      <m:den>
                        <m:r>
                          <a:rPr lang="de-DE" b="1" i="1" smtClean="0">
                            <a:solidFill>
                              <a:schemeClr val="tx1"/>
                            </a:solidFill>
                            <a:latin typeface="Cambria Math" panose="02040503050406030204" pitchFamily="18" charset="0"/>
                          </a:rPr>
                          <m:t>𝒛</m:t>
                        </m:r>
                        <m:r>
                          <a:rPr lang="de-DE" b="1" i="1" smtClean="0">
                            <a:solidFill>
                              <a:schemeClr val="tx1"/>
                            </a:solidFill>
                            <a:latin typeface="Cambria Math" panose="02040503050406030204" pitchFamily="18" charset="0"/>
                          </a:rPr>
                          <m:t>²</m:t>
                        </m:r>
                      </m:den>
                    </m:f>
                  </m:oMath>
                </a14:m>
                <a:r>
                  <a:rPr lang="de-DE" b="1" dirty="0"/>
                  <a:t> </a:t>
                </a:r>
                <a:r>
                  <a:rPr lang="de-DE" dirty="0"/>
                  <a:t>berechnen. Welchen Einfluss hat also eine infinitesimale Änderung von z.B. x auf diese Funktion? Das kann man herausfinden, indem man y und z als konstant betrachtet und die Funktion ganz üblich nach x ableitet. Man schreibt für dieses partielle Differential auch</a:t>
                </a:r>
              </a:p>
              <a:p>
                <a:endParaRPr lang="de-DE" dirty="0"/>
              </a:p>
              <a:p>
                <a:endParaRPr lang="de-DE" dirty="0"/>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                         </m:t>
                      </m:r>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𝑓</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den>
                      </m:f>
                      <m:r>
                        <a:rPr lang="de-DE" b="0" i="1" smtClean="0">
                          <a:latin typeface="Cambria Math" panose="02040503050406030204" pitchFamily="18" charset="0"/>
                        </a:rPr>
                        <m:t>=  ?</m:t>
                      </m:r>
                    </m:oMath>
                  </m:oMathPara>
                </a14:m>
                <a:endParaRPr lang="de-DE" dirty="0"/>
              </a:p>
              <a:p>
                <a:endParaRPr lang="de-DE" dirty="0"/>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600269" y="2105958"/>
                <a:ext cx="10120603" cy="3020892"/>
              </a:xfrm>
              <a:prstGeom prst="rect">
                <a:avLst/>
              </a:prstGeom>
              <a:blipFill>
                <a:blip r:embed="rId2"/>
                <a:stretch>
                  <a:fillRect l="-482" t="-806" r="-843"/>
                </a:stretch>
              </a:blipFill>
            </p:spPr>
            <p:txBody>
              <a:bodyPr/>
              <a:lstStyle/>
              <a:p>
                <a:r>
                  <a:rPr lang="de-DE">
                    <a:noFill/>
                  </a:rPr>
                  <a:t> </a:t>
                </a:r>
              </a:p>
            </p:txBody>
          </p:sp>
        </mc:Fallback>
      </mc:AlternateContent>
      <p:cxnSp>
        <p:nvCxnSpPr>
          <p:cNvPr id="4" name="Gerade Verbindung mit Pfeil 3">
            <a:extLst>
              <a:ext uri="{FF2B5EF4-FFF2-40B4-BE49-F238E27FC236}">
                <a16:creationId xmlns:a16="http://schemas.microsoft.com/office/drawing/2014/main" id="{50689C91-E07B-4FAD-B976-1254FACF4073}"/>
              </a:ext>
            </a:extLst>
          </p:cNvPr>
          <p:cNvCxnSpPr>
            <a:cxnSpLocks/>
          </p:cNvCxnSpPr>
          <p:nvPr/>
        </p:nvCxnSpPr>
        <p:spPr>
          <a:xfrm flipH="1" flipV="1">
            <a:off x="6624735" y="4814596"/>
            <a:ext cx="1362270" cy="47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AE132AC4-801B-48BE-8058-260A11ED48DA}"/>
              </a:ext>
            </a:extLst>
          </p:cNvPr>
          <p:cNvSpPr txBox="1"/>
          <p:nvPr/>
        </p:nvSpPr>
        <p:spPr>
          <a:xfrm>
            <a:off x="7987004" y="5126850"/>
            <a:ext cx="2696829" cy="954107"/>
          </a:xfrm>
          <a:prstGeom prst="rect">
            <a:avLst/>
          </a:prstGeom>
          <a:noFill/>
        </p:spPr>
        <p:txBody>
          <a:bodyPr wrap="none" rtlCol="0">
            <a:spAutoFit/>
          </a:bodyPr>
          <a:lstStyle/>
          <a:p>
            <a:r>
              <a:rPr lang="de-DE" sz="1400" dirty="0"/>
              <a:t>Ein „kleines d“ nur etwas </a:t>
            </a:r>
            <a:br>
              <a:rPr lang="de-DE" sz="1400" dirty="0"/>
            </a:br>
            <a:r>
              <a:rPr lang="de-DE" sz="1400" dirty="0"/>
              <a:t>„rund geschrieben“. </a:t>
            </a:r>
          </a:p>
          <a:p>
            <a:r>
              <a:rPr lang="de-DE" sz="1400" dirty="0"/>
              <a:t>Diese Ausdrücke heißt: </a:t>
            </a:r>
            <a:r>
              <a:rPr lang="de-DE" sz="1400" b="1" dirty="0"/>
              <a:t>„Die </a:t>
            </a:r>
          </a:p>
          <a:p>
            <a:r>
              <a:rPr lang="de-DE" sz="1400" b="1" dirty="0"/>
              <a:t>partielle Ableitung von f nach x.“</a:t>
            </a:r>
          </a:p>
        </p:txBody>
      </p:sp>
    </p:spTree>
    <p:extLst>
      <p:ext uri="{BB962C8B-B14F-4D97-AF65-F5344CB8AC3E}">
        <p14:creationId xmlns:p14="http://schemas.microsoft.com/office/powerpoint/2010/main" val="274134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2F67CF77-C151-4C48-9826-C8C1D83599D6}"/>
              </a:ext>
            </a:extLst>
          </p:cNvPr>
          <p:cNvSpPr txBox="1"/>
          <p:nvPr/>
        </p:nvSpPr>
        <p:spPr>
          <a:xfrm>
            <a:off x="4173895" y="3937860"/>
            <a:ext cx="330303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u="sng" dirty="0">
                <a:solidFill>
                  <a:schemeClr val="tx1"/>
                </a:solidFill>
              </a:rPr>
              <a:t>Aufgabe</a:t>
            </a:r>
            <a:r>
              <a:rPr lang="de-DE" dirty="0">
                <a:solidFill>
                  <a:schemeClr val="tx1"/>
                </a:solidFill>
              </a:rPr>
              <a:t>: Probieren Sie selber</a:t>
            </a:r>
          </a:p>
          <a:p>
            <a:r>
              <a:rPr lang="de-DE" dirty="0">
                <a:solidFill>
                  <a:schemeClr val="tx1"/>
                </a:solidFill>
              </a:rPr>
              <a:t>die partiellen Ableitungen von f nach y und z auszurechnen, bevor Sie zur nächsten Folie wechseln!</a:t>
            </a:r>
          </a:p>
        </p:txBody>
      </p:sp>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a:t>Berechnung: Partielle Differentiale</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600269" y="2105958"/>
                <a:ext cx="10120603" cy="1744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1" i="1" smtClean="0">
                          <a:solidFill>
                            <a:srgbClr val="0070C0"/>
                          </a:solidFill>
                          <a:latin typeface="Cambria Math" panose="02040503050406030204" pitchFamily="18" charset="0"/>
                        </a:rPr>
                        <m:t>𝒇</m:t>
                      </m:r>
                      <m:d>
                        <m:dPr>
                          <m:ctrlPr>
                            <a:rPr lang="de-DE" b="1" i="1" smtClean="0">
                              <a:solidFill>
                                <a:srgbClr val="0070C0"/>
                              </a:solidFill>
                              <a:latin typeface="Cambria Math" panose="02040503050406030204" pitchFamily="18" charset="0"/>
                            </a:rPr>
                          </m:ctrlPr>
                        </m:dPr>
                        <m:e>
                          <m:r>
                            <a:rPr lang="de-DE" b="1" i="1" smtClean="0">
                              <a:solidFill>
                                <a:srgbClr val="0070C0"/>
                              </a:solidFill>
                              <a:latin typeface="Cambria Math" panose="02040503050406030204" pitchFamily="18" charset="0"/>
                            </a:rPr>
                            <m:t>𝒙</m:t>
                          </m:r>
                          <m:r>
                            <a:rPr lang="de-DE" b="1" i="1" smtClean="0">
                              <a:solidFill>
                                <a:srgbClr val="0070C0"/>
                              </a:solidFill>
                              <a:latin typeface="Cambria Math" panose="02040503050406030204" pitchFamily="18" charset="0"/>
                            </a:rPr>
                            <m:t>,</m:t>
                          </m:r>
                          <m:r>
                            <a:rPr lang="de-DE" b="1" i="1" smtClean="0">
                              <a:solidFill>
                                <a:srgbClr val="0070C0"/>
                              </a:solidFill>
                              <a:latin typeface="Cambria Math" panose="02040503050406030204" pitchFamily="18" charset="0"/>
                            </a:rPr>
                            <m:t>𝒚</m:t>
                          </m:r>
                          <m:r>
                            <a:rPr lang="de-DE" b="1" i="1" smtClean="0">
                              <a:solidFill>
                                <a:srgbClr val="0070C0"/>
                              </a:solidFill>
                              <a:latin typeface="Cambria Math" panose="02040503050406030204" pitchFamily="18" charset="0"/>
                            </a:rPr>
                            <m:t>,</m:t>
                          </m:r>
                          <m:r>
                            <a:rPr lang="de-DE" b="1" i="1" smtClean="0">
                              <a:solidFill>
                                <a:srgbClr val="0070C0"/>
                              </a:solidFill>
                              <a:latin typeface="Cambria Math" panose="02040503050406030204" pitchFamily="18" charset="0"/>
                            </a:rPr>
                            <m:t>𝒛</m:t>
                          </m:r>
                        </m:e>
                      </m:d>
                      <m:r>
                        <a:rPr lang="de-DE" b="1" i="1" smtClean="0">
                          <a:solidFill>
                            <a:srgbClr val="0070C0"/>
                          </a:solidFill>
                          <a:latin typeface="Cambria Math" panose="02040503050406030204" pitchFamily="18" charset="0"/>
                        </a:rPr>
                        <m:t>=</m:t>
                      </m:r>
                      <m:f>
                        <m:fPr>
                          <m:ctrlPr>
                            <a:rPr lang="de-DE" b="1" i="1" smtClean="0">
                              <a:solidFill>
                                <a:srgbClr val="0070C0"/>
                              </a:solidFill>
                              <a:latin typeface="Cambria Math" panose="02040503050406030204" pitchFamily="18" charset="0"/>
                            </a:rPr>
                          </m:ctrlPr>
                        </m:fPr>
                        <m:num>
                          <m:sSup>
                            <m:sSupPr>
                              <m:ctrlPr>
                                <a:rPr lang="de-DE" b="1" i="1" smtClean="0">
                                  <a:solidFill>
                                    <a:srgbClr val="0070C0"/>
                                  </a:solidFill>
                                  <a:latin typeface="Cambria Math" panose="02040503050406030204" pitchFamily="18" charset="0"/>
                                </a:rPr>
                              </m:ctrlPr>
                            </m:sSupPr>
                            <m:e>
                              <m:r>
                                <a:rPr lang="de-DE" b="1" i="1" smtClean="0">
                                  <a:solidFill>
                                    <a:srgbClr val="0070C0"/>
                                  </a:solidFill>
                                  <a:latin typeface="Cambria Math" panose="02040503050406030204" pitchFamily="18" charset="0"/>
                                </a:rPr>
                                <m:t>𝒙</m:t>
                              </m:r>
                            </m:e>
                            <m:sup>
                              <m:r>
                                <a:rPr lang="de-DE" b="1" i="1" smtClean="0">
                                  <a:solidFill>
                                    <a:srgbClr val="0070C0"/>
                                  </a:solidFill>
                                  <a:latin typeface="Cambria Math" panose="02040503050406030204" pitchFamily="18" charset="0"/>
                                </a:rPr>
                                <m:t>𝟐</m:t>
                              </m:r>
                            </m:sup>
                          </m:sSup>
                          <m:r>
                            <a:rPr lang="de-DE" b="1" i="1" smtClean="0">
                              <a:solidFill>
                                <a:srgbClr val="0070C0"/>
                              </a:solidFill>
                              <a:latin typeface="Cambria Math" panose="02040503050406030204" pitchFamily="18" charset="0"/>
                            </a:rPr>
                            <m:t>+</m:t>
                          </m:r>
                          <m:r>
                            <a:rPr lang="de-DE" b="1" i="1" smtClean="0">
                              <a:solidFill>
                                <a:srgbClr val="0070C0"/>
                              </a:solidFill>
                              <a:latin typeface="Cambria Math" panose="02040503050406030204" pitchFamily="18" charset="0"/>
                            </a:rPr>
                            <m:t>𝒙𝒚</m:t>
                          </m:r>
                          <m:r>
                            <a:rPr lang="de-DE" b="1" i="1" smtClean="0">
                              <a:solidFill>
                                <a:srgbClr val="0070C0"/>
                              </a:solidFill>
                              <a:latin typeface="Cambria Math" panose="02040503050406030204" pitchFamily="18" charset="0"/>
                            </a:rPr>
                            <m:t>+</m:t>
                          </m:r>
                          <m:r>
                            <a:rPr lang="de-DE" b="1" i="1" smtClean="0">
                              <a:solidFill>
                                <a:srgbClr val="0070C0"/>
                              </a:solidFill>
                              <a:latin typeface="Cambria Math" panose="02040503050406030204" pitchFamily="18" charset="0"/>
                            </a:rPr>
                            <m:t>𝒛</m:t>
                          </m:r>
                        </m:num>
                        <m:den>
                          <m:r>
                            <a:rPr lang="de-DE" b="1" i="1" smtClean="0">
                              <a:solidFill>
                                <a:srgbClr val="0070C0"/>
                              </a:solidFill>
                              <a:latin typeface="Cambria Math" panose="02040503050406030204" pitchFamily="18" charset="0"/>
                            </a:rPr>
                            <m:t>𝒛</m:t>
                          </m:r>
                          <m:r>
                            <a:rPr lang="de-DE" b="1" i="1" smtClean="0">
                              <a:solidFill>
                                <a:srgbClr val="0070C0"/>
                              </a:solidFill>
                              <a:latin typeface="Cambria Math" panose="02040503050406030204" pitchFamily="18" charset="0"/>
                            </a:rPr>
                            <m:t>²</m:t>
                          </m:r>
                        </m:den>
                      </m:f>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𝑓</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num>
                        <m:den>
                          <m:r>
                            <a:rPr lang="de-DE" b="0" i="1" smtClean="0">
                              <a:latin typeface="Cambria Math" panose="02040503050406030204" pitchFamily="18" charset="0"/>
                            </a:rPr>
                            <m:t>𝑧</m:t>
                          </m:r>
                          <m:r>
                            <a:rPr lang="de-DE" b="0" i="1" smtClean="0">
                              <a:latin typeface="Cambria Math" panose="02040503050406030204" pitchFamily="18" charset="0"/>
                            </a:rPr>
                            <m:t>²</m:t>
                          </m:r>
                        </m:den>
                      </m:f>
                    </m:oMath>
                  </m:oMathPara>
                </a14:m>
                <a:endParaRPr lang="de-DE" dirty="0"/>
              </a:p>
              <a:p>
                <a:endParaRPr lang="de-DE" dirty="0"/>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600269" y="2105958"/>
                <a:ext cx="10120603" cy="1744195"/>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94991E5E-3516-49A7-8F2E-5A6827881D09}"/>
                  </a:ext>
                </a:extLst>
              </p:cNvPr>
              <p:cNvSpPr txBox="1"/>
              <p:nvPr/>
            </p:nvSpPr>
            <p:spPr>
              <a:xfrm>
                <a:off x="1884783" y="3746369"/>
                <a:ext cx="8422433" cy="1542730"/>
              </a:xfrm>
              <a:prstGeom prst="rect">
                <a:avLst/>
              </a:prstGeom>
              <a:solidFill>
                <a:schemeClr val="accent2">
                  <a:lumMod val="40000"/>
                  <a:lumOff val="60000"/>
                </a:schemeClr>
              </a:solidFill>
            </p:spPr>
            <p:txBody>
              <a:bodyPr wrap="square" rtlCol="0">
                <a:spAutoFit/>
              </a:bodyPr>
              <a:lstStyle/>
              <a:p>
                <a:r>
                  <a:rPr lang="de-DE" dirty="0"/>
                  <a:t>In diesem Fall denkt man sich die Funktion f am besten als </a:t>
                </a:r>
                <a14:m>
                  <m:oMath xmlns:m="http://schemas.openxmlformats.org/officeDocument/2006/math">
                    <m:r>
                      <a:rPr lang="de-DE" i="1" smtClean="0">
                        <a:solidFill>
                          <a:schemeClr val="accent4"/>
                        </a:solidFill>
                        <a:latin typeface="Cambria Math" panose="02040503050406030204" pitchFamily="18" charset="0"/>
                      </a:rPr>
                      <m:t>𝑓</m:t>
                    </m:r>
                    <m:d>
                      <m:dPr>
                        <m:ctrlPr>
                          <a:rPr lang="de-DE" i="1">
                            <a:solidFill>
                              <a:schemeClr val="accent4"/>
                            </a:solidFill>
                            <a:latin typeface="Cambria Math" panose="02040503050406030204" pitchFamily="18" charset="0"/>
                          </a:rPr>
                        </m:ctrlPr>
                      </m:dPr>
                      <m:e>
                        <m:r>
                          <a:rPr lang="de-DE" i="1">
                            <a:solidFill>
                              <a:schemeClr val="accent4"/>
                            </a:solidFill>
                            <a:latin typeface="Cambria Math" panose="02040503050406030204" pitchFamily="18" charset="0"/>
                          </a:rPr>
                          <m:t>𝑥</m:t>
                        </m:r>
                        <m:r>
                          <a:rPr lang="de-DE" i="1">
                            <a:solidFill>
                              <a:schemeClr val="accent4"/>
                            </a:solidFill>
                            <a:latin typeface="Cambria Math" panose="02040503050406030204" pitchFamily="18" charset="0"/>
                          </a:rPr>
                          <m:t>,</m:t>
                        </m:r>
                        <m:r>
                          <a:rPr lang="de-DE" i="1">
                            <a:solidFill>
                              <a:schemeClr val="accent4"/>
                            </a:solidFill>
                            <a:latin typeface="Cambria Math" panose="02040503050406030204" pitchFamily="18" charset="0"/>
                          </a:rPr>
                          <m:t>𝑦</m:t>
                        </m:r>
                        <m:r>
                          <a:rPr lang="de-DE" i="1">
                            <a:solidFill>
                              <a:schemeClr val="accent4"/>
                            </a:solidFill>
                            <a:latin typeface="Cambria Math" panose="02040503050406030204" pitchFamily="18" charset="0"/>
                          </a:rPr>
                          <m:t>,</m:t>
                        </m:r>
                        <m:r>
                          <a:rPr lang="de-DE" i="1">
                            <a:solidFill>
                              <a:schemeClr val="accent4"/>
                            </a:solidFill>
                            <a:latin typeface="Cambria Math" panose="02040503050406030204" pitchFamily="18" charset="0"/>
                          </a:rPr>
                          <m:t>𝑧</m:t>
                        </m:r>
                      </m:e>
                    </m:d>
                    <m:r>
                      <a:rPr lang="de-DE" i="1">
                        <a:solidFill>
                          <a:schemeClr val="accent4"/>
                        </a:solidFill>
                        <a:latin typeface="Cambria Math" panose="02040503050406030204" pitchFamily="18" charset="0"/>
                      </a:rPr>
                      <m:t>=</m:t>
                    </m:r>
                    <m:f>
                      <m:fPr>
                        <m:ctrlPr>
                          <a:rPr lang="de-DE" i="1">
                            <a:solidFill>
                              <a:schemeClr val="accent4"/>
                            </a:solidFill>
                            <a:latin typeface="Cambria Math" panose="02040503050406030204" pitchFamily="18" charset="0"/>
                          </a:rPr>
                        </m:ctrlPr>
                      </m:fPr>
                      <m:num>
                        <m:r>
                          <a:rPr lang="de-DE" b="0" i="1" smtClean="0">
                            <a:solidFill>
                              <a:schemeClr val="accent4"/>
                            </a:solidFill>
                            <a:latin typeface="Cambria Math" panose="02040503050406030204" pitchFamily="18" charset="0"/>
                          </a:rPr>
                          <m:t>1</m:t>
                        </m:r>
                      </m:num>
                      <m:den>
                        <m:r>
                          <a:rPr lang="de-DE" i="1">
                            <a:solidFill>
                              <a:schemeClr val="accent4"/>
                            </a:solidFill>
                            <a:latin typeface="Cambria Math" panose="02040503050406030204" pitchFamily="18" charset="0"/>
                          </a:rPr>
                          <m:t>𝑧</m:t>
                        </m:r>
                        <m:r>
                          <a:rPr lang="de-DE" i="1">
                            <a:solidFill>
                              <a:schemeClr val="accent4"/>
                            </a:solidFill>
                            <a:latin typeface="Cambria Math" panose="02040503050406030204" pitchFamily="18" charset="0"/>
                          </a:rPr>
                          <m:t>²</m:t>
                        </m:r>
                      </m:den>
                    </m:f>
                    <m:sSup>
                      <m:sSupPr>
                        <m:ctrlPr>
                          <a:rPr lang="de-DE" i="1">
                            <a:solidFill>
                              <a:schemeClr val="accent4"/>
                            </a:solidFill>
                            <a:latin typeface="Cambria Math" panose="02040503050406030204" pitchFamily="18" charset="0"/>
                          </a:rPr>
                        </m:ctrlPr>
                      </m:sSupPr>
                      <m:e>
                        <m:r>
                          <a:rPr lang="de-DE" i="1">
                            <a:solidFill>
                              <a:schemeClr val="accent4"/>
                            </a:solidFill>
                            <a:latin typeface="Cambria Math" panose="02040503050406030204" pitchFamily="18" charset="0"/>
                          </a:rPr>
                          <m:t>𝑥</m:t>
                        </m:r>
                      </m:e>
                      <m:sup>
                        <m:r>
                          <a:rPr lang="de-DE" i="1">
                            <a:solidFill>
                              <a:schemeClr val="accent4"/>
                            </a:solidFill>
                            <a:latin typeface="Cambria Math" panose="02040503050406030204" pitchFamily="18" charset="0"/>
                          </a:rPr>
                          <m:t>2</m:t>
                        </m:r>
                      </m:sup>
                    </m:sSup>
                    <m:r>
                      <a:rPr lang="de-DE" i="1">
                        <a:solidFill>
                          <a:schemeClr val="accent4"/>
                        </a:solidFill>
                        <a:latin typeface="Cambria Math" panose="02040503050406030204" pitchFamily="18" charset="0"/>
                      </a:rPr>
                      <m:t>+</m:t>
                    </m:r>
                    <m:f>
                      <m:fPr>
                        <m:ctrlPr>
                          <a:rPr lang="de-DE" i="1">
                            <a:solidFill>
                              <a:schemeClr val="accent4"/>
                            </a:solidFill>
                            <a:latin typeface="Cambria Math" panose="02040503050406030204" pitchFamily="18" charset="0"/>
                          </a:rPr>
                        </m:ctrlPr>
                      </m:fPr>
                      <m:num>
                        <m:r>
                          <a:rPr lang="de-DE" i="1">
                            <a:solidFill>
                              <a:schemeClr val="accent4"/>
                            </a:solidFill>
                            <a:latin typeface="Cambria Math" panose="02040503050406030204" pitchFamily="18" charset="0"/>
                          </a:rPr>
                          <m:t>𝑦</m:t>
                        </m:r>
                      </m:num>
                      <m:den>
                        <m:r>
                          <a:rPr lang="de-DE" i="1">
                            <a:solidFill>
                              <a:schemeClr val="accent4"/>
                            </a:solidFill>
                            <a:latin typeface="Cambria Math" panose="02040503050406030204" pitchFamily="18" charset="0"/>
                          </a:rPr>
                          <m:t>𝑧</m:t>
                        </m:r>
                        <m:r>
                          <a:rPr lang="de-DE" i="1">
                            <a:solidFill>
                              <a:schemeClr val="accent4"/>
                            </a:solidFill>
                            <a:latin typeface="Cambria Math" panose="02040503050406030204" pitchFamily="18" charset="0"/>
                          </a:rPr>
                          <m:t>²</m:t>
                        </m:r>
                      </m:den>
                    </m:f>
                    <m:r>
                      <a:rPr lang="de-DE" i="1">
                        <a:solidFill>
                          <a:schemeClr val="accent4"/>
                        </a:solidFill>
                        <a:latin typeface="Cambria Math" panose="02040503050406030204" pitchFamily="18" charset="0"/>
                      </a:rPr>
                      <m:t>𝑥</m:t>
                    </m:r>
                    <m:r>
                      <a:rPr lang="de-DE" i="1">
                        <a:solidFill>
                          <a:schemeClr val="accent4"/>
                        </a:solidFill>
                        <a:latin typeface="Cambria Math" panose="02040503050406030204" pitchFamily="18" charset="0"/>
                      </a:rPr>
                      <m:t>+</m:t>
                    </m:r>
                    <m:f>
                      <m:fPr>
                        <m:ctrlPr>
                          <a:rPr lang="de-DE" i="1">
                            <a:solidFill>
                              <a:schemeClr val="accent4"/>
                            </a:solidFill>
                            <a:latin typeface="Cambria Math" panose="02040503050406030204" pitchFamily="18" charset="0"/>
                          </a:rPr>
                        </m:ctrlPr>
                      </m:fPr>
                      <m:num>
                        <m:r>
                          <a:rPr lang="de-DE" i="1">
                            <a:solidFill>
                              <a:schemeClr val="accent4"/>
                            </a:solidFill>
                            <a:latin typeface="Cambria Math" panose="02040503050406030204" pitchFamily="18" charset="0"/>
                          </a:rPr>
                          <m:t>1</m:t>
                        </m:r>
                      </m:num>
                      <m:den>
                        <m:r>
                          <a:rPr lang="de-DE" i="1">
                            <a:solidFill>
                              <a:schemeClr val="accent4"/>
                            </a:solidFill>
                            <a:latin typeface="Cambria Math" panose="02040503050406030204" pitchFamily="18" charset="0"/>
                          </a:rPr>
                          <m:t>𝑧</m:t>
                        </m:r>
                      </m:den>
                    </m:f>
                  </m:oMath>
                </a14:m>
                <a:r>
                  <a:rPr lang="de-DE" dirty="0"/>
                  <a:t>.  Jetzt sieht man, dass </a:t>
                </a:r>
                <a14:m>
                  <m:oMath xmlns:m="http://schemas.openxmlformats.org/officeDocument/2006/math">
                    <m:f>
                      <m:fPr>
                        <m:ctrlPr>
                          <a:rPr lang="de-DE" i="1" smtClean="0">
                            <a:solidFill>
                              <a:schemeClr val="tx1"/>
                            </a:solidFill>
                            <a:latin typeface="Cambria Math" panose="02040503050406030204" pitchFamily="18" charset="0"/>
                          </a:rPr>
                        </m:ctrlPr>
                      </m:fPr>
                      <m:num>
                        <m:r>
                          <a:rPr lang="de-DE" i="1">
                            <a:solidFill>
                              <a:schemeClr val="tx1"/>
                            </a:solidFill>
                            <a:latin typeface="Cambria Math" panose="02040503050406030204" pitchFamily="18" charset="0"/>
                          </a:rPr>
                          <m:t>1</m:t>
                        </m:r>
                      </m:num>
                      <m:den>
                        <m:r>
                          <a:rPr lang="de-DE" i="1">
                            <a:solidFill>
                              <a:schemeClr val="tx1"/>
                            </a:solidFill>
                            <a:latin typeface="Cambria Math" panose="02040503050406030204" pitchFamily="18" charset="0"/>
                          </a:rPr>
                          <m:t>𝑧</m:t>
                        </m:r>
                        <m:r>
                          <a:rPr lang="de-DE" i="1">
                            <a:solidFill>
                              <a:schemeClr val="tx1"/>
                            </a:solidFill>
                            <a:latin typeface="Cambria Math" panose="02040503050406030204" pitchFamily="18" charset="0"/>
                          </a:rPr>
                          <m:t>²</m:t>
                        </m:r>
                      </m:den>
                    </m:f>
                    <m:r>
                      <a:rPr lang="de-DE" i="1">
                        <a:solidFill>
                          <a:schemeClr val="tx1"/>
                        </a:solidFill>
                        <a:latin typeface="Cambria Math" panose="02040503050406030204" pitchFamily="18" charset="0"/>
                      </a:rPr>
                      <m:t> </m:t>
                    </m:r>
                  </m:oMath>
                </a14:m>
                <a:r>
                  <a:rPr lang="de-DE" dirty="0">
                    <a:solidFill>
                      <a:schemeClr val="tx1"/>
                    </a:solidFill>
                  </a:rPr>
                  <a:t> und </a:t>
                </a:r>
                <a14:m>
                  <m:oMath xmlns:m="http://schemas.openxmlformats.org/officeDocument/2006/math">
                    <m:f>
                      <m:fPr>
                        <m:ctrlPr>
                          <a:rPr lang="de-DE" i="1">
                            <a:solidFill>
                              <a:schemeClr val="tx1"/>
                            </a:solidFill>
                            <a:latin typeface="Cambria Math" panose="02040503050406030204" pitchFamily="18" charset="0"/>
                          </a:rPr>
                        </m:ctrlPr>
                      </m:fPr>
                      <m:num>
                        <m:r>
                          <a:rPr lang="de-DE" i="1">
                            <a:solidFill>
                              <a:schemeClr val="tx1"/>
                            </a:solidFill>
                            <a:latin typeface="Cambria Math" panose="02040503050406030204" pitchFamily="18" charset="0"/>
                          </a:rPr>
                          <m:t>𝑦</m:t>
                        </m:r>
                      </m:num>
                      <m:den>
                        <m:r>
                          <a:rPr lang="de-DE" i="1">
                            <a:solidFill>
                              <a:schemeClr val="tx1"/>
                            </a:solidFill>
                            <a:latin typeface="Cambria Math" panose="02040503050406030204" pitchFamily="18" charset="0"/>
                          </a:rPr>
                          <m:t>𝑧</m:t>
                        </m:r>
                        <m:r>
                          <a:rPr lang="de-DE" i="1">
                            <a:solidFill>
                              <a:schemeClr val="tx1"/>
                            </a:solidFill>
                            <a:latin typeface="Cambria Math" panose="02040503050406030204" pitchFamily="18" charset="0"/>
                          </a:rPr>
                          <m:t>²</m:t>
                        </m:r>
                      </m:den>
                    </m:f>
                    <m:r>
                      <a:rPr lang="de-DE" b="0" i="1" smtClean="0">
                        <a:solidFill>
                          <a:schemeClr val="tx1"/>
                        </a:solidFill>
                        <a:latin typeface="Cambria Math" panose="02040503050406030204" pitchFamily="18" charset="0"/>
                      </a:rPr>
                      <m:t> </m:t>
                    </m:r>
                    <m:r>
                      <a:rPr lang="de-DE" i="1">
                        <a:solidFill>
                          <a:schemeClr val="tx1"/>
                        </a:solidFill>
                        <a:latin typeface="Cambria Math" panose="02040503050406030204" pitchFamily="18" charset="0"/>
                      </a:rPr>
                      <m:t> </m:t>
                    </m:r>
                  </m:oMath>
                </a14:m>
                <a:r>
                  <a:rPr lang="de-DE" dirty="0"/>
                  <a:t>konstante Faktoren sind (Konstante-Faktor-Regel). Wir haben ein Polynom in x. Der konstante </a:t>
                </a:r>
                <a:r>
                  <a:rPr lang="de-DE" i="1" dirty="0"/>
                  <a:t>Summand</a:t>
                </a:r>
                <a:r>
                  <a:rPr lang="de-DE" dirty="0"/>
                  <a:t>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𝑧</m:t>
                        </m:r>
                      </m:den>
                    </m:f>
                  </m:oMath>
                </a14:m>
                <a:r>
                  <a:rPr lang="de-DE" dirty="0"/>
                  <a:t> fällt beim Ableiten weg. Er hängt nicht von x ab.                                                                                                                 </a:t>
                </a:r>
                <a:r>
                  <a:rPr lang="de-DE" u="sng" dirty="0"/>
                  <a:t>X</a:t>
                </a:r>
              </a:p>
            </p:txBody>
          </p:sp>
        </mc:Choice>
        <mc:Fallback xmlns="">
          <p:sp>
            <p:nvSpPr>
              <p:cNvPr id="7" name="Textfeld 6">
                <a:extLst>
                  <a:ext uri="{FF2B5EF4-FFF2-40B4-BE49-F238E27FC236}">
                    <a16:creationId xmlns:a16="http://schemas.microsoft.com/office/drawing/2014/main" id="{94991E5E-3516-49A7-8F2E-5A6827881D09}"/>
                  </a:ext>
                </a:extLst>
              </p:cNvPr>
              <p:cNvSpPr txBox="1">
                <a:spLocks noRot="1" noChangeAspect="1" noMove="1" noResize="1" noEditPoints="1" noAdjustHandles="1" noChangeArrowheads="1" noChangeShapeType="1" noTextEdit="1"/>
              </p:cNvSpPr>
              <p:nvPr/>
            </p:nvSpPr>
            <p:spPr>
              <a:xfrm>
                <a:off x="1884783" y="3746369"/>
                <a:ext cx="8422433" cy="1542730"/>
              </a:xfrm>
              <a:prstGeom prst="rect">
                <a:avLst/>
              </a:prstGeom>
              <a:blipFill>
                <a:blip r:embed="rId3"/>
                <a:stretch>
                  <a:fillRect l="-579" b="-5534"/>
                </a:stretch>
              </a:blipFill>
            </p:spPr>
            <p:txBody>
              <a:bodyPr/>
              <a:lstStyle/>
              <a:p>
                <a:r>
                  <a:rPr lang="de-DE">
                    <a:noFill/>
                  </a:rPr>
                  <a:t> </a:t>
                </a:r>
              </a:p>
            </p:txBody>
          </p:sp>
        </mc:Fallback>
      </mc:AlternateContent>
      <p:sp>
        <p:nvSpPr>
          <p:cNvPr id="8" name="Textfeld 7">
            <a:extLst>
              <a:ext uri="{FF2B5EF4-FFF2-40B4-BE49-F238E27FC236}">
                <a16:creationId xmlns:a16="http://schemas.microsoft.com/office/drawing/2014/main" id="{9C586658-9D93-49CA-9DC4-5C27C2B81160}"/>
              </a:ext>
            </a:extLst>
          </p:cNvPr>
          <p:cNvSpPr txBox="1"/>
          <p:nvPr/>
        </p:nvSpPr>
        <p:spPr>
          <a:xfrm>
            <a:off x="7754277" y="2978055"/>
            <a:ext cx="2436949" cy="369332"/>
          </a:xfrm>
          <a:prstGeom prst="rect">
            <a:avLst/>
          </a:prstGeom>
          <a:noFill/>
        </p:spPr>
        <p:txBody>
          <a:bodyPr wrap="none" rtlCol="0">
            <a:spAutoFit/>
          </a:bodyPr>
          <a:lstStyle/>
          <a:p>
            <a:r>
              <a:rPr lang="de-DE" u="sng" dirty="0">
                <a:solidFill>
                  <a:schemeClr val="accent5">
                    <a:lumMod val="75000"/>
                  </a:schemeClr>
                </a:solidFill>
              </a:rPr>
              <a:t>Warum kommt das raus?</a:t>
            </a:r>
          </a:p>
        </p:txBody>
      </p:sp>
    </p:spTree>
    <p:extLst>
      <p:ext uri="{BB962C8B-B14F-4D97-AF65-F5344CB8AC3E}">
        <p14:creationId xmlns:p14="http://schemas.microsoft.com/office/powerpoint/2010/main" val="3076722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a:t>Berechnung: Partielle Differentiale</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600269" y="2105958"/>
                <a:ext cx="10120603" cy="3698833"/>
              </a:xfrm>
              <a:prstGeom prst="rect">
                <a:avLst/>
              </a:prstGeom>
              <a:noFill/>
            </p:spPr>
            <p:txBody>
              <a:bodyPr wrap="square" rtlCol="0">
                <a:spAutoFit/>
              </a:bodyPr>
              <a:lstStyle/>
              <a:p>
                <a:endParaRPr lang="de-DE"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𝒇</m:t>
                      </m:r>
                      <m:d>
                        <m:dPr>
                          <m:ctrlPr>
                            <a:rPr lang="de-DE" b="1" i="1">
                              <a:latin typeface="Cambria Math" panose="02040503050406030204" pitchFamily="18" charset="0"/>
                            </a:rPr>
                          </m:ctrlPr>
                        </m:dPr>
                        <m:e>
                          <m:r>
                            <a:rPr lang="de-DE" b="1" i="1">
                              <a:latin typeface="Cambria Math" panose="02040503050406030204" pitchFamily="18" charset="0"/>
                            </a:rPr>
                            <m:t>𝒙</m:t>
                          </m:r>
                          <m:r>
                            <a:rPr lang="de-DE" b="1" i="1">
                              <a:latin typeface="Cambria Math" panose="02040503050406030204" pitchFamily="18" charset="0"/>
                            </a:rPr>
                            <m:t>,</m:t>
                          </m:r>
                          <m:r>
                            <a:rPr lang="de-DE" b="1" i="1">
                              <a:latin typeface="Cambria Math" panose="02040503050406030204" pitchFamily="18" charset="0"/>
                            </a:rPr>
                            <m:t>𝒚</m:t>
                          </m:r>
                          <m:r>
                            <a:rPr lang="de-DE" b="1" i="1">
                              <a:latin typeface="Cambria Math" panose="02040503050406030204" pitchFamily="18" charset="0"/>
                            </a:rPr>
                            <m:t>,</m:t>
                          </m:r>
                          <m:r>
                            <a:rPr lang="de-DE" b="1" i="1">
                              <a:latin typeface="Cambria Math" panose="02040503050406030204" pitchFamily="18" charset="0"/>
                            </a:rPr>
                            <m:t>𝒛</m:t>
                          </m:r>
                        </m:e>
                      </m:d>
                      <m:r>
                        <a:rPr lang="de-DE" b="1" i="1">
                          <a:latin typeface="Cambria Math" panose="02040503050406030204" pitchFamily="18" charset="0"/>
                        </a:rPr>
                        <m:t>=</m:t>
                      </m:r>
                      <m:f>
                        <m:fPr>
                          <m:ctrlPr>
                            <a:rPr lang="de-DE" b="1" i="1">
                              <a:latin typeface="Cambria Math" panose="02040503050406030204" pitchFamily="18" charset="0"/>
                            </a:rPr>
                          </m:ctrlPr>
                        </m:fPr>
                        <m:num>
                          <m:sSup>
                            <m:sSupPr>
                              <m:ctrlPr>
                                <a:rPr lang="de-DE" b="1" i="1" smtClean="0">
                                  <a:latin typeface="Cambria Math" panose="02040503050406030204" pitchFamily="18" charset="0"/>
                                </a:rPr>
                              </m:ctrlPr>
                            </m:sSupPr>
                            <m:e>
                              <m:r>
                                <a:rPr lang="de-DE" b="1" i="1">
                                  <a:latin typeface="Cambria Math" panose="02040503050406030204" pitchFamily="18" charset="0"/>
                                </a:rPr>
                                <m:t>𝒙</m:t>
                              </m:r>
                            </m:e>
                            <m:sup>
                              <m:r>
                                <a:rPr lang="de-DE" b="1" i="1" smtClean="0">
                                  <a:latin typeface="Cambria Math" panose="02040503050406030204" pitchFamily="18" charset="0"/>
                                </a:rPr>
                                <m:t>𝟐</m:t>
                              </m:r>
                            </m:sup>
                          </m:sSup>
                          <m:r>
                            <a:rPr lang="de-DE" b="1" i="1">
                              <a:latin typeface="Cambria Math" panose="02040503050406030204" pitchFamily="18" charset="0"/>
                            </a:rPr>
                            <m:t>+</m:t>
                          </m:r>
                          <m:r>
                            <a:rPr lang="de-DE" b="1" i="1" smtClean="0">
                              <a:latin typeface="Cambria Math" panose="02040503050406030204" pitchFamily="18" charset="0"/>
                            </a:rPr>
                            <m:t>𝒙</m:t>
                          </m:r>
                          <m:r>
                            <a:rPr lang="de-DE" b="1" i="1">
                              <a:latin typeface="Cambria Math" panose="02040503050406030204" pitchFamily="18" charset="0"/>
                            </a:rPr>
                            <m:t>𝒚</m:t>
                          </m:r>
                          <m:r>
                            <a:rPr lang="de-DE" b="1" i="1" smtClean="0">
                              <a:latin typeface="Cambria Math" panose="02040503050406030204" pitchFamily="18" charset="0"/>
                            </a:rPr>
                            <m:t>+</m:t>
                          </m:r>
                          <m:r>
                            <a:rPr lang="de-DE" b="1" i="1" smtClean="0">
                              <a:latin typeface="Cambria Math" panose="02040503050406030204" pitchFamily="18" charset="0"/>
                            </a:rPr>
                            <m:t>𝒛</m:t>
                          </m:r>
                        </m:num>
                        <m:den>
                          <m:r>
                            <a:rPr lang="de-DE" b="1" i="1">
                              <a:latin typeface="Cambria Math" panose="02040503050406030204" pitchFamily="18" charset="0"/>
                            </a:rPr>
                            <m:t>𝒛</m:t>
                          </m:r>
                          <m:r>
                            <a:rPr lang="de-DE" b="1" i="1">
                              <a:latin typeface="Cambria Math" panose="02040503050406030204" pitchFamily="18" charset="0"/>
                            </a:rPr>
                            <m:t>²</m:t>
                          </m:r>
                        </m:den>
                      </m:f>
                    </m:oMath>
                  </m:oMathPara>
                </a14:m>
                <a:endParaRPr lang="de-DE" b="1" i="1" dirty="0">
                  <a:latin typeface="Cambria Math" panose="02040503050406030204" pitchFamily="18" charset="0"/>
                </a:endParaRPr>
              </a:p>
              <a:p>
                <a:endParaRPr lang="de-DE"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den>
                      </m:f>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2</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num>
                        <m:den>
                          <m:r>
                            <a:rPr lang="de-DE" i="1">
                              <a:latin typeface="Cambria Math" panose="02040503050406030204" pitchFamily="18" charset="0"/>
                            </a:rPr>
                            <m:t>𝑧</m:t>
                          </m:r>
                          <m:r>
                            <a:rPr lang="de-DE" i="1">
                              <a:latin typeface="Cambria Math" panose="02040503050406030204" pitchFamily="18" charset="0"/>
                            </a:rPr>
                            <m:t>²</m:t>
                          </m:r>
                        </m:den>
                      </m:f>
                    </m:oMath>
                  </m:oMathPara>
                </a14:m>
                <a:endParaRPr lang="de-DE" i="1" dirty="0">
                  <a:latin typeface="Cambria Math" panose="02040503050406030204" pitchFamily="18" charset="0"/>
                </a:endParaRPr>
              </a:p>
              <a:p>
                <a:endParaRPr lang="de-DE"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𝑦</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𝑓</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𝑥</m:t>
                          </m:r>
                        </m:num>
                        <m:den>
                          <m:r>
                            <a:rPr lang="de-DE" b="0" i="1" smtClean="0">
                              <a:latin typeface="Cambria Math" panose="02040503050406030204" pitchFamily="18" charset="0"/>
                            </a:rPr>
                            <m:t>𝑧</m:t>
                          </m:r>
                          <m:r>
                            <a:rPr lang="de-DE" b="0" i="1" smtClean="0">
                              <a:latin typeface="Cambria Math" panose="02040503050406030204" pitchFamily="18" charset="0"/>
                            </a:rPr>
                            <m:t>²</m:t>
                          </m:r>
                        </m:den>
                      </m:f>
                    </m:oMath>
                  </m:oMathPara>
                </a14:m>
                <a:endParaRPr lang="de-DE" b="0" dirty="0"/>
              </a:p>
              <a:p>
                <a:endParaRPr lang="de-DE" dirty="0"/>
              </a:p>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𝑧</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den>
                      </m:f>
                      <m:r>
                        <a:rPr lang="de-DE" i="1">
                          <a:latin typeface="Cambria Math" panose="02040503050406030204" pitchFamily="18" charset="0"/>
                        </a:rPr>
                        <m:t>=</m:t>
                      </m:r>
                      <m:f>
                        <m:fPr>
                          <m:ctrlPr>
                            <a:rPr lang="de-DE" i="1">
                              <a:latin typeface="Cambria Math" panose="02040503050406030204" pitchFamily="18" charset="0"/>
                            </a:rPr>
                          </m:ctrlPr>
                        </m:fPr>
                        <m:num>
                          <m:r>
                            <a:rPr lang="de-DE" b="0" i="1" smtClean="0">
                              <a:latin typeface="Cambria Math" panose="02040503050406030204" pitchFamily="18" charset="0"/>
                            </a:rPr>
                            <m:t>1</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𝑧</m:t>
                              </m:r>
                            </m:e>
                            <m:sup>
                              <m:r>
                                <a:rPr lang="de-DE" b="0" i="1" smtClean="0">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𝑥</m:t>
                              </m:r>
                            </m:e>
                            <m:sup>
                              <m:r>
                                <a:rPr lang="de-DE" b="0" i="1" smtClean="0">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𝑥𝑦</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num>
                        <m:den>
                          <m:sSup>
                            <m:sSupPr>
                              <m:ctrlPr>
                                <a:rPr lang="de-DE" i="1" smtClean="0">
                                  <a:latin typeface="Cambria Math" panose="02040503050406030204" pitchFamily="18" charset="0"/>
                                </a:rPr>
                              </m:ctrlPr>
                            </m:sSupPr>
                            <m:e>
                              <m:r>
                                <a:rPr lang="de-DE" b="0" i="1" smtClean="0">
                                  <a:latin typeface="Cambria Math" panose="02040503050406030204" pitchFamily="18" charset="0"/>
                                </a:rPr>
                                <m:t>𝑧</m:t>
                              </m:r>
                            </m:e>
                            <m:sup>
                              <m:r>
                                <a:rPr lang="de-DE" b="0" i="1" smtClean="0">
                                  <a:latin typeface="Cambria Math" panose="02040503050406030204" pitchFamily="18" charset="0"/>
                                </a:rPr>
                                <m:t>4</m:t>
                              </m:r>
                            </m:sup>
                          </m:sSup>
                        </m:den>
                      </m:f>
                    </m:oMath>
                  </m:oMathPara>
                </a14:m>
                <a:endParaRPr lang="de-DE" dirty="0"/>
              </a:p>
              <a:p>
                <a:endParaRPr lang="de-DE" dirty="0"/>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600269" y="2105958"/>
                <a:ext cx="10120603" cy="3698833"/>
              </a:xfrm>
              <a:prstGeom prst="rect">
                <a:avLst/>
              </a:prstGeom>
              <a:blipFill>
                <a:blip r:embed="rId2"/>
                <a:stretch>
                  <a:fillRect/>
                </a:stretch>
              </a:blipFill>
            </p:spPr>
            <p:txBody>
              <a:bodyPr/>
              <a:lstStyle/>
              <a:p>
                <a:r>
                  <a:rPr lang="de-DE">
                    <a:noFill/>
                  </a:rPr>
                  <a:t> </a:t>
                </a:r>
              </a:p>
            </p:txBody>
          </p:sp>
        </mc:Fallback>
      </mc:AlternateContent>
      <p:sp>
        <p:nvSpPr>
          <p:cNvPr id="6" name="Textfeld 5">
            <a:extLst>
              <a:ext uri="{FF2B5EF4-FFF2-40B4-BE49-F238E27FC236}">
                <a16:creationId xmlns:a16="http://schemas.microsoft.com/office/drawing/2014/main" id="{220AD462-250F-4772-AFE0-A8BF18CBB11E}"/>
              </a:ext>
            </a:extLst>
          </p:cNvPr>
          <p:cNvSpPr txBox="1"/>
          <p:nvPr/>
        </p:nvSpPr>
        <p:spPr>
          <a:xfrm>
            <a:off x="9160874" y="4149863"/>
            <a:ext cx="950645" cy="369332"/>
          </a:xfrm>
          <a:prstGeom prst="rect">
            <a:avLst/>
          </a:prstGeom>
          <a:noFill/>
        </p:spPr>
        <p:txBody>
          <a:bodyPr wrap="none" rtlCol="0">
            <a:spAutoFit/>
          </a:bodyPr>
          <a:lstStyle/>
          <a:p>
            <a:r>
              <a:rPr lang="de-DE" u="sng" dirty="0">
                <a:solidFill>
                  <a:schemeClr val="tx2"/>
                </a:solidFill>
              </a:rPr>
              <a:t>Warum?</a:t>
            </a:r>
          </a:p>
        </p:txBody>
      </p:sp>
      <p:sp>
        <p:nvSpPr>
          <p:cNvPr id="4" name="Textfeld 3">
            <a:extLst>
              <a:ext uri="{FF2B5EF4-FFF2-40B4-BE49-F238E27FC236}">
                <a16:creationId xmlns:a16="http://schemas.microsoft.com/office/drawing/2014/main" id="{8935C8AE-A6AF-4599-8235-AC0732BA60DD}"/>
              </a:ext>
            </a:extLst>
          </p:cNvPr>
          <p:cNvSpPr txBox="1"/>
          <p:nvPr/>
        </p:nvSpPr>
        <p:spPr>
          <a:xfrm>
            <a:off x="5640355" y="2971800"/>
            <a:ext cx="914400" cy="914400"/>
          </a:xfrm>
          <a:prstGeom prst="rect">
            <a:avLst/>
          </a:prstGeom>
          <a:noFill/>
        </p:spPr>
        <p:txBody>
          <a:bodyPr wrap="square" rtlCol="0">
            <a:spAutoFit/>
          </a:bodyPr>
          <a:lstStyle/>
          <a:p>
            <a:endParaRPr lang="de-DE" dirty="0"/>
          </a:p>
        </p:txBody>
      </p:sp>
      <p:sp>
        <p:nvSpPr>
          <p:cNvPr id="7" name="Textfeld 6">
            <a:extLst>
              <a:ext uri="{FF2B5EF4-FFF2-40B4-BE49-F238E27FC236}">
                <a16:creationId xmlns:a16="http://schemas.microsoft.com/office/drawing/2014/main" id="{A9224794-5ADC-4A46-A7F2-75B4F9262A98}"/>
              </a:ext>
            </a:extLst>
          </p:cNvPr>
          <p:cNvSpPr txBox="1"/>
          <p:nvPr/>
        </p:nvSpPr>
        <p:spPr>
          <a:xfrm>
            <a:off x="5640355" y="2971800"/>
            <a:ext cx="914400" cy="914400"/>
          </a:xfrm>
          <a:prstGeom prst="rect">
            <a:avLst/>
          </a:prstGeom>
          <a:noFill/>
        </p:spPr>
        <p:txBody>
          <a:bodyPr wrap="square" rtlCol="0">
            <a:spAutoFit/>
          </a:bodyPr>
          <a:lstStyle/>
          <a:p>
            <a:endParaRPr lang="de-DE" dirty="0"/>
          </a:p>
        </p:txBody>
      </p:sp>
      <p:sp>
        <p:nvSpPr>
          <p:cNvPr id="10" name="Textfeld 9">
            <a:extLst>
              <a:ext uri="{FF2B5EF4-FFF2-40B4-BE49-F238E27FC236}">
                <a16:creationId xmlns:a16="http://schemas.microsoft.com/office/drawing/2014/main" id="{C06A40A6-3F2F-4C34-8E10-4AB1FD0E5FB3}"/>
              </a:ext>
            </a:extLst>
          </p:cNvPr>
          <p:cNvSpPr txBox="1"/>
          <p:nvPr/>
        </p:nvSpPr>
        <p:spPr>
          <a:xfrm>
            <a:off x="9235440" y="4917440"/>
            <a:ext cx="950645" cy="369332"/>
          </a:xfrm>
          <a:prstGeom prst="rect">
            <a:avLst/>
          </a:prstGeom>
          <a:noFill/>
        </p:spPr>
        <p:txBody>
          <a:bodyPr wrap="none" rtlCol="0">
            <a:spAutoFit/>
          </a:bodyPr>
          <a:lstStyle/>
          <a:p>
            <a:r>
              <a:rPr lang="de-DE" u="sng" dirty="0">
                <a:solidFill>
                  <a:schemeClr val="tx2"/>
                </a:solidFill>
              </a:rPr>
              <a:t>Warum?</a:t>
            </a:r>
          </a:p>
        </p:txBody>
      </p:sp>
      <p:sp>
        <p:nvSpPr>
          <p:cNvPr id="11" name="Textfeld 10">
            <a:extLst>
              <a:ext uri="{FF2B5EF4-FFF2-40B4-BE49-F238E27FC236}">
                <a16:creationId xmlns:a16="http://schemas.microsoft.com/office/drawing/2014/main" id="{51369CED-102B-4C12-B535-4D86DBDB4387}"/>
              </a:ext>
            </a:extLst>
          </p:cNvPr>
          <p:cNvSpPr txBox="1"/>
          <p:nvPr/>
        </p:nvSpPr>
        <p:spPr>
          <a:xfrm>
            <a:off x="8501104" y="3773466"/>
            <a:ext cx="3369962" cy="2031325"/>
          </a:xfrm>
          <a:prstGeom prst="rect">
            <a:avLst/>
          </a:prstGeom>
          <a:solidFill>
            <a:srgbClr val="0070C0"/>
          </a:solidFill>
        </p:spPr>
        <p:txBody>
          <a:bodyPr wrap="square" rtlCol="0">
            <a:spAutoFit/>
          </a:bodyPr>
          <a:lstStyle/>
          <a:p>
            <a:r>
              <a:rPr lang="de-DE" dirty="0"/>
              <a:t>Dieses Mal steht die Größe z, nach der abgeleitet wird, im Zähler und im Nenner von f. Daher ist die </a:t>
            </a:r>
            <a:r>
              <a:rPr lang="de-DE" dirty="0">
                <a:hlinkClick r:id="rId3"/>
              </a:rPr>
              <a:t>Quotientenregel</a:t>
            </a:r>
            <a:r>
              <a:rPr lang="de-DE" dirty="0"/>
              <a:t> anzuwenden. Bitte beachten Sie, dass der Zähler von f die Struktur „z + Konstante“ hat und daher abgeleitet 1 ergibt.    </a:t>
            </a:r>
            <a:r>
              <a:rPr lang="de-DE" u="sng" dirty="0"/>
              <a:t>X</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C287C250-A180-4AE0-A869-D84879C613A8}"/>
                  </a:ext>
                </a:extLst>
              </p:cNvPr>
              <p:cNvSpPr txBox="1"/>
              <p:nvPr/>
            </p:nvSpPr>
            <p:spPr>
              <a:xfrm>
                <a:off x="7557734" y="3131370"/>
                <a:ext cx="4306055" cy="809389"/>
              </a:xfrm>
              <a:prstGeom prst="rect">
                <a:avLst/>
              </a:prstGeom>
              <a:solidFill>
                <a:schemeClr val="accent2">
                  <a:lumMod val="40000"/>
                  <a:lumOff val="60000"/>
                </a:schemeClr>
              </a:solidFill>
            </p:spPr>
            <p:txBody>
              <a:bodyPr wrap="square" rtlCol="0">
                <a:spAutoFit/>
              </a:bodyPr>
              <a:lstStyle/>
              <a:p>
                <a:r>
                  <a:rPr lang="de-DE" dirty="0"/>
                  <a:t>In diesem Fall schreibt man die Funktion f als </a:t>
                </a:r>
                <a14:m>
                  <m:oMath xmlns:m="http://schemas.openxmlformats.org/officeDocument/2006/math">
                    <m:r>
                      <a:rPr lang="de-DE" b="1" i="1">
                        <a:latin typeface="Cambria Math" panose="02040503050406030204" pitchFamily="18" charset="0"/>
                      </a:rPr>
                      <m:t>𝒇</m:t>
                    </m:r>
                    <m:d>
                      <m:dPr>
                        <m:ctrlPr>
                          <a:rPr lang="de-DE" b="1" i="1">
                            <a:latin typeface="Cambria Math" panose="02040503050406030204" pitchFamily="18" charset="0"/>
                          </a:rPr>
                        </m:ctrlPr>
                      </m:dPr>
                      <m:e>
                        <m:r>
                          <a:rPr lang="de-DE" b="1" i="1">
                            <a:latin typeface="Cambria Math" panose="02040503050406030204" pitchFamily="18" charset="0"/>
                          </a:rPr>
                          <m:t>𝒙</m:t>
                        </m:r>
                        <m:r>
                          <a:rPr lang="de-DE" b="1" i="1">
                            <a:latin typeface="Cambria Math" panose="02040503050406030204" pitchFamily="18" charset="0"/>
                          </a:rPr>
                          <m:t>,</m:t>
                        </m:r>
                        <m:r>
                          <a:rPr lang="de-DE" b="1" i="1">
                            <a:latin typeface="Cambria Math" panose="02040503050406030204" pitchFamily="18" charset="0"/>
                          </a:rPr>
                          <m:t>𝒚</m:t>
                        </m:r>
                        <m:r>
                          <a:rPr lang="de-DE" b="1" i="1">
                            <a:latin typeface="Cambria Math" panose="02040503050406030204" pitchFamily="18" charset="0"/>
                          </a:rPr>
                          <m:t>,</m:t>
                        </m:r>
                        <m:r>
                          <a:rPr lang="de-DE" b="1" i="1">
                            <a:latin typeface="Cambria Math" panose="02040503050406030204" pitchFamily="18" charset="0"/>
                          </a:rPr>
                          <m:t>𝒛</m:t>
                        </m:r>
                      </m:e>
                    </m:d>
                    <m:r>
                      <a:rPr lang="de-DE" b="1" i="1">
                        <a:latin typeface="Cambria Math" panose="02040503050406030204" pitchFamily="18" charset="0"/>
                      </a:rPr>
                      <m:t>=</m:t>
                    </m:r>
                    <m:f>
                      <m:fPr>
                        <m:ctrlPr>
                          <a:rPr lang="de-DE" b="1" i="1">
                            <a:latin typeface="Cambria Math" panose="02040503050406030204" pitchFamily="18" charset="0"/>
                          </a:rPr>
                        </m:ctrlPr>
                      </m:fPr>
                      <m:num>
                        <m:r>
                          <a:rPr lang="de-DE" b="1" i="1">
                            <a:latin typeface="Cambria Math" panose="02040503050406030204" pitchFamily="18" charset="0"/>
                          </a:rPr>
                          <m:t>𝒙</m:t>
                        </m:r>
                      </m:num>
                      <m:den>
                        <m:r>
                          <a:rPr lang="de-DE" b="1" i="1">
                            <a:latin typeface="Cambria Math" panose="02040503050406030204" pitchFamily="18" charset="0"/>
                          </a:rPr>
                          <m:t>𝒛</m:t>
                        </m:r>
                        <m:r>
                          <a:rPr lang="de-DE" b="1" i="1">
                            <a:latin typeface="Cambria Math" panose="02040503050406030204" pitchFamily="18" charset="0"/>
                          </a:rPr>
                          <m:t>²</m:t>
                        </m:r>
                      </m:den>
                    </m:f>
                    <m:r>
                      <a:rPr lang="de-DE" b="1" i="1">
                        <a:latin typeface="Cambria Math" panose="02040503050406030204" pitchFamily="18" charset="0"/>
                      </a:rPr>
                      <m:t>𝒚</m:t>
                    </m:r>
                    <m:r>
                      <a:rPr lang="de-DE" b="1" i="1" smtClean="0">
                        <a:latin typeface="Cambria Math" panose="02040503050406030204" pitchFamily="18" charset="0"/>
                      </a:rPr>
                      <m:t>+</m:t>
                    </m:r>
                    <m:f>
                      <m:fPr>
                        <m:ctrlPr>
                          <a:rPr lang="de-DE" b="1" i="1">
                            <a:latin typeface="Cambria Math" panose="02040503050406030204" pitchFamily="18" charset="0"/>
                          </a:rPr>
                        </m:ctrlPr>
                      </m:fPr>
                      <m:num>
                        <m:sSup>
                          <m:sSupPr>
                            <m:ctrlPr>
                              <a:rPr lang="de-DE" b="1" i="1">
                                <a:latin typeface="Cambria Math" panose="02040503050406030204" pitchFamily="18" charset="0"/>
                              </a:rPr>
                            </m:ctrlPr>
                          </m:sSupPr>
                          <m:e>
                            <m:r>
                              <a:rPr lang="de-DE" b="1" i="1">
                                <a:latin typeface="Cambria Math" panose="02040503050406030204" pitchFamily="18" charset="0"/>
                              </a:rPr>
                              <m:t>𝒙</m:t>
                            </m:r>
                          </m:e>
                          <m:sup>
                            <m:r>
                              <a:rPr lang="de-DE" b="1" i="1">
                                <a:latin typeface="Cambria Math" panose="02040503050406030204" pitchFamily="18" charset="0"/>
                              </a:rPr>
                              <m:t>𝟐</m:t>
                            </m:r>
                          </m:sup>
                        </m:sSup>
                        <m:r>
                          <a:rPr lang="de-DE" b="1" i="1">
                            <a:latin typeface="Cambria Math" panose="02040503050406030204" pitchFamily="18" charset="0"/>
                          </a:rPr>
                          <m:t>+</m:t>
                        </m:r>
                        <m:r>
                          <a:rPr lang="de-DE" b="1" i="1">
                            <a:latin typeface="Cambria Math" panose="02040503050406030204" pitchFamily="18" charset="0"/>
                          </a:rPr>
                          <m:t>𝒛</m:t>
                        </m:r>
                      </m:num>
                      <m:den>
                        <m:r>
                          <a:rPr lang="de-DE" b="1" i="1">
                            <a:latin typeface="Cambria Math" panose="02040503050406030204" pitchFamily="18" charset="0"/>
                          </a:rPr>
                          <m:t>𝒛</m:t>
                        </m:r>
                        <m:r>
                          <a:rPr lang="de-DE" b="1" i="1">
                            <a:latin typeface="Cambria Math" panose="02040503050406030204" pitchFamily="18" charset="0"/>
                          </a:rPr>
                          <m:t>²</m:t>
                        </m:r>
                      </m:den>
                    </m:f>
                  </m:oMath>
                </a14:m>
                <a:r>
                  <a:rPr lang="de-DE" dirty="0"/>
                  <a:t>.                           </a:t>
                </a:r>
                <a:r>
                  <a:rPr lang="de-DE" u="sng" dirty="0"/>
                  <a:t>X</a:t>
                </a:r>
              </a:p>
            </p:txBody>
          </p:sp>
        </mc:Choice>
        <mc:Fallback xmlns="">
          <p:sp>
            <p:nvSpPr>
              <p:cNvPr id="8" name="Textfeld 7">
                <a:extLst>
                  <a:ext uri="{FF2B5EF4-FFF2-40B4-BE49-F238E27FC236}">
                    <a16:creationId xmlns:a16="http://schemas.microsoft.com/office/drawing/2014/main" id="{C287C250-A180-4AE0-A869-D84879C613A8}"/>
                  </a:ext>
                </a:extLst>
              </p:cNvPr>
              <p:cNvSpPr txBox="1">
                <a:spLocks noRot="1" noChangeAspect="1" noMove="1" noResize="1" noEditPoints="1" noAdjustHandles="1" noChangeArrowheads="1" noChangeShapeType="1" noTextEdit="1"/>
              </p:cNvSpPr>
              <p:nvPr/>
            </p:nvSpPr>
            <p:spPr>
              <a:xfrm>
                <a:off x="7557734" y="3131370"/>
                <a:ext cx="4306055" cy="809389"/>
              </a:xfrm>
              <a:prstGeom prst="rect">
                <a:avLst/>
              </a:prstGeom>
              <a:blipFill>
                <a:blip r:embed="rId4"/>
                <a:stretch>
                  <a:fillRect l="-1275" t="-4545" r="-992" b="-5303"/>
                </a:stretch>
              </a:blipFill>
            </p:spPr>
            <p:txBody>
              <a:bodyPr/>
              <a:lstStyle/>
              <a:p>
                <a:r>
                  <a:rPr lang="de-DE">
                    <a:noFill/>
                  </a:rPr>
                  <a:t> </a:t>
                </a:r>
              </a:p>
            </p:txBody>
          </p:sp>
        </mc:Fallback>
      </mc:AlternateContent>
    </p:spTree>
    <p:extLst>
      <p:ext uri="{BB962C8B-B14F-4D97-AF65-F5344CB8AC3E}">
        <p14:creationId xmlns:p14="http://schemas.microsoft.com/office/powerpoint/2010/main" val="2920215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P spid="11"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4190-F230-4023-A1A3-DA0513A71D69}"/>
              </a:ext>
            </a:extLst>
          </p:cNvPr>
          <p:cNvSpPr>
            <a:spLocks noGrp="1"/>
          </p:cNvSpPr>
          <p:nvPr>
            <p:ph type="title"/>
          </p:nvPr>
        </p:nvSpPr>
        <p:spPr/>
        <p:txBody>
          <a:bodyPr/>
          <a:lstStyle/>
          <a:p>
            <a:r>
              <a:rPr lang="de-DE" dirty="0"/>
              <a:t>Einsetzen der Terme ergibt</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6CBDF2D6-2D5E-4C1A-BC52-F84043AF9B2A}"/>
                  </a:ext>
                </a:extLst>
              </p:cNvPr>
              <p:cNvSpPr txBox="1"/>
              <p:nvPr/>
            </p:nvSpPr>
            <p:spPr>
              <a:xfrm>
                <a:off x="600269" y="2105958"/>
                <a:ext cx="10120603" cy="1781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      </m:t>
                      </m:r>
                      <m:r>
                        <a:rPr lang="de-DE" b="0" i="1" smtClean="0">
                          <a:latin typeface="Cambria Math" panose="02040503050406030204" pitchFamily="18" charset="0"/>
                        </a:rPr>
                        <m:t>𝑑𝑓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𝑑𝑥</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𝑦</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𝑑𝑦</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𝑧</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𝑑𝑧</m:t>
                      </m:r>
                    </m:oMath>
                  </m:oMathPara>
                </a14:m>
                <a:br>
                  <a:rPr lang="de-DE" dirty="0">
                    <a:ea typeface="Cambria Math" panose="02040503050406030204" pitchFamily="18" charset="0"/>
                  </a:rPr>
                </a:br>
                <a:endParaRPr lang="de-DE" b="0" i="1" dirty="0">
                  <a:latin typeface="Cambria Math" panose="02040503050406030204" pitchFamily="18" charset="0"/>
                  <a:ea typeface="Cambria Math" panose="02040503050406030204" pitchFamily="18" charset="0"/>
                </a:endParaRPr>
              </a:p>
              <a:p>
                <a:endParaRPr lang="de-DE" b="0" i="1" dirty="0">
                  <a:latin typeface="Cambria Math" panose="02040503050406030204" pitchFamily="18" charset="0"/>
                  <a:ea typeface="Cambria Math" panose="02040503050406030204" pitchFamily="18" charset="0"/>
                </a:endParaRPr>
              </a:p>
              <a:p>
                <a:endParaRPr lang="de-DE"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2</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num>
                        <m:den>
                          <m:r>
                            <a:rPr lang="de-DE" i="1">
                              <a:latin typeface="Cambria Math" panose="02040503050406030204" pitchFamily="18" charset="0"/>
                            </a:rPr>
                            <m:t>𝑧</m:t>
                          </m:r>
                          <m:r>
                            <a:rPr lang="de-DE" i="1">
                              <a:latin typeface="Cambria Math" panose="02040503050406030204" pitchFamily="18" charset="0"/>
                            </a:rPr>
                            <m:t>²</m:t>
                          </m:r>
                        </m:den>
                      </m:f>
                      <m:r>
                        <a:rPr lang="de-DE" b="0" i="1" smtClean="0">
                          <a:latin typeface="Cambria Math" panose="02040503050406030204" pitchFamily="18" charset="0"/>
                        </a:rPr>
                        <m:t> </m:t>
                      </m:r>
                      <m:r>
                        <a:rPr lang="de-DE" b="0" i="1" smtClean="0">
                          <a:latin typeface="Cambria Math" panose="02040503050406030204" pitchFamily="18" charset="0"/>
                        </a:rPr>
                        <m:t>𝑑𝑥</m:t>
                      </m:r>
                      <m:r>
                        <a:rPr lang="de-DE" b="0" i="1" smtClean="0">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𝑥</m:t>
                          </m:r>
                        </m:num>
                        <m:den>
                          <m:r>
                            <a:rPr lang="de-DE" i="1">
                              <a:latin typeface="Cambria Math" panose="02040503050406030204" pitchFamily="18" charset="0"/>
                            </a:rPr>
                            <m:t>𝑧</m:t>
                          </m:r>
                          <m:r>
                            <a:rPr lang="de-DE" i="1">
                              <a:latin typeface="Cambria Math" panose="02040503050406030204" pitchFamily="18" charset="0"/>
                            </a:rPr>
                            <m:t>²</m:t>
                          </m:r>
                        </m:den>
                      </m:f>
                      <m:r>
                        <a:rPr lang="de-DE" b="0" i="1" smtClean="0">
                          <a:latin typeface="Cambria Math" panose="02040503050406030204" pitchFamily="18" charset="0"/>
                        </a:rPr>
                        <m:t> </m:t>
                      </m:r>
                      <m:r>
                        <a:rPr lang="de-DE" b="0" i="1" smtClean="0">
                          <a:latin typeface="Cambria Math" panose="02040503050406030204" pitchFamily="18" charset="0"/>
                        </a:rPr>
                        <m:t>𝑑𝑦</m:t>
                      </m:r>
                      <m:r>
                        <a:rPr lang="de-DE" b="0" i="1" smtClean="0">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𝑧</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𝑥</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𝑥𝑦</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num>
                        <m:den>
                          <m:sSup>
                            <m:sSupPr>
                              <m:ctrlPr>
                                <a:rPr lang="de-DE" i="1">
                                  <a:latin typeface="Cambria Math" panose="02040503050406030204" pitchFamily="18" charset="0"/>
                                </a:rPr>
                              </m:ctrlPr>
                            </m:sSupPr>
                            <m:e>
                              <m:r>
                                <a:rPr lang="de-DE" i="1">
                                  <a:latin typeface="Cambria Math" panose="02040503050406030204" pitchFamily="18" charset="0"/>
                                </a:rPr>
                                <m:t>𝑧</m:t>
                              </m:r>
                            </m:e>
                            <m:sup>
                              <m:r>
                                <a:rPr lang="de-DE" i="1">
                                  <a:latin typeface="Cambria Math" panose="02040503050406030204" pitchFamily="18" charset="0"/>
                                </a:rPr>
                                <m:t>4</m:t>
                              </m:r>
                            </m:sup>
                          </m:sSup>
                        </m:den>
                      </m:f>
                      <m:r>
                        <a:rPr lang="de-DE" b="0" i="0" smtClean="0">
                          <a:latin typeface="Cambria Math" panose="02040503050406030204" pitchFamily="18" charset="0"/>
                        </a:rPr>
                        <m:t> </m:t>
                      </m:r>
                      <m:r>
                        <m:rPr>
                          <m:sty m:val="p"/>
                        </m:rPr>
                        <a:rPr lang="de-DE" b="0" i="0" smtClean="0">
                          <a:latin typeface="Cambria Math" panose="02040503050406030204" pitchFamily="18" charset="0"/>
                        </a:rPr>
                        <m:t>dz</m:t>
                      </m:r>
                    </m:oMath>
                  </m:oMathPara>
                </a14:m>
                <a:endParaRPr lang="de-DE" dirty="0">
                  <a:ea typeface="Cambria Math" panose="02040503050406030204" pitchFamily="18" charset="0"/>
                </a:endParaRPr>
              </a:p>
              <a:p>
                <a:endParaRPr lang="de-DE" dirty="0"/>
              </a:p>
            </p:txBody>
          </p:sp>
        </mc:Choice>
        <mc:Fallback xmlns="">
          <p:sp>
            <p:nvSpPr>
              <p:cNvPr id="5" name="Textfeld 4">
                <a:extLst>
                  <a:ext uri="{FF2B5EF4-FFF2-40B4-BE49-F238E27FC236}">
                    <a16:creationId xmlns:a16="http://schemas.microsoft.com/office/drawing/2014/main" id="{6CBDF2D6-2D5E-4C1A-BC52-F84043AF9B2A}"/>
                  </a:ext>
                </a:extLst>
              </p:cNvPr>
              <p:cNvSpPr txBox="1">
                <a:spLocks noRot="1" noChangeAspect="1" noMove="1" noResize="1" noEditPoints="1" noAdjustHandles="1" noChangeArrowheads="1" noChangeShapeType="1" noTextEdit="1"/>
              </p:cNvSpPr>
              <p:nvPr/>
            </p:nvSpPr>
            <p:spPr>
              <a:xfrm>
                <a:off x="600269" y="2105958"/>
                <a:ext cx="10120603" cy="17817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0050063-C5E1-4AFC-8256-9B141B3F9A8C}"/>
                  </a:ext>
                </a:extLst>
              </p:cNvPr>
              <p:cNvSpPr/>
              <p:nvPr/>
            </p:nvSpPr>
            <p:spPr>
              <a:xfrm>
                <a:off x="4553338" y="5045720"/>
                <a:ext cx="2618794" cy="658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1" i="1">
                          <a:latin typeface="Cambria Math" panose="02040503050406030204" pitchFamily="18" charset="0"/>
                        </a:rPr>
                        <m:t>𝒇</m:t>
                      </m:r>
                      <m:d>
                        <m:dPr>
                          <m:ctrlPr>
                            <a:rPr lang="de-DE" b="1" i="1">
                              <a:latin typeface="Cambria Math" panose="02040503050406030204" pitchFamily="18" charset="0"/>
                            </a:rPr>
                          </m:ctrlPr>
                        </m:dPr>
                        <m:e>
                          <m:r>
                            <a:rPr lang="de-DE" b="1" i="1">
                              <a:latin typeface="Cambria Math" panose="02040503050406030204" pitchFamily="18" charset="0"/>
                            </a:rPr>
                            <m:t>𝒙</m:t>
                          </m:r>
                          <m:r>
                            <a:rPr lang="de-DE" b="1" i="1">
                              <a:latin typeface="Cambria Math" panose="02040503050406030204" pitchFamily="18" charset="0"/>
                            </a:rPr>
                            <m:t>,</m:t>
                          </m:r>
                          <m:r>
                            <a:rPr lang="de-DE" b="1" i="1">
                              <a:latin typeface="Cambria Math" panose="02040503050406030204" pitchFamily="18" charset="0"/>
                            </a:rPr>
                            <m:t>𝒚</m:t>
                          </m:r>
                          <m:r>
                            <a:rPr lang="de-DE" b="1" i="1">
                              <a:latin typeface="Cambria Math" panose="02040503050406030204" pitchFamily="18" charset="0"/>
                            </a:rPr>
                            <m:t>,</m:t>
                          </m:r>
                          <m:r>
                            <a:rPr lang="de-DE" b="1" i="1">
                              <a:latin typeface="Cambria Math" panose="02040503050406030204" pitchFamily="18" charset="0"/>
                            </a:rPr>
                            <m:t>𝒛</m:t>
                          </m:r>
                        </m:e>
                      </m:d>
                      <m:r>
                        <a:rPr lang="de-DE" b="1" i="1">
                          <a:latin typeface="Cambria Math" panose="02040503050406030204" pitchFamily="18" charset="0"/>
                        </a:rPr>
                        <m:t>=</m:t>
                      </m:r>
                      <m:f>
                        <m:fPr>
                          <m:ctrlPr>
                            <a:rPr lang="de-DE" b="1" i="1">
                              <a:latin typeface="Cambria Math" panose="02040503050406030204" pitchFamily="18" charset="0"/>
                            </a:rPr>
                          </m:ctrlPr>
                        </m:fPr>
                        <m:num>
                          <m:sSup>
                            <m:sSupPr>
                              <m:ctrlPr>
                                <a:rPr lang="de-DE" b="1" i="1">
                                  <a:latin typeface="Cambria Math" panose="02040503050406030204" pitchFamily="18" charset="0"/>
                                </a:rPr>
                              </m:ctrlPr>
                            </m:sSupPr>
                            <m:e>
                              <m:r>
                                <a:rPr lang="de-DE" b="1" i="1">
                                  <a:latin typeface="Cambria Math" panose="02040503050406030204" pitchFamily="18" charset="0"/>
                                </a:rPr>
                                <m:t>𝒙</m:t>
                              </m:r>
                            </m:e>
                            <m:sup>
                              <m:r>
                                <a:rPr lang="de-DE" b="1" i="1">
                                  <a:latin typeface="Cambria Math" panose="02040503050406030204" pitchFamily="18" charset="0"/>
                                </a:rPr>
                                <m:t>𝟐</m:t>
                              </m:r>
                            </m:sup>
                          </m:sSup>
                          <m:r>
                            <a:rPr lang="de-DE" b="1" i="1">
                              <a:latin typeface="Cambria Math" panose="02040503050406030204" pitchFamily="18" charset="0"/>
                            </a:rPr>
                            <m:t>+</m:t>
                          </m:r>
                          <m:r>
                            <a:rPr lang="de-DE" b="1" i="1">
                              <a:latin typeface="Cambria Math" panose="02040503050406030204" pitchFamily="18" charset="0"/>
                            </a:rPr>
                            <m:t>𝒙𝒚</m:t>
                          </m:r>
                          <m:r>
                            <a:rPr lang="de-DE" b="1" i="1">
                              <a:latin typeface="Cambria Math" panose="02040503050406030204" pitchFamily="18" charset="0"/>
                            </a:rPr>
                            <m:t>+</m:t>
                          </m:r>
                          <m:r>
                            <a:rPr lang="de-DE" b="1" i="1">
                              <a:latin typeface="Cambria Math" panose="02040503050406030204" pitchFamily="18" charset="0"/>
                            </a:rPr>
                            <m:t>𝒛</m:t>
                          </m:r>
                        </m:num>
                        <m:den>
                          <m:r>
                            <a:rPr lang="de-DE" b="1" i="1">
                              <a:latin typeface="Cambria Math" panose="02040503050406030204" pitchFamily="18" charset="0"/>
                            </a:rPr>
                            <m:t>𝒛</m:t>
                          </m:r>
                          <m:r>
                            <a:rPr lang="de-DE" b="1" i="1">
                              <a:latin typeface="Cambria Math" panose="02040503050406030204" pitchFamily="18" charset="0"/>
                            </a:rPr>
                            <m:t>²</m:t>
                          </m:r>
                        </m:den>
                      </m:f>
                    </m:oMath>
                  </m:oMathPara>
                </a14:m>
                <a:endParaRPr lang="de-DE" dirty="0"/>
              </a:p>
            </p:txBody>
          </p:sp>
        </mc:Choice>
        <mc:Fallback xmlns="">
          <p:sp>
            <p:nvSpPr>
              <p:cNvPr id="3" name="Rechteck 2">
                <a:extLst>
                  <a:ext uri="{FF2B5EF4-FFF2-40B4-BE49-F238E27FC236}">
                    <a16:creationId xmlns:a16="http://schemas.microsoft.com/office/drawing/2014/main" id="{10050063-C5E1-4AFC-8256-9B141B3F9A8C}"/>
                  </a:ext>
                </a:extLst>
              </p:cNvPr>
              <p:cNvSpPr>
                <a:spLocks noRot="1" noChangeAspect="1" noMove="1" noResize="1" noEditPoints="1" noAdjustHandles="1" noChangeArrowheads="1" noChangeShapeType="1" noTextEdit="1"/>
              </p:cNvSpPr>
              <p:nvPr/>
            </p:nvSpPr>
            <p:spPr>
              <a:xfrm>
                <a:off x="4553338" y="5045720"/>
                <a:ext cx="2618794" cy="658898"/>
              </a:xfrm>
              <a:prstGeom prst="rect">
                <a:avLst/>
              </a:prstGeom>
              <a:blipFill>
                <a:blip r:embed="rId3"/>
                <a:stretch>
                  <a:fillRect/>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04ABCEAB-6277-4935-AC08-5473BA52C80C}"/>
              </a:ext>
            </a:extLst>
          </p:cNvPr>
          <p:cNvSpPr txBox="1"/>
          <p:nvPr/>
        </p:nvSpPr>
        <p:spPr>
          <a:xfrm>
            <a:off x="3182257" y="4209360"/>
            <a:ext cx="5440400" cy="369332"/>
          </a:xfrm>
          <a:prstGeom prst="rect">
            <a:avLst/>
          </a:prstGeom>
          <a:noFill/>
        </p:spPr>
        <p:txBody>
          <a:bodyPr wrap="none" rtlCol="0">
            <a:spAutoFit/>
          </a:bodyPr>
          <a:lstStyle/>
          <a:p>
            <a:r>
              <a:rPr lang="de-DE" dirty="0"/>
              <a:t>als </a:t>
            </a:r>
            <a:r>
              <a:rPr lang="de-DE" b="1" dirty="0"/>
              <a:t>totales Differential erster Ordnung </a:t>
            </a:r>
            <a:r>
              <a:rPr lang="de-DE" dirty="0"/>
              <a:t>von der Funktion: </a:t>
            </a:r>
          </a:p>
        </p:txBody>
      </p:sp>
    </p:spTree>
    <p:extLst>
      <p:ext uri="{BB962C8B-B14F-4D97-AF65-F5344CB8AC3E}">
        <p14:creationId xmlns:p14="http://schemas.microsoft.com/office/powerpoint/2010/main" val="86223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B0DCF-433F-4D9B-B5E3-79ABA66A6185}"/>
              </a:ext>
            </a:extLst>
          </p:cNvPr>
          <p:cNvSpPr>
            <a:spLocks noGrp="1"/>
          </p:cNvSpPr>
          <p:nvPr>
            <p:ph type="title"/>
          </p:nvPr>
        </p:nvSpPr>
        <p:spPr/>
        <p:txBody>
          <a:bodyPr/>
          <a:lstStyle/>
          <a:p>
            <a:r>
              <a:rPr lang="de-DE" dirty="0"/>
              <a:t>Schreibweise in der Thermodynamik</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7C853D78-70B6-4EEE-89EE-3BF56B4D784D}"/>
                  </a:ext>
                </a:extLst>
              </p:cNvPr>
              <p:cNvSpPr txBox="1"/>
              <p:nvPr/>
            </p:nvSpPr>
            <p:spPr>
              <a:xfrm>
                <a:off x="913774" y="2388637"/>
                <a:ext cx="9788437" cy="2721707"/>
              </a:xfrm>
              <a:prstGeom prst="rect">
                <a:avLst/>
              </a:prstGeom>
              <a:noFill/>
            </p:spPr>
            <p:txBody>
              <a:bodyPr wrap="square" rtlCol="0">
                <a:spAutoFit/>
              </a:bodyPr>
              <a:lstStyle/>
              <a:p>
                <a:r>
                  <a:rPr lang="de-DE" dirty="0"/>
                  <a:t>Damit bei den partiellen Ableitungen klar ist, welche Größen konstant gehalten werden, schreibt man in der Thermodynamik die konstant gehaltenen Größen unten an das partielle Differential. Aus dem Zusammenhang </a:t>
                </a:r>
              </a:p>
              <a:p>
                <a:endParaRPr lang="de-DE" dirty="0"/>
              </a:p>
              <a:p>
                <a:r>
                  <a:rPr lang="de-DE" dirty="0"/>
                  <a:t> </a:t>
                </a:r>
              </a:p>
              <a:p>
                <a:r>
                  <a:rPr lang="de-DE" dirty="0"/>
                  <a:t>folgt also </a:t>
                </a:r>
              </a:p>
              <a:p>
                <a:endParaRPr lang="de-DE" dirty="0"/>
              </a:p>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d>
                            <m:dPr>
                              <m:ctrlPr>
                                <a:rPr lang="de-DE" i="1" smtClean="0">
                                  <a:latin typeface="Cambria Math" panose="02040503050406030204" pitchFamily="18" charset="0"/>
                                </a:rPr>
                              </m:ctrlPr>
                            </m:dPr>
                            <m:e>
                              <m:f>
                                <m:fPr>
                                  <m:ctrlPr>
                                    <a:rPr lang="de-DE" i="1" smtClean="0">
                                      <a:latin typeface="Cambria Math" panose="02040503050406030204" pitchFamily="18" charset="0"/>
                                    </a:rPr>
                                  </m:ctrlPr>
                                </m:fPr>
                                <m:num>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𝑉</m:t>
                                  </m:r>
                                </m:num>
                                <m:den>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𝑇</m:t>
                                  </m:r>
                                </m:den>
                              </m:f>
                            </m:e>
                          </m:d>
                        </m:e>
                        <m:sub>
                          <m:r>
                            <a:rPr lang="de-DE" b="0" i="1" smtClean="0">
                              <a:latin typeface="Cambria Math" panose="02040503050406030204" pitchFamily="18" charset="0"/>
                            </a:rPr>
                            <m:t>𝑝</m:t>
                          </m:r>
                          <m:r>
                            <a:rPr lang="de-DE" b="0" i="1" smtClean="0">
                              <a:latin typeface="Cambria Math" panose="02040503050406030204" pitchFamily="18" charset="0"/>
                            </a:rPr>
                            <m:t>,</m:t>
                          </m:r>
                          <m:r>
                            <a:rPr lang="de-DE" b="0" i="1" smtClean="0">
                              <a:latin typeface="Cambria Math" panose="02040503050406030204" pitchFamily="18" charset="0"/>
                            </a:rPr>
                            <m:t>𝑛</m:t>
                          </m:r>
                        </m:sub>
                      </m:sSub>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𝛼</m:t>
                      </m:r>
                      <m:r>
                        <a:rPr lang="de-DE" i="1">
                          <a:latin typeface="Cambria Math" panose="02040503050406030204" pitchFamily="18" charset="0"/>
                          <a:ea typeface="Cambria Math" panose="02040503050406030204" pitchFamily="18" charset="0"/>
                        </a:rPr>
                        <m:t>𝑉</m:t>
                      </m:r>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𝑉</m:t>
                                  </m:r>
                                </m:num>
                                <m:den>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den>
                              </m:f>
                            </m:e>
                          </m:d>
                        </m:e>
                        <m:sub>
                          <m:r>
                            <a:rPr lang="de-DE" b="0" i="1" smtClean="0">
                              <a:latin typeface="Cambria Math" panose="02040503050406030204" pitchFamily="18" charset="0"/>
                            </a:rPr>
                            <m:t>𝑇</m:t>
                          </m:r>
                          <m:r>
                            <a:rPr lang="de-DE" i="1">
                              <a:latin typeface="Cambria Math" panose="02040503050406030204" pitchFamily="18" charset="0"/>
                            </a:rPr>
                            <m:t>,</m:t>
                          </m:r>
                          <m:r>
                            <a:rPr lang="de-DE" i="1">
                              <a:latin typeface="Cambria Math" panose="02040503050406030204" pitchFamily="18" charset="0"/>
                            </a:rPr>
                            <m:t>𝑛</m:t>
                          </m:r>
                        </m:sub>
                      </m:sSub>
                      <m:r>
                        <a:rPr lang="de-DE" i="1">
                          <a:latin typeface="Cambria Math" panose="02040503050406030204" pitchFamily="18" charset="0"/>
                        </a:rPr>
                        <m:t>=</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𝜅</m:t>
                      </m:r>
                      <m:r>
                        <a:rPr lang="de-DE" i="1">
                          <a:latin typeface="Cambria Math" panose="02040503050406030204" pitchFamily="18" charset="0"/>
                          <a:ea typeface="Cambria Math" panose="02040503050406030204" pitchFamily="18" charset="0"/>
                        </a:rPr>
                        <m:t>𝑉</m:t>
                      </m:r>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𝑉</m:t>
                                  </m:r>
                                </m:num>
                                <m:den>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𝑛</m:t>
                                  </m:r>
                                </m:den>
                              </m:f>
                            </m:e>
                          </m:d>
                        </m:e>
                        <m:sub>
                          <m:r>
                            <a:rPr lang="de-DE" i="1">
                              <a:latin typeface="Cambria Math" panose="02040503050406030204" pitchFamily="18" charset="0"/>
                            </a:rPr>
                            <m:t>𝑝</m:t>
                          </m:r>
                          <m:r>
                            <a:rPr lang="de-DE" i="1">
                              <a:latin typeface="Cambria Math" panose="02040503050406030204" pitchFamily="18" charset="0"/>
                            </a:rPr>
                            <m:t>,</m:t>
                          </m:r>
                          <m:r>
                            <a:rPr lang="de-DE" b="0" i="1" smtClean="0">
                              <a:latin typeface="Cambria Math" panose="02040503050406030204" pitchFamily="18" charset="0"/>
                            </a:rPr>
                            <m:t>𝑇</m:t>
                          </m:r>
                        </m:sub>
                      </m:sSub>
                      <m:r>
                        <a:rPr lang="de-DE" i="1">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𝑉</m:t>
                          </m:r>
                        </m:e>
                        <m:sub>
                          <m:r>
                            <a:rPr lang="de-DE" i="1">
                              <a:latin typeface="Cambria Math" panose="02040503050406030204" pitchFamily="18" charset="0"/>
                              <a:ea typeface="Cambria Math" panose="02040503050406030204" pitchFamily="18" charset="0"/>
                            </a:rPr>
                            <m:t>𝑚𝑜𝑙</m:t>
                          </m:r>
                        </m:sub>
                      </m:sSub>
                    </m:oMath>
                  </m:oMathPara>
                </a14:m>
                <a:endParaRPr lang="de-DE" dirty="0"/>
              </a:p>
            </p:txBody>
          </p:sp>
        </mc:Choice>
        <mc:Fallback xmlns="">
          <p:sp>
            <p:nvSpPr>
              <p:cNvPr id="4" name="Textfeld 3">
                <a:extLst>
                  <a:ext uri="{FF2B5EF4-FFF2-40B4-BE49-F238E27FC236}">
                    <a16:creationId xmlns:a16="http://schemas.microsoft.com/office/drawing/2014/main" id="{7C853D78-70B6-4EEE-89EE-3BF56B4D784D}"/>
                  </a:ext>
                </a:extLst>
              </p:cNvPr>
              <p:cNvSpPr txBox="1">
                <a:spLocks noRot="1" noChangeAspect="1" noMove="1" noResize="1" noEditPoints="1" noAdjustHandles="1" noChangeArrowheads="1" noChangeShapeType="1" noTextEdit="1"/>
              </p:cNvSpPr>
              <p:nvPr/>
            </p:nvSpPr>
            <p:spPr>
              <a:xfrm>
                <a:off x="913774" y="2388637"/>
                <a:ext cx="9788437" cy="2721707"/>
              </a:xfrm>
              <a:prstGeom prst="rect">
                <a:avLst/>
              </a:prstGeom>
              <a:blipFill>
                <a:blip r:embed="rId2"/>
                <a:stretch>
                  <a:fillRect l="-560" t="-13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C6C45BC3-5E73-4F3C-B8D2-D72A3D8CDDAA}"/>
                  </a:ext>
                </a:extLst>
              </p:cNvPr>
              <p:cNvSpPr txBox="1"/>
              <p:nvPr/>
            </p:nvSpPr>
            <p:spPr>
              <a:xfrm>
                <a:off x="2780521" y="3268258"/>
                <a:ext cx="54739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𝑑𝑉</m:t>
                      </m:r>
                      <m:r>
                        <a:rPr lang="de-DE" sz="2800" b="0" i="1" smtClean="0">
                          <a:latin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𝛼</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𝑑𝑇</m:t>
                      </m:r>
                      <m:r>
                        <a:rPr lang="de-DE" sz="2800" b="0" i="1" smtClean="0">
                          <a:latin typeface="Cambria Math" panose="02040503050406030204" pitchFamily="18" charset="0"/>
                          <a:ea typeface="Cambria Math" panose="02040503050406030204" pitchFamily="18" charset="0"/>
                        </a:rPr>
                        <m:t> − </m:t>
                      </m:r>
                      <m:r>
                        <a:rPr lang="de-DE" sz="2800" b="0" i="1" smtClean="0">
                          <a:latin typeface="Cambria Math" panose="02040503050406030204" pitchFamily="18" charset="0"/>
                          <a:ea typeface="Cambria Math" panose="02040503050406030204" pitchFamily="18" charset="0"/>
                        </a:rPr>
                        <m:t>𝜅</m:t>
                      </m:r>
                      <m:r>
                        <a:rPr lang="de-DE" sz="2800" b="0" i="1" smtClean="0">
                          <a:latin typeface="Cambria Math" panose="02040503050406030204" pitchFamily="18" charset="0"/>
                          <a:ea typeface="Cambria Math" panose="02040503050406030204" pitchFamily="18" charset="0"/>
                        </a:rPr>
                        <m:t>𝑉</m:t>
                      </m:r>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𝑑𝑝</m:t>
                      </m:r>
                      <m:r>
                        <a:rPr lang="de-DE" sz="2800" b="0" i="1" smtClean="0">
                          <a:latin typeface="Cambria Math" panose="02040503050406030204" pitchFamily="18" charset="0"/>
                          <a:ea typeface="Cambria Math" panose="02040503050406030204" pitchFamily="18" charset="0"/>
                        </a:rPr>
                        <m:t> + </m:t>
                      </m:r>
                      <m:sSub>
                        <m:sSubPr>
                          <m:ctrlPr>
                            <a:rPr lang="de-DE" sz="2800" b="0" i="1" smtClean="0">
                              <a:latin typeface="Cambria Math" panose="02040503050406030204" pitchFamily="18" charset="0"/>
                              <a:ea typeface="Cambria Math" panose="02040503050406030204" pitchFamily="18" charset="0"/>
                            </a:rPr>
                          </m:ctrlPr>
                        </m:sSubPr>
                        <m:e>
                          <m:r>
                            <a:rPr lang="de-DE" sz="2800" b="0" i="1" smtClean="0">
                              <a:latin typeface="Cambria Math" panose="02040503050406030204" pitchFamily="18" charset="0"/>
                              <a:ea typeface="Cambria Math" panose="02040503050406030204" pitchFamily="18" charset="0"/>
                            </a:rPr>
                            <m:t>𝑉</m:t>
                          </m:r>
                        </m:e>
                        <m:sub>
                          <m:r>
                            <a:rPr lang="de-DE" sz="2800" b="0" i="1" smtClean="0">
                              <a:latin typeface="Cambria Math" panose="02040503050406030204" pitchFamily="18" charset="0"/>
                              <a:ea typeface="Cambria Math" panose="02040503050406030204" pitchFamily="18" charset="0"/>
                            </a:rPr>
                            <m:t>𝑚𝑜𝑙</m:t>
                          </m:r>
                        </m:sub>
                      </m:sSub>
                      <m:r>
                        <a:rPr lang="de-DE" sz="2800" b="0" i="1" smtClean="0">
                          <a:latin typeface="Cambria Math" panose="02040503050406030204" pitchFamily="18" charset="0"/>
                          <a:ea typeface="Cambria Math" panose="02040503050406030204" pitchFamily="18" charset="0"/>
                        </a:rPr>
                        <m:t> </m:t>
                      </m:r>
                      <m:r>
                        <a:rPr lang="de-DE" sz="2800" b="0" i="1" smtClean="0">
                          <a:latin typeface="Cambria Math" panose="02040503050406030204" pitchFamily="18" charset="0"/>
                          <a:ea typeface="Cambria Math" panose="02040503050406030204" pitchFamily="18" charset="0"/>
                        </a:rPr>
                        <m:t>𝑑𝑛</m:t>
                      </m:r>
                      <m:r>
                        <a:rPr lang="de-DE" sz="2800" b="0" i="1" smtClean="0">
                          <a:latin typeface="Cambria Math" panose="02040503050406030204" pitchFamily="18" charset="0"/>
                          <a:ea typeface="Cambria Math" panose="02040503050406030204" pitchFamily="18" charset="0"/>
                        </a:rPr>
                        <m:t> </m:t>
                      </m:r>
                    </m:oMath>
                  </m:oMathPara>
                </a14:m>
                <a:endParaRPr lang="de-DE" sz="2800" dirty="0"/>
              </a:p>
            </p:txBody>
          </p:sp>
        </mc:Choice>
        <mc:Fallback xmlns="">
          <p:sp>
            <p:nvSpPr>
              <p:cNvPr id="5" name="Textfeld 4">
                <a:extLst>
                  <a:ext uri="{FF2B5EF4-FFF2-40B4-BE49-F238E27FC236}">
                    <a16:creationId xmlns:a16="http://schemas.microsoft.com/office/drawing/2014/main" id="{C6C45BC3-5E73-4F3C-B8D2-D72A3D8CDDAA}"/>
                  </a:ext>
                </a:extLst>
              </p:cNvPr>
              <p:cNvSpPr txBox="1">
                <a:spLocks noRot="1" noChangeAspect="1" noMove="1" noResize="1" noEditPoints="1" noAdjustHandles="1" noChangeArrowheads="1" noChangeShapeType="1" noTextEdit="1"/>
              </p:cNvSpPr>
              <p:nvPr/>
            </p:nvSpPr>
            <p:spPr>
              <a:xfrm>
                <a:off x="2780521" y="3268258"/>
                <a:ext cx="5473959" cy="523220"/>
              </a:xfrm>
              <a:prstGeom prst="rect">
                <a:avLst/>
              </a:prstGeom>
              <a:blipFill>
                <a:blip r:embed="rId3"/>
                <a:stretch>
                  <a:fillRect/>
                </a:stretch>
              </a:blipFill>
            </p:spPr>
            <p:txBody>
              <a:bodyPr/>
              <a:lstStyle/>
              <a:p>
                <a:r>
                  <a:rPr lang="de-DE">
                    <a:noFill/>
                  </a:rPr>
                  <a:t> </a:t>
                </a:r>
              </a:p>
            </p:txBody>
          </p:sp>
        </mc:Fallback>
      </mc:AlternateContent>
      <p:cxnSp>
        <p:nvCxnSpPr>
          <p:cNvPr id="7" name="Gerade Verbindung mit Pfeil 6">
            <a:extLst>
              <a:ext uri="{FF2B5EF4-FFF2-40B4-BE49-F238E27FC236}">
                <a16:creationId xmlns:a16="http://schemas.microsoft.com/office/drawing/2014/main" id="{9FF8B98F-17A8-4CF5-BE87-743CD5E196C5}"/>
              </a:ext>
            </a:extLst>
          </p:cNvPr>
          <p:cNvCxnSpPr/>
          <p:nvPr/>
        </p:nvCxnSpPr>
        <p:spPr>
          <a:xfrm flipH="1" flipV="1">
            <a:off x="3993502" y="4973216"/>
            <a:ext cx="186612" cy="47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9E844504-C657-4346-B3B6-D7337519435F}"/>
                  </a:ext>
                </a:extLst>
              </p:cNvPr>
              <p:cNvSpPr txBox="1"/>
              <p:nvPr/>
            </p:nvSpPr>
            <p:spPr>
              <a:xfrm>
                <a:off x="4133459" y="5458407"/>
                <a:ext cx="3939284" cy="830997"/>
              </a:xfrm>
              <a:prstGeom prst="rect">
                <a:avLst/>
              </a:prstGeom>
              <a:noFill/>
            </p:spPr>
            <p:txBody>
              <a:bodyPr wrap="none" rtlCol="0">
                <a:spAutoFit/>
              </a:bodyPr>
              <a:lstStyle/>
              <a:p>
                <a:r>
                  <a:rPr lang="de-DE" sz="1200" dirty="0"/>
                  <a:t>Diese Gleichung bedeutet:</a:t>
                </a:r>
                <a:br>
                  <a:rPr lang="de-DE" sz="1200" dirty="0"/>
                </a:br>
                <a:r>
                  <a:rPr lang="de-DE" sz="1200" dirty="0"/>
                  <a:t>Ändert man die Temperatur um </a:t>
                </a:r>
                <a14:m>
                  <m:oMath xmlns:m="http://schemas.openxmlformats.org/officeDocument/2006/math">
                    <m:r>
                      <a:rPr lang="de-DE" sz="1200" i="1" dirty="0" smtClean="0">
                        <a:latin typeface="Cambria Math" panose="02040503050406030204" pitchFamily="18" charset="0"/>
                      </a:rPr>
                      <m:t>𝑑𝑇</m:t>
                    </m:r>
                  </m:oMath>
                </a14:m>
                <a:r>
                  <a:rPr lang="de-DE" sz="1200" dirty="0"/>
                  <a:t> und lässt dabei Druck p </a:t>
                </a:r>
              </a:p>
              <a:p>
                <a:r>
                  <a:rPr lang="de-DE" sz="1200" dirty="0"/>
                  <a:t>und Teilchenzahl n konstant, dann ändert sich das Volumen um</a:t>
                </a:r>
              </a:p>
              <a:p>
                <a14:m>
                  <m:oMath xmlns:m="http://schemas.openxmlformats.org/officeDocument/2006/math">
                    <m:r>
                      <a:rPr lang="de-DE" sz="1200" b="0" i="1" smtClean="0">
                        <a:latin typeface="Cambria Math" panose="02040503050406030204" pitchFamily="18" charset="0"/>
                        <a:ea typeface="Cambria Math" panose="02040503050406030204" pitchFamily="18" charset="0"/>
                      </a:rPr>
                      <m:t>𝑑𝑉</m:t>
                    </m:r>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𝛼</m:t>
                    </m:r>
                    <m:r>
                      <a:rPr lang="de-DE" sz="1200" i="1">
                        <a:latin typeface="Cambria Math" panose="02040503050406030204" pitchFamily="18" charset="0"/>
                        <a:ea typeface="Cambria Math" panose="02040503050406030204" pitchFamily="18" charset="0"/>
                      </a:rPr>
                      <m:t>𝑉</m:t>
                    </m:r>
                    <m:r>
                      <a:rPr lang="de-DE" sz="1200" i="1">
                        <a:latin typeface="Cambria Math" panose="02040503050406030204" pitchFamily="18" charset="0"/>
                        <a:ea typeface="Cambria Math" panose="02040503050406030204" pitchFamily="18" charset="0"/>
                      </a:rPr>
                      <m:t> </m:t>
                    </m:r>
                    <m:r>
                      <a:rPr lang="de-DE" sz="1200" i="1">
                        <a:latin typeface="Cambria Math" panose="02040503050406030204" pitchFamily="18" charset="0"/>
                        <a:ea typeface="Cambria Math" panose="02040503050406030204" pitchFamily="18" charset="0"/>
                      </a:rPr>
                      <m:t>𝑑𝑇</m:t>
                    </m:r>
                  </m:oMath>
                </a14:m>
                <a:r>
                  <a:rPr lang="de-DE" sz="1200" dirty="0"/>
                  <a:t>.</a:t>
                </a:r>
              </a:p>
            </p:txBody>
          </p:sp>
        </mc:Choice>
        <mc:Fallback xmlns="">
          <p:sp>
            <p:nvSpPr>
              <p:cNvPr id="8" name="Textfeld 7">
                <a:extLst>
                  <a:ext uri="{FF2B5EF4-FFF2-40B4-BE49-F238E27FC236}">
                    <a16:creationId xmlns:a16="http://schemas.microsoft.com/office/drawing/2014/main" id="{9E844504-C657-4346-B3B6-D7337519435F}"/>
                  </a:ext>
                </a:extLst>
              </p:cNvPr>
              <p:cNvSpPr txBox="1">
                <a:spLocks noRot="1" noChangeAspect="1" noMove="1" noResize="1" noEditPoints="1" noAdjustHandles="1" noChangeArrowheads="1" noChangeShapeType="1" noTextEdit="1"/>
              </p:cNvSpPr>
              <p:nvPr/>
            </p:nvSpPr>
            <p:spPr>
              <a:xfrm>
                <a:off x="4133459" y="5458407"/>
                <a:ext cx="3939284" cy="830997"/>
              </a:xfrm>
              <a:prstGeom prst="rect">
                <a:avLst/>
              </a:prstGeom>
              <a:blipFill>
                <a:blip r:embed="rId4"/>
                <a:stretch>
                  <a:fillRect b="-5109"/>
                </a:stretch>
              </a:blipFill>
            </p:spPr>
            <p:txBody>
              <a:bodyPr/>
              <a:lstStyle/>
              <a:p>
                <a:r>
                  <a:rPr lang="de-DE">
                    <a:noFill/>
                  </a:rPr>
                  <a:t> </a:t>
                </a:r>
              </a:p>
            </p:txBody>
          </p:sp>
        </mc:Fallback>
      </mc:AlternateContent>
    </p:spTree>
    <p:extLst>
      <p:ext uri="{BB962C8B-B14F-4D97-AF65-F5344CB8AC3E}">
        <p14:creationId xmlns:p14="http://schemas.microsoft.com/office/powerpoint/2010/main" val="283336969"/>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2934</Words>
  <Application>Microsoft Office PowerPoint</Application>
  <PresentationFormat>Breitbild</PresentationFormat>
  <Paragraphs>258</Paragraphs>
  <Slides>29</Slides>
  <Notes>0</Notes>
  <HiddenSlides>0</HiddenSlides>
  <MMClips>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Cambria Math</vt:lpstr>
      <vt:lpstr>Tw Cen MT</vt:lpstr>
      <vt:lpstr>Tropfen</vt:lpstr>
      <vt:lpstr>Mathematik I </vt:lpstr>
      <vt:lpstr>Thermodynamik</vt:lpstr>
      <vt:lpstr>Wiederholung: Differential</vt:lpstr>
      <vt:lpstr>ToTaleS Differential</vt:lpstr>
      <vt:lpstr>Berechnung: Partielle Differentiale</vt:lpstr>
      <vt:lpstr>Berechnung: Partielle Differentiale</vt:lpstr>
      <vt:lpstr>Berechnung: Partielle Differentiale</vt:lpstr>
      <vt:lpstr>Einsetzen der Terme ergibt</vt:lpstr>
      <vt:lpstr>Schreibweise in der Thermodynamik</vt:lpstr>
      <vt:lpstr>Totales Differential höherer Ordnung</vt:lpstr>
      <vt:lpstr>Totales Differential höherer Ordnung</vt:lpstr>
      <vt:lpstr>Beispiel - Aufgabe</vt:lpstr>
      <vt:lpstr>Beispiel - Lösung</vt:lpstr>
      <vt:lpstr>Beispiel Fortsetzung</vt:lpstr>
      <vt:lpstr>SATZ VON SCHWARZ</vt:lpstr>
      <vt:lpstr>SATZ VON SCHWARZ</vt:lpstr>
      <vt:lpstr>Linien, die keine Funktionen sind</vt:lpstr>
      <vt:lpstr>Linien, die keine Funktionen sind</vt:lpstr>
      <vt:lpstr>„Finde die Funktion“</vt:lpstr>
      <vt:lpstr>„Finde die Funktion“</vt:lpstr>
      <vt:lpstr>Der Trick: Höhenlinien</vt:lpstr>
      <vt:lpstr>Explizit versus implizit</vt:lpstr>
      <vt:lpstr>Beispiel: Kreis</vt:lpstr>
      <vt:lpstr>Beispiel: Kreis</vt:lpstr>
      <vt:lpstr>Implizites Ableiten</vt:lpstr>
      <vt:lpstr>Implizites Ableiten</vt:lpstr>
      <vt:lpstr>Implizites Ableiten</vt:lpstr>
      <vt:lpstr>Implizites Ableiten</vt:lpstr>
      <vt:lpstr>Für die Übungsaufgaben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I</dc:title>
  <dc:creator>mwema</dc:creator>
  <cp:lastModifiedBy>mwema</cp:lastModifiedBy>
  <cp:revision>118</cp:revision>
  <dcterms:created xsi:type="dcterms:W3CDTF">2020-05-04T11:00:50Z</dcterms:created>
  <dcterms:modified xsi:type="dcterms:W3CDTF">2020-05-10T14:45:14Z</dcterms:modified>
</cp:coreProperties>
</file>